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6" r:id="rId3"/>
    <p:sldId id="262" r:id="rId5"/>
    <p:sldId id="282" r:id="rId6"/>
    <p:sldId id="271" r:id="rId7"/>
    <p:sldId id="272" r:id="rId8"/>
    <p:sldId id="273" r:id="rId9"/>
    <p:sldId id="263" r:id="rId10"/>
    <p:sldId id="280" r:id="rId11"/>
    <p:sldId id="281" r:id="rId12"/>
    <p:sldId id="265" r:id="rId13"/>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87" d="100"/>
          <a:sy n="87" d="100"/>
        </p:scale>
        <p:origin x="566" y="77"/>
      </p:cViewPr>
      <p:guideLst>
        <p:guide pos="3879"/>
        <p:guide orient="horz" pos="2205"/>
      </p:guideLst>
    </p:cSldViewPr>
  </p:slideViewPr>
  <p:notesTextViewPr>
    <p:cViewPr>
      <p:scale>
        <a:sx n="1" d="1"/>
        <a:sy n="1" d="1"/>
      </p:scale>
      <p:origin x="0" y="0"/>
    </p:cViewPr>
  </p:notesTextViewPr>
  <p:notesViewPr>
    <p:cSldViewPr>
      <p:cViewPr varScale="1">
        <p:scale>
          <a:sx n="87" d="100"/>
          <a:sy n="87" d="100"/>
        </p:scale>
        <p:origin x="3090" y="96"/>
      </p:cViewPr>
      <p:guideLst>
        <p:guide orient="horz" pos="2939"/>
        <p:guide pos="218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F173B56-0D5B-4160-A54C-22905CC9730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937B96F-A131-4C11-A80B-7023093C6422}">
      <dgm:prSet phldrT="[文本]"/>
      <dgm:spPr/>
      <dgm:t>
        <a:bodyPr/>
        <a:lstStyle/>
        <a:p>
          <a:r>
            <a:rPr lang="zh-CN" altLang="en-US" dirty="0"/>
            <a:t>时间复杂度</a:t>
          </a:r>
        </a:p>
      </dgm:t>
    </dgm:pt>
    <dgm:pt modelId="{86397762-F6DE-4747-A08D-704E29EFDF79}" cxnId="{D87E54C5-E4AC-4612-8B48-05096352F292}" type="parTrans">
      <dgm:prSet/>
      <dgm:spPr/>
      <dgm:t>
        <a:bodyPr/>
        <a:lstStyle/>
        <a:p>
          <a:endParaRPr lang="zh-CN" altLang="en-US"/>
        </a:p>
      </dgm:t>
    </dgm:pt>
    <dgm:pt modelId="{A5C9654A-4650-44A7-B67F-AAA3331F164C}" cxnId="{D87E54C5-E4AC-4612-8B48-05096352F292}" type="sibTrans">
      <dgm:prSet/>
      <dgm:spPr/>
      <dgm:t>
        <a:bodyPr/>
        <a:lstStyle/>
        <a:p>
          <a:endParaRPr lang="zh-CN" altLang="en-US"/>
        </a:p>
      </dgm:t>
    </dgm:pt>
    <dgm:pt modelId="{CBE0E15D-5B87-4251-BD5D-13288DBB4BC7}">
      <dgm:prSet phldrT="[文本]"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b="0" i="0" dirty="0"/>
            <a:t>算法花费的时间与算法中基本操作的执行次数成正比例</a:t>
          </a:r>
          <a:r>
            <a:rPr lang="zh-CN" altLang="en-US" dirty="0"/>
            <a:t/>
          </a:r>
          <a:endParaRPr lang="zh-CN" altLang="en-US" dirty="0"/>
        </a:p>
      </dgm:t>
    </dgm:pt>
    <dgm:pt modelId="{3618E934-519A-4801-A6F9-9086D4BA74B2}" cxnId="{B9C919C6-D313-41B3-83F8-470D92C561B8}" type="parTrans">
      <dgm:prSet/>
      <dgm:spPr/>
      <dgm:t>
        <a:bodyPr/>
        <a:lstStyle/>
        <a:p>
          <a:endParaRPr lang="zh-CN" altLang="en-US"/>
        </a:p>
      </dgm:t>
    </dgm:pt>
    <dgm:pt modelId="{11DA10F0-87BB-4429-8FCC-EFE81C0A445B}" cxnId="{B9C919C6-D313-41B3-83F8-470D92C561B8}" type="sibTrans">
      <dgm:prSet/>
      <dgm:spPr/>
      <dgm:t>
        <a:bodyPr/>
        <a:lstStyle/>
        <a:p>
          <a:endParaRPr lang="zh-CN" altLang="en-US"/>
        </a:p>
      </dgm:t>
    </dgm:pt>
    <dgm:pt modelId="{4F5DE860-EF64-41AA-82E1-0AEE4B432BC6}">
      <dgm:prSe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dirty="0"/>
            <a:t>一个算法中语句执行次数称为时间频度或时间频度，记为</a:t>
          </a:r>
          <a:r>
            <a:rPr lang="en-US" altLang="zh-CN" dirty="0"/>
            <a:t>T(n)</a:t>
          </a:r>
          <a:r>
            <a:rPr lang="zh-CN" altLang="en-US" dirty="0"/>
            <a:t/>
          </a:r>
          <a:endParaRPr lang="zh-CN" altLang="en-US" dirty="0"/>
        </a:p>
      </dgm:t>
    </dgm:pt>
    <dgm:pt modelId="{49B4921D-E911-41AC-8C9E-B0CC40080302}" cxnId="{8CC4E4CD-044D-424B-9328-22DC904A5ED2}" type="parTrans">
      <dgm:prSet/>
      <dgm:spPr/>
    </dgm:pt>
    <dgm:pt modelId="{ED2A54A7-11CF-4E88-96B0-71A347888934}" cxnId="{8CC4E4CD-044D-424B-9328-22DC904A5ED2}" type="sibTrans">
      <dgm:prSet/>
      <dgm:spPr/>
    </dgm:pt>
    <dgm:pt modelId="{526EB0B0-7F0D-420A-A0F4-105E8BA9A370}">
      <dgm:prSe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b="0" i="0" dirty="0"/>
            <a:t>常数阶</a:t>
          </a:r>
          <a:r>
            <a:rPr lang="en-US" b="0" i="0" dirty="0"/>
            <a:t>O(1),</a:t>
          </a:r>
          <a:r>
            <a:rPr lang="zh-CN" altLang="en-US" b="0" i="0" dirty="0"/>
            <a:t>对数阶</a:t>
          </a:r>
          <a:r>
            <a:rPr lang="en-US" b="0" i="0" dirty="0"/>
            <a:t>O(log</a:t>
          </a:r>
          <a:r>
            <a:rPr lang="en-US" b="0" i="0" baseline="-25000" dirty="0"/>
            <a:t>2</a:t>
          </a:r>
          <a:r>
            <a:rPr lang="en-US" b="0" i="0" dirty="0"/>
            <a:t>n),</a:t>
          </a:r>
          <a:r>
            <a:rPr lang="zh-CN" altLang="en-US" b="0" i="0" dirty="0"/>
            <a:t>线性阶</a:t>
          </a:r>
          <a:r>
            <a:rPr lang="en-US" b="0" i="0" dirty="0"/>
            <a:t>O(n), </a:t>
          </a:r>
          <a:r>
            <a:rPr lang="zh-CN" altLang="en-US" b="0" i="0" dirty="0"/>
            <a:t>线性对数阶</a:t>
          </a:r>
          <a:r>
            <a:rPr lang="en-US" b="0" i="0" dirty="0"/>
            <a:t>O(nlog</a:t>
          </a:r>
          <a:r>
            <a:rPr lang="en-US" b="0" i="0" baseline="-25000" dirty="0"/>
            <a:t>2</a:t>
          </a:r>
          <a:r>
            <a:rPr lang="en-US" b="0" i="0" dirty="0"/>
            <a:t>n),</a:t>
          </a:r>
          <a:r>
            <a:rPr lang="zh-CN" altLang="en-US" b="0" i="0" dirty="0"/>
            <a:t>平方阶</a:t>
          </a:r>
          <a:r>
            <a:rPr lang="en-US" b="0" i="0" dirty="0"/>
            <a:t>O(n</a:t>
          </a:r>
          <a:r>
            <a:rPr lang="en-US" b="0" i="0" baseline="30000" dirty="0"/>
            <a:t>2</a:t>
          </a:r>
          <a:r>
            <a:rPr lang="en-US" b="0" i="0" dirty="0"/>
            <a:t>)，</a:t>
          </a:r>
          <a:r>
            <a:rPr lang="zh-CN" altLang="en-US" b="0" i="0" dirty="0"/>
            <a:t>立方阶</a:t>
          </a:r>
          <a:r>
            <a:rPr lang="en-US" b="0" i="0" dirty="0"/>
            <a:t>O(n</a:t>
          </a:r>
          <a:r>
            <a:rPr lang="en-US" b="0" i="0" baseline="30000" dirty="0"/>
            <a:t>3</a:t>
          </a:r>
          <a:r>
            <a:rPr lang="en-US" b="0" i="0" dirty="0"/>
            <a:t>),... k</a:t>
          </a:r>
          <a:r>
            <a:rPr lang="zh-CN" altLang="en-US" b="0" i="0" dirty="0"/>
            <a:t>次方阶</a:t>
          </a:r>
          <a:r>
            <a:rPr lang="en-US" b="0" i="0" dirty="0"/>
            <a:t>O(</a:t>
          </a:r>
          <a:r>
            <a:rPr lang="en-US" b="0" i="0" dirty="0" err="1"/>
            <a:t>n</a:t>
          </a:r>
          <a:r>
            <a:rPr lang="en-US" b="0" i="0" baseline="30000" dirty="0" err="1"/>
            <a:t>k</a:t>
          </a:r>
          <a:r>
            <a:rPr lang="en-US" b="0" i="0" dirty="0"/>
            <a:t>),</a:t>
          </a:r>
          <a:r>
            <a:rPr lang="zh-CN" altLang="en-US" b="0" i="0" dirty="0"/>
            <a:t>指数阶</a:t>
          </a:r>
          <a:r>
            <a:rPr lang="en-US" b="0" i="0" dirty="0"/>
            <a:t>O(2</a:t>
          </a:r>
          <a:r>
            <a:rPr lang="en-US" b="0" i="0" baseline="30000" dirty="0"/>
            <a:t>n</a:t>
          </a:r>
          <a:r>
            <a:rPr lang="en-US" b="0" i="0" dirty="0"/>
            <a:t>)</a:t>
          </a:r>
          <a:r>
            <a:rPr lang="zh-CN" altLang="en-US" dirty="0"/>
            <a:t/>
          </a:r>
          <a:endParaRPr lang="zh-CN" altLang="en-US" dirty="0"/>
        </a:p>
      </dgm:t>
    </dgm:pt>
    <dgm:pt modelId="{5AB05F88-23F9-481D-8F68-CAE53689CEAA}" cxnId="{6EE023BA-080D-45E9-966A-ED3E59B1EDEA}" type="parTrans">
      <dgm:prSet/>
      <dgm:spPr/>
    </dgm:pt>
    <dgm:pt modelId="{A3AC2E36-96A6-4D71-B494-74862906F1BD}" cxnId="{6EE023BA-080D-45E9-966A-ED3E59B1EDEA}" type="sibTrans">
      <dgm:prSet/>
      <dgm:spPr/>
    </dgm:pt>
    <dgm:pt modelId="{D54D55C4-1A94-4D15-A6EA-39DE98B96624}">
      <dgm:prSe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dirty="0"/>
            <a:t>如果有若干个循环语句，算法的时间复杂度是由嵌套层数最多的循环语句中最内层的频度</a:t>
          </a:r>
          <a:r>
            <a:rPr lang="en-US" altLang="zh-CN" dirty="0"/>
            <a:t>f(n)</a:t>
          </a:r>
          <a:r>
            <a:rPr lang="zh-CN" altLang="en-US" dirty="0"/>
            <a:t>决定</a:t>
          </a:r>
          <a:r>
            <a:rPr/>
            <a:t/>
          </a:r>
          <a:endParaRPr/>
        </a:p>
      </dgm:t>
    </dgm:pt>
    <dgm:pt modelId="{AFFBDA5F-D84E-429A-9372-3948F11E434F}" cxnId="{581D4C99-EB03-4814-8EB9-9878D83F40CE}" type="parTrans">
      <dgm:prSet/>
      <dgm:spPr/>
    </dgm:pt>
    <dgm:pt modelId="{58E18DC0-03CC-45E3-84F9-47DD20E37D39}" cxnId="{581D4C99-EB03-4814-8EB9-9878D83F40CE}" type="sibTrans">
      <dgm:prSet/>
      <dgm:spPr/>
    </dgm:pt>
    <dgm:pt modelId="{E90A486A-F6F7-4ECF-BB03-B07485CD5D50}">
      <dgm:prSet phldrT="[文本]"/>
      <dgm:spPr/>
      <dgm:t>
        <a:bodyPr/>
        <a:lstStyle/>
        <a:p>
          <a:r>
            <a:rPr lang="zh-CN" altLang="en-US" dirty="0"/>
            <a:t>空间复杂度</a:t>
          </a:r>
        </a:p>
      </dgm:t>
    </dgm:pt>
    <dgm:pt modelId="{CE54B8A1-B7DC-495C-84D0-29F189310EB7}" cxnId="{4C643818-7ADC-474A-8494-6251684FA751}" type="parTrans">
      <dgm:prSet/>
      <dgm:spPr/>
      <dgm:t>
        <a:bodyPr/>
        <a:lstStyle/>
        <a:p>
          <a:endParaRPr lang="zh-CN" altLang="en-US"/>
        </a:p>
      </dgm:t>
    </dgm:pt>
    <dgm:pt modelId="{F72A84F1-2CF3-416A-B403-7C265F46AF3D}" cxnId="{4C643818-7ADC-474A-8494-6251684FA751}" type="sibTrans">
      <dgm:prSet/>
      <dgm:spPr/>
      <dgm:t>
        <a:bodyPr/>
        <a:lstStyle/>
        <a:p>
          <a:endParaRPr lang="zh-CN" altLang="en-US"/>
        </a:p>
      </dgm:t>
    </dgm:pt>
    <dgm:pt modelId="{27BF9175-9A8E-4D87-9316-609E5F7F4A40}">
      <dgm:prSet phldrT="[文本]"/>
      <dgm:spPr/>
      <dgm:t>
        <a:bodyPr/>
        <a:lstStyle/>
        <a:p>
          <a:r>
            <a:rPr lang="zh-CN" altLang="en-US" b="0" i="0" dirty="0"/>
            <a:t>指运行完一个程序所需内存的大小</a:t>
          </a:r>
          <a:endParaRPr lang="zh-CN" altLang="en-US" dirty="0"/>
        </a:p>
      </dgm:t>
    </dgm:pt>
    <dgm:pt modelId="{DAE44274-0B43-4349-9D7E-65D6040CCC59}" cxnId="{2AA56B22-9EA9-484F-9D2D-42481FC739E6}" type="parTrans">
      <dgm:prSet/>
      <dgm:spPr/>
      <dgm:t>
        <a:bodyPr/>
        <a:lstStyle/>
        <a:p>
          <a:endParaRPr lang="zh-CN" altLang="en-US"/>
        </a:p>
      </dgm:t>
    </dgm:pt>
    <dgm:pt modelId="{8FCB01B6-8A20-4809-8885-EFBB2A1EC4BD}" cxnId="{2AA56B22-9EA9-484F-9D2D-42481FC739E6}" type="sibTrans">
      <dgm:prSet/>
      <dgm:spPr/>
      <dgm:t>
        <a:bodyPr/>
        <a:lstStyle/>
        <a:p>
          <a:endParaRPr lang="zh-CN" altLang="en-US"/>
        </a:p>
      </dgm:t>
    </dgm:pt>
    <dgm:pt modelId="{E10E9907-42C9-49FE-A9DF-E7967B609B1B}">
      <dgm:prSet phldrT="[文本]"/>
      <dgm:spPr/>
      <dgm:t>
        <a:bodyPr/>
        <a:lstStyle/>
        <a:p>
          <a:r>
            <a:rPr lang="zh-CN" altLang="en-US" b="0" i="0" dirty="0"/>
            <a:t>程序执行时所需存储空间包括以下两部分，</a:t>
          </a:r>
          <a:endParaRPr lang="zh-CN" altLang="en-US" dirty="0"/>
        </a:p>
      </dgm:t>
    </dgm:pt>
    <dgm:pt modelId="{F7898CD1-DE1D-4208-A009-315ABB3F9939}" cxnId="{055AFA3A-D288-47E3-89E7-2575F02E56D4}" type="parTrans">
      <dgm:prSet/>
      <dgm:spPr/>
      <dgm:t>
        <a:bodyPr/>
        <a:lstStyle/>
        <a:p>
          <a:endParaRPr lang="zh-CN" altLang="en-US"/>
        </a:p>
      </dgm:t>
    </dgm:pt>
    <dgm:pt modelId="{2D90F0A6-5A03-4155-BC2C-F63B161FD83E}" cxnId="{055AFA3A-D288-47E3-89E7-2575F02E56D4}" type="sibTrans">
      <dgm:prSet/>
      <dgm:spPr/>
      <dgm:t>
        <a:bodyPr/>
        <a:lstStyle/>
        <a:p>
          <a:endParaRPr lang="zh-CN" altLang="en-US"/>
        </a:p>
      </dgm:t>
    </dgm:pt>
    <dgm:pt modelId="{411B3609-B403-4E78-93FB-F7A0BE0E4FF6}">
      <dgm:prSet phldrT="[文本]"/>
      <dgm:spPr/>
      <dgm:t>
        <a:bodyPr/>
        <a:lstStyle/>
        <a:p>
          <a:r>
            <a:rPr lang="zh-CN" altLang="en-US" b="0" i="0" dirty="0"/>
            <a:t>固定部分。这部分空间的大小与输入</a:t>
          </a:r>
          <a:r>
            <a:rPr lang="en-US" altLang="zh-CN" b="0" i="0" dirty="0"/>
            <a:t>/</a:t>
          </a:r>
          <a:r>
            <a:rPr lang="zh-CN" altLang="en-US" b="0" i="0" dirty="0"/>
            <a:t>输出的数据的个数多少、数值无关。主要包括指令空间（即代码空间）、数据空间（常量、简单变量）等所占的空间。这部分属于静态空间；</a:t>
          </a:r>
          <a:endParaRPr lang="zh-CN" altLang="en-US" dirty="0"/>
        </a:p>
      </dgm:t>
    </dgm:pt>
    <dgm:pt modelId="{18E6E5ED-22B5-49A2-AD9E-53E73971760F}" cxnId="{DBB0FEC4-B0CD-478B-A251-81A4A137ACE4}" type="parTrans">
      <dgm:prSet/>
      <dgm:spPr/>
      <dgm:t>
        <a:bodyPr/>
        <a:lstStyle/>
        <a:p>
          <a:endParaRPr lang="zh-CN" altLang="en-US"/>
        </a:p>
      </dgm:t>
    </dgm:pt>
    <dgm:pt modelId="{5556A24D-1093-4E25-930E-EA04F5AE6698}" cxnId="{DBB0FEC4-B0CD-478B-A251-81A4A137ACE4}" type="sibTrans">
      <dgm:prSet/>
      <dgm:spPr/>
      <dgm:t>
        <a:bodyPr/>
        <a:lstStyle/>
        <a:p>
          <a:endParaRPr lang="zh-CN" altLang="en-US"/>
        </a:p>
      </dgm:t>
    </dgm:pt>
    <dgm:pt modelId="{6CF6CD05-F777-4CB0-96AD-E379A78DA279}">
      <dgm:prSet phldrT="[文本]"/>
      <dgm:spPr/>
      <dgm:t>
        <a:bodyPr/>
        <a:lstStyle/>
        <a:p>
          <a:r>
            <a:rPr lang="zh-CN" altLang="en-US" b="0" i="0" dirty="0"/>
            <a:t>可变空间，这部分空间的主要包括动态分配的空间，以及递归栈所需的空间等。这部分的空间大小与算法有关</a:t>
          </a:r>
          <a:endParaRPr lang="zh-CN" altLang="en-US" dirty="0"/>
        </a:p>
      </dgm:t>
    </dgm:pt>
    <dgm:pt modelId="{006A7700-D6B7-4629-902F-B0D1E18373C1}" cxnId="{A341CC50-E1DD-4C6F-96B8-E59240768CA4}" type="parTrans">
      <dgm:prSet/>
      <dgm:spPr/>
      <dgm:t>
        <a:bodyPr/>
        <a:lstStyle/>
        <a:p>
          <a:endParaRPr lang="zh-CN" altLang="en-US"/>
        </a:p>
      </dgm:t>
    </dgm:pt>
    <dgm:pt modelId="{7BDB0556-81C5-4AA8-8224-A1E936657D9E}" cxnId="{A341CC50-E1DD-4C6F-96B8-E59240768CA4}" type="sibTrans">
      <dgm:prSet/>
      <dgm:spPr/>
      <dgm:t>
        <a:bodyPr/>
        <a:lstStyle/>
        <a:p>
          <a:endParaRPr lang="zh-CN" altLang="en-US"/>
        </a:p>
      </dgm:t>
    </dgm:pt>
    <dgm:pt modelId="{AE9CEE3A-104E-4C8E-9D3C-5B91119D3079}">
      <dgm:prSet phldrT="[文本]"/>
      <dgm:spPr/>
      <dgm:t>
        <a:bodyPr/>
        <a:lstStyle/>
        <a:p>
          <a:r>
            <a:rPr lang="zh-CN" altLang="en-US" dirty="0"/>
            <a:t>一般的递归算法就要有</a:t>
          </a:r>
          <a:r>
            <a:rPr lang="en-US" altLang="zh-CN" dirty="0"/>
            <a:t>o(n)</a:t>
          </a:r>
          <a:r>
            <a:rPr lang="zh-CN" altLang="en-US" dirty="0"/>
            <a:t>的空间复杂度了</a:t>
          </a:r>
          <a:r>
            <a:rPr lang="en-US" altLang="zh-CN" dirty="0"/>
            <a:t>,</a:t>
          </a:r>
          <a:r>
            <a:rPr lang="zh-CN" altLang="en-US" dirty="0"/>
            <a:t>因为每次递归都要存储返回信息</a:t>
          </a:r>
        </a:p>
      </dgm:t>
    </dgm:pt>
    <dgm:pt modelId="{88409745-9A7B-4DBF-8EBB-11DA1FB5BB47}" cxnId="{EF4A8D89-100B-4DB3-9C53-7CA411FAB75D}" type="parTrans">
      <dgm:prSet/>
      <dgm:spPr/>
      <dgm:t>
        <a:bodyPr/>
        <a:lstStyle/>
        <a:p>
          <a:endParaRPr lang="zh-CN" altLang="en-US"/>
        </a:p>
      </dgm:t>
    </dgm:pt>
    <dgm:pt modelId="{B8F39F1D-6AA4-48E9-AC7C-9296EEC37F02}" cxnId="{EF4A8D89-100B-4DB3-9C53-7CA411FAB75D}" type="sibTrans">
      <dgm:prSet/>
      <dgm:spPr/>
      <dgm:t>
        <a:bodyPr/>
        <a:lstStyle/>
        <a:p>
          <a:endParaRPr lang="zh-CN" altLang="en-US"/>
        </a:p>
      </dgm:t>
    </dgm:pt>
    <dgm:pt modelId="{C314288E-8D9C-42C0-8714-FE332118DDCB}" type="pres">
      <dgm:prSet presAssocID="{6F173B56-0D5B-4160-A54C-22905CC97300}" presName="linear" presStyleCnt="0">
        <dgm:presLayoutVars>
          <dgm:animLvl val="lvl"/>
          <dgm:resizeHandles val="exact"/>
        </dgm:presLayoutVars>
      </dgm:prSet>
      <dgm:spPr/>
    </dgm:pt>
    <dgm:pt modelId="{C28CBD50-B09F-496A-BB9E-EF0553E593EC}" type="pres">
      <dgm:prSet presAssocID="{4937B96F-A131-4C11-A80B-7023093C6422}" presName="parentText" presStyleLbl="node1" presStyleIdx="0" presStyleCnt="2" custScaleX="79044" custScaleY="100387" custLinFactNeighborX="-10478" custLinFactNeighborY="-4728">
        <dgm:presLayoutVars>
          <dgm:chMax val="0"/>
          <dgm:bulletEnabled val="1"/>
        </dgm:presLayoutVars>
      </dgm:prSet>
      <dgm:spPr/>
    </dgm:pt>
    <dgm:pt modelId="{EC2FB7A2-2D43-466A-91FE-65B3BCD8C605}" type="pres">
      <dgm:prSet presAssocID="{4937B96F-A131-4C11-A80B-7023093C6422}" presName="childText" presStyleLbl="revTx" presStyleIdx="0" presStyleCnt="2">
        <dgm:presLayoutVars>
          <dgm:bulletEnabled val="1"/>
        </dgm:presLayoutVars>
      </dgm:prSet>
      <dgm:spPr/>
    </dgm:pt>
    <dgm:pt modelId="{7C684539-A9DD-488C-968C-E2B79A438261}" type="pres">
      <dgm:prSet presAssocID="{E90A486A-F6F7-4ECF-BB03-B07485CD5D50}" presName="parentText" presStyleLbl="node1" presStyleIdx="1" presStyleCnt="2" custScaleX="77895" custScaleY="106346" custLinFactNeighborX="-11285" custLinFactNeighborY="-11305">
        <dgm:presLayoutVars>
          <dgm:chMax val="0"/>
          <dgm:bulletEnabled val="1"/>
        </dgm:presLayoutVars>
      </dgm:prSet>
      <dgm:spPr/>
    </dgm:pt>
    <dgm:pt modelId="{E44BAFD5-2CCA-4E2E-9517-01F81E82B1A9}" type="pres">
      <dgm:prSet presAssocID="{E90A486A-F6F7-4ECF-BB03-B07485CD5D50}" presName="childText" presStyleLbl="revTx" presStyleIdx="1" presStyleCnt="2" custScaleY="72000" custLinFactNeighborY="-19017">
        <dgm:presLayoutVars>
          <dgm:bulletEnabled val="1"/>
        </dgm:presLayoutVars>
      </dgm:prSet>
      <dgm:spPr/>
    </dgm:pt>
  </dgm:ptLst>
  <dgm:cxnLst>
    <dgm:cxn modelId="{D87E54C5-E4AC-4612-8B48-05096352F292}" srcId="{6F173B56-0D5B-4160-A54C-22905CC97300}" destId="{4937B96F-A131-4C11-A80B-7023093C6422}" srcOrd="0" destOrd="0" parTransId="{86397762-F6DE-4747-A08D-704E29EFDF79}" sibTransId="{A5C9654A-4650-44A7-B67F-AAA3331F164C}"/>
    <dgm:cxn modelId="{B9C919C6-D313-41B3-83F8-470D92C561B8}" srcId="{4937B96F-A131-4C11-A80B-7023093C6422}" destId="{CBE0E15D-5B87-4251-BD5D-13288DBB4BC7}" srcOrd="0" destOrd="0" parTransId="{3618E934-519A-4801-A6F9-9086D4BA74B2}" sibTransId="{11DA10F0-87BB-4429-8FCC-EFE81C0A445B}"/>
    <dgm:cxn modelId="{8CC4E4CD-044D-424B-9328-22DC904A5ED2}" srcId="{4937B96F-A131-4C11-A80B-7023093C6422}" destId="{4F5DE860-EF64-41AA-82E1-0AEE4B432BC6}" srcOrd="1" destOrd="0" parTransId="{49B4921D-E911-41AC-8C9E-B0CC40080302}" sibTransId="{ED2A54A7-11CF-4E88-96B0-71A347888934}"/>
    <dgm:cxn modelId="{6EE023BA-080D-45E9-966A-ED3E59B1EDEA}" srcId="{4937B96F-A131-4C11-A80B-7023093C6422}" destId="{526EB0B0-7F0D-420A-A0F4-105E8BA9A370}" srcOrd="2" destOrd="0" parTransId="{5AB05F88-23F9-481D-8F68-CAE53689CEAA}" sibTransId="{A3AC2E36-96A6-4D71-B494-74862906F1BD}"/>
    <dgm:cxn modelId="{581D4C99-EB03-4814-8EB9-9878D83F40CE}" srcId="{4937B96F-A131-4C11-A80B-7023093C6422}" destId="{D54D55C4-1A94-4D15-A6EA-39DE98B96624}" srcOrd="3" destOrd="0" parTransId="{AFFBDA5F-D84E-429A-9372-3948F11E434F}" sibTransId="{58E18DC0-03CC-45E3-84F9-47DD20E37D39}"/>
    <dgm:cxn modelId="{4C643818-7ADC-474A-8494-6251684FA751}" srcId="{6F173B56-0D5B-4160-A54C-22905CC97300}" destId="{E90A486A-F6F7-4ECF-BB03-B07485CD5D50}" srcOrd="1" destOrd="0" parTransId="{CE54B8A1-B7DC-495C-84D0-29F189310EB7}" sibTransId="{F72A84F1-2CF3-416A-B403-7C265F46AF3D}"/>
    <dgm:cxn modelId="{2AA56B22-9EA9-484F-9D2D-42481FC739E6}" srcId="{E90A486A-F6F7-4ECF-BB03-B07485CD5D50}" destId="{27BF9175-9A8E-4D87-9316-609E5F7F4A40}" srcOrd="0" destOrd="1" parTransId="{DAE44274-0B43-4349-9D7E-65D6040CCC59}" sibTransId="{8FCB01B6-8A20-4809-8885-EFBB2A1EC4BD}"/>
    <dgm:cxn modelId="{055AFA3A-D288-47E3-89E7-2575F02E56D4}" srcId="{E90A486A-F6F7-4ECF-BB03-B07485CD5D50}" destId="{E10E9907-42C9-49FE-A9DF-E7967B609B1B}" srcOrd="1" destOrd="1" parTransId="{F7898CD1-DE1D-4208-A009-315ABB3F9939}" sibTransId="{2D90F0A6-5A03-4155-BC2C-F63B161FD83E}"/>
    <dgm:cxn modelId="{DBB0FEC4-B0CD-478B-A251-81A4A137ACE4}" srcId="{E90A486A-F6F7-4ECF-BB03-B07485CD5D50}" destId="{411B3609-B403-4E78-93FB-F7A0BE0E4FF6}" srcOrd="2" destOrd="1" parTransId="{18E6E5ED-22B5-49A2-AD9E-53E73971760F}" sibTransId="{5556A24D-1093-4E25-930E-EA04F5AE6698}"/>
    <dgm:cxn modelId="{A341CC50-E1DD-4C6F-96B8-E59240768CA4}" srcId="{E90A486A-F6F7-4ECF-BB03-B07485CD5D50}" destId="{6CF6CD05-F777-4CB0-96AD-E379A78DA279}" srcOrd="3" destOrd="1" parTransId="{006A7700-D6B7-4629-902F-B0D1E18373C1}" sibTransId="{7BDB0556-81C5-4AA8-8224-A1E936657D9E}"/>
    <dgm:cxn modelId="{EF4A8D89-100B-4DB3-9C53-7CA411FAB75D}" srcId="{E90A486A-F6F7-4ECF-BB03-B07485CD5D50}" destId="{AE9CEE3A-104E-4C8E-9D3C-5B91119D3079}" srcOrd="4" destOrd="1" parTransId="{88409745-9A7B-4DBF-8EBB-11DA1FB5BB47}" sibTransId="{B8F39F1D-6AA4-48E9-AC7C-9296EEC37F02}"/>
    <dgm:cxn modelId="{F5693149-D806-4634-87E7-B14147B39969}" type="presOf" srcId="{6F173B56-0D5B-4160-A54C-22905CC97300}" destId="{C314288E-8D9C-42C0-8714-FE332118DDCB}" srcOrd="0" destOrd="0" presId="urn:microsoft.com/office/officeart/2005/8/layout/vList2"/>
    <dgm:cxn modelId="{B11C7766-2908-453C-8D33-6064B1C6CF3A}" type="presParOf" srcId="{C314288E-8D9C-42C0-8714-FE332118DDCB}" destId="{C28CBD50-B09F-496A-BB9E-EF0553E593EC}" srcOrd="0" destOrd="0" presId="urn:microsoft.com/office/officeart/2005/8/layout/vList2"/>
    <dgm:cxn modelId="{7D036FB0-A44B-4EF0-8E61-02D0BD5E2947}" type="presOf" srcId="{4937B96F-A131-4C11-A80B-7023093C6422}" destId="{C28CBD50-B09F-496A-BB9E-EF0553E593EC}" srcOrd="0" destOrd="0" presId="urn:microsoft.com/office/officeart/2005/8/layout/vList2"/>
    <dgm:cxn modelId="{641322D2-6E50-4219-A050-7CC61AEE7850}" type="presParOf" srcId="{C314288E-8D9C-42C0-8714-FE332118DDCB}" destId="{EC2FB7A2-2D43-466A-91FE-65B3BCD8C605}" srcOrd="1" destOrd="0" presId="urn:microsoft.com/office/officeart/2005/8/layout/vList2"/>
    <dgm:cxn modelId="{1CB58E37-FB66-41C5-AE48-AADE767F1407}" type="presOf" srcId="{CBE0E15D-5B87-4251-BD5D-13288DBB4BC7}" destId="{EC2FB7A2-2D43-466A-91FE-65B3BCD8C605}" srcOrd="0" destOrd="0" presId="urn:microsoft.com/office/officeart/2005/8/layout/vList2"/>
    <dgm:cxn modelId="{0A22990E-1A6A-4F37-B4AB-55E61A11A6B5}" type="presOf" srcId="{4F5DE860-EF64-41AA-82E1-0AEE4B432BC6}" destId="{EC2FB7A2-2D43-466A-91FE-65B3BCD8C605}" srcOrd="0" destOrd="1" presId="urn:microsoft.com/office/officeart/2005/8/layout/vList2"/>
    <dgm:cxn modelId="{76A7C1F2-D72B-40C9-88DE-4E2AD125D33B}" type="presOf" srcId="{526EB0B0-7F0D-420A-A0F4-105E8BA9A370}" destId="{EC2FB7A2-2D43-466A-91FE-65B3BCD8C605}" srcOrd="0" destOrd="2" presId="urn:microsoft.com/office/officeart/2005/8/layout/vList2"/>
    <dgm:cxn modelId="{7EEB4DF3-1158-4AEB-94FD-B49C0B6DFEDF}" type="presOf" srcId="{D54D55C4-1A94-4D15-A6EA-39DE98B96624}" destId="{EC2FB7A2-2D43-466A-91FE-65B3BCD8C605}" srcOrd="0" destOrd="3" presId="urn:microsoft.com/office/officeart/2005/8/layout/vList2"/>
    <dgm:cxn modelId="{294CA880-38C1-4FA7-9D07-F1FA3A7096E2}" type="presParOf" srcId="{C314288E-8D9C-42C0-8714-FE332118DDCB}" destId="{7C684539-A9DD-488C-968C-E2B79A438261}" srcOrd="2" destOrd="0" presId="urn:microsoft.com/office/officeart/2005/8/layout/vList2"/>
    <dgm:cxn modelId="{F45DC99E-1B35-4B54-98C7-A93C811AAED7}" type="presOf" srcId="{E90A486A-F6F7-4ECF-BB03-B07485CD5D50}" destId="{7C684539-A9DD-488C-968C-E2B79A438261}" srcOrd="0" destOrd="0" presId="urn:microsoft.com/office/officeart/2005/8/layout/vList2"/>
    <dgm:cxn modelId="{A38AAC21-3171-41BE-B0AF-1961FF7519D5}" type="presParOf" srcId="{C314288E-8D9C-42C0-8714-FE332118DDCB}" destId="{E44BAFD5-2CCA-4E2E-9517-01F81E82B1A9}" srcOrd="3" destOrd="0" presId="urn:microsoft.com/office/officeart/2005/8/layout/vList2"/>
    <dgm:cxn modelId="{FB642EAB-370B-4954-A16B-1B2CCB654E23}" type="presOf" srcId="{27BF9175-9A8E-4D87-9316-609E5F7F4A40}" destId="{E44BAFD5-2CCA-4E2E-9517-01F81E82B1A9}" srcOrd="0" destOrd="0" presId="urn:microsoft.com/office/officeart/2005/8/layout/vList2"/>
    <dgm:cxn modelId="{A4017B25-7DB5-432E-A330-0F9E27175BD3}" type="presOf" srcId="{E10E9907-42C9-49FE-A9DF-E7967B609B1B}" destId="{E44BAFD5-2CCA-4E2E-9517-01F81E82B1A9}" srcOrd="0" destOrd="1" presId="urn:microsoft.com/office/officeart/2005/8/layout/vList2"/>
    <dgm:cxn modelId="{2472FFC5-3115-4633-B9FE-C015331C3668}" type="presOf" srcId="{411B3609-B403-4E78-93FB-F7A0BE0E4FF6}" destId="{E44BAFD5-2CCA-4E2E-9517-01F81E82B1A9}" srcOrd="0" destOrd="2" presId="urn:microsoft.com/office/officeart/2005/8/layout/vList2"/>
    <dgm:cxn modelId="{29687784-E983-49AF-8BBC-54E7C010AB03}" type="presOf" srcId="{6CF6CD05-F777-4CB0-96AD-E379A78DA279}" destId="{E44BAFD5-2CCA-4E2E-9517-01F81E82B1A9}" srcOrd="0" destOrd="3" presId="urn:microsoft.com/office/officeart/2005/8/layout/vList2"/>
    <dgm:cxn modelId="{705F0B81-A3B6-4B5E-892A-DAEF62981472}" type="presOf" srcId="{AE9CEE3A-104E-4C8E-9D3C-5B91119D3079}" destId="{E44BAFD5-2CCA-4E2E-9517-01F81E82B1A9}" srcOrd="0" destOrd="4"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CBD50-B09F-496A-BB9E-EF0553E593EC}">
      <dsp:nvSpPr>
        <dsp:cNvPr id="0" name=""/>
        <dsp:cNvSpPr/>
      </dsp:nvSpPr>
      <dsp:spPr>
        <a:xfrm>
          <a:off x="0" y="15272"/>
          <a:ext cx="7402185" cy="530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时间复杂度</a:t>
          </a:r>
        </a:p>
      </dsp:txBody>
      <dsp:txXfrm>
        <a:off x="25887" y="41159"/>
        <a:ext cx="7350411" cy="478525"/>
      </dsp:txXfrm>
    </dsp:sp>
    <dsp:sp modelId="{EC2FB7A2-2D43-466A-91FE-65B3BCD8C605}">
      <dsp:nvSpPr>
        <dsp:cNvPr id="0" name=""/>
        <dsp:cNvSpPr/>
      </dsp:nvSpPr>
      <dsp:spPr>
        <a:xfrm>
          <a:off x="0" y="615450"/>
          <a:ext cx="9364639" cy="147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32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b="0" i="0" kern="1200" dirty="0"/>
            <a:t>算法花费的时间与算法中语句的执行次数成正比例</a:t>
          </a:r>
          <a:endParaRPr lang="zh-CN" altLang="en-US" sz="1300" kern="1200" dirty="0"/>
        </a:p>
        <a:p>
          <a:pPr marL="114300" lvl="1" indent="-114300" algn="l" defTabSz="577850">
            <a:lnSpc>
              <a:spcPct val="90000"/>
            </a:lnSpc>
            <a:spcBef>
              <a:spcPct val="0"/>
            </a:spcBef>
            <a:spcAft>
              <a:spcPct val="20000"/>
            </a:spcAft>
            <a:buChar char="•"/>
          </a:pPr>
          <a:r>
            <a:rPr lang="zh-CN" altLang="en-US" sz="1300" kern="1200" dirty="0"/>
            <a:t>一个算法中语句执行次数称为时间频度或时间频度，记为</a:t>
          </a:r>
          <a:r>
            <a:rPr lang="en-US" altLang="zh-CN" sz="1300" kern="1200" dirty="0"/>
            <a:t>T(n)</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常数阶</a:t>
          </a:r>
          <a:r>
            <a:rPr lang="en-US" sz="1300" b="0" i="0" kern="1200" dirty="0"/>
            <a:t>O(1),</a:t>
          </a:r>
          <a:r>
            <a:rPr lang="zh-CN" altLang="en-US" sz="1300" b="0" i="0" kern="1200" dirty="0"/>
            <a:t>对数阶</a:t>
          </a:r>
          <a:r>
            <a:rPr lang="en-US" sz="1300" b="0" i="0" kern="1200" dirty="0"/>
            <a:t>O(log</a:t>
          </a:r>
          <a:r>
            <a:rPr lang="en-US" sz="1300" b="0" i="0" kern="1200" baseline="-25000" dirty="0"/>
            <a:t>2</a:t>
          </a:r>
          <a:r>
            <a:rPr lang="en-US" sz="1300" b="0" i="0" kern="1200" dirty="0"/>
            <a:t>n),</a:t>
          </a:r>
          <a:r>
            <a:rPr lang="zh-CN" altLang="en-US" sz="1300" b="0" i="0" kern="1200" dirty="0"/>
            <a:t>线性阶</a:t>
          </a:r>
          <a:r>
            <a:rPr lang="en-US" sz="1300" b="0" i="0" kern="1200" dirty="0"/>
            <a:t>O(n), </a:t>
          </a:r>
          <a:r>
            <a:rPr lang="zh-CN" altLang="en-US" sz="1300" b="0" i="0" kern="1200" dirty="0"/>
            <a:t>线性对数阶</a:t>
          </a:r>
          <a:r>
            <a:rPr lang="en-US" sz="1300" b="0" i="0" kern="1200" dirty="0"/>
            <a:t>O(nlog</a:t>
          </a:r>
          <a:r>
            <a:rPr lang="en-US" sz="1300" b="0" i="0" kern="1200" baseline="-25000" dirty="0"/>
            <a:t>2</a:t>
          </a:r>
          <a:r>
            <a:rPr lang="en-US" sz="1300" b="0" i="0" kern="1200" dirty="0"/>
            <a:t>n),</a:t>
          </a:r>
          <a:r>
            <a:rPr lang="zh-CN" altLang="en-US" sz="1300" b="0" i="0" kern="1200" dirty="0"/>
            <a:t>平方阶</a:t>
          </a:r>
          <a:r>
            <a:rPr lang="en-US" sz="1300" b="0" i="0" kern="1200" dirty="0"/>
            <a:t>O(n</a:t>
          </a:r>
          <a:r>
            <a:rPr lang="en-US" sz="1300" b="0" i="0" kern="1200" baseline="30000" dirty="0"/>
            <a:t>2</a:t>
          </a:r>
          <a:r>
            <a:rPr lang="en-US" sz="1300" b="0" i="0" kern="1200" dirty="0"/>
            <a:t>)，</a:t>
          </a:r>
          <a:r>
            <a:rPr lang="zh-CN" altLang="en-US" sz="1300" b="0" i="0" kern="1200" dirty="0"/>
            <a:t>立方阶</a:t>
          </a:r>
          <a:r>
            <a:rPr lang="en-US" sz="1300" b="0" i="0" kern="1200" dirty="0"/>
            <a:t>O(n</a:t>
          </a:r>
          <a:r>
            <a:rPr lang="en-US" sz="1300" b="0" i="0" kern="1200" baseline="30000" dirty="0"/>
            <a:t>3</a:t>
          </a:r>
          <a:r>
            <a:rPr lang="en-US" sz="1300" b="0" i="0" kern="1200" dirty="0"/>
            <a:t>),... k</a:t>
          </a:r>
          <a:r>
            <a:rPr lang="zh-CN" altLang="en-US" sz="1300" b="0" i="0" kern="1200" dirty="0"/>
            <a:t>次方阶</a:t>
          </a:r>
          <a:r>
            <a:rPr lang="en-US" sz="1300" b="0" i="0" kern="1200" dirty="0"/>
            <a:t>O(</a:t>
          </a:r>
          <a:r>
            <a:rPr lang="en-US" sz="1300" b="0" i="0" kern="1200" dirty="0" err="1"/>
            <a:t>n</a:t>
          </a:r>
          <a:r>
            <a:rPr lang="en-US" sz="1300" b="0" i="0" kern="1200" baseline="30000" dirty="0" err="1"/>
            <a:t>k</a:t>
          </a:r>
          <a:r>
            <a:rPr lang="en-US" sz="1300" b="0" i="0" kern="1200" dirty="0"/>
            <a:t>),</a:t>
          </a:r>
          <a:r>
            <a:rPr lang="zh-CN" altLang="en-US" sz="1300" b="0" i="0" kern="1200" dirty="0"/>
            <a:t>指数阶</a:t>
          </a:r>
          <a:r>
            <a:rPr lang="en-US" sz="1300" b="0" i="0" kern="1200" dirty="0"/>
            <a:t>O(2</a:t>
          </a:r>
          <a:r>
            <a:rPr lang="en-US" sz="1300" b="0" i="0" kern="1200" baseline="30000" dirty="0"/>
            <a:t>n</a:t>
          </a:r>
          <a:r>
            <a:rPr lang="en-US" sz="1300" b="0" i="0" kern="1200" dirty="0"/>
            <a:t>)</a:t>
          </a:r>
          <a:endParaRPr lang="zh-CN" altLang="en-US" sz="1300" kern="1200" dirty="0"/>
        </a:p>
        <a:p>
          <a:pPr marL="114300" lvl="1" indent="-114300" algn="l" defTabSz="577850">
            <a:lnSpc>
              <a:spcPct val="90000"/>
            </a:lnSpc>
            <a:spcBef>
              <a:spcPct val="0"/>
            </a:spcBef>
            <a:spcAft>
              <a:spcPct val="20000"/>
            </a:spcAft>
            <a:buChar char="•"/>
          </a:pPr>
          <a:r>
            <a:rPr lang="zh-CN" altLang="en-US" sz="1300" kern="1200" dirty="0"/>
            <a:t>如果有若干个循环语句，算法的时间复杂度是由嵌套层数最多的循环语句中最内层的频度</a:t>
          </a:r>
          <a:r>
            <a:rPr lang="en-US" altLang="zh-CN" sz="1300" kern="1200" dirty="0"/>
            <a:t>f(n)</a:t>
          </a:r>
          <a:r>
            <a:rPr lang="zh-CN" altLang="en-US" sz="1300" kern="1200" dirty="0"/>
            <a:t>决定</a:t>
          </a:r>
        </a:p>
      </dsp:txBody>
      <dsp:txXfrm>
        <a:off x="0" y="615450"/>
        <a:ext cx="9364639" cy="1477980"/>
      </dsp:txXfrm>
    </dsp:sp>
    <dsp:sp modelId="{7C684539-A9DD-488C-968C-E2B79A438261}">
      <dsp:nvSpPr>
        <dsp:cNvPr id="0" name=""/>
        <dsp:cNvSpPr/>
      </dsp:nvSpPr>
      <dsp:spPr>
        <a:xfrm>
          <a:off x="0" y="1872287"/>
          <a:ext cx="7294585" cy="5617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空间复杂度</a:t>
          </a:r>
        </a:p>
      </dsp:txBody>
      <dsp:txXfrm>
        <a:off x="27424" y="1899711"/>
        <a:ext cx="7239737" cy="506930"/>
      </dsp:txXfrm>
    </dsp:sp>
    <dsp:sp modelId="{E44BAFD5-2CCA-4E2E-9517-01F81E82B1A9}">
      <dsp:nvSpPr>
        <dsp:cNvPr id="0" name=""/>
        <dsp:cNvSpPr/>
      </dsp:nvSpPr>
      <dsp:spPr>
        <a:xfrm>
          <a:off x="0" y="2554750"/>
          <a:ext cx="9364639" cy="1408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32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b="0" i="0" kern="1200" dirty="0"/>
            <a:t>指运行完一个程序所需内存的大小</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程序执行时所需存储空间包括以下两部分，</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固定部分。这部分空间的大小与输入</a:t>
          </a:r>
          <a:r>
            <a:rPr lang="en-US" altLang="zh-CN" sz="1300" b="0" i="0" kern="1200" dirty="0"/>
            <a:t>/</a:t>
          </a:r>
          <a:r>
            <a:rPr lang="zh-CN" altLang="en-US" sz="1300" b="0" i="0" kern="1200" dirty="0"/>
            <a:t>输出的数据的个数多少、数值无关。主要包括指令空间（即代码空间）、数据空间（常量、简单变量）等所占的空间。这部分属于静态空间；</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可变空间，这部分空间的主要包括动态分配的空间，以及递归栈所需的空间等。这部分的空间大小与算法有关</a:t>
          </a:r>
          <a:endParaRPr lang="zh-CN" altLang="en-US" sz="1300" kern="1200" dirty="0"/>
        </a:p>
        <a:p>
          <a:pPr marL="114300" lvl="1" indent="-114300" algn="l" defTabSz="577850">
            <a:lnSpc>
              <a:spcPct val="90000"/>
            </a:lnSpc>
            <a:spcBef>
              <a:spcPct val="0"/>
            </a:spcBef>
            <a:spcAft>
              <a:spcPct val="20000"/>
            </a:spcAft>
            <a:buChar char="•"/>
          </a:pPr>
          <a:r>
            <a:rPr lang="zh-CN" altLang="en-US" sz="1300" kern="1200" dirty="0"/>
            <a:t>一般的递归算法就要有</a:t>
          </a:r>
          <a:r>
            <a:rPr lang="en-US" altLang="zh-CN" sz="1300" kern="1200" dirty="0"/>
            <a:t>o(n)</a:t>
          </a:r>
          <a:r>
            <a:rPr lang="zh-CN" altLang="en-US" sz="1300" kern="1200" dirty="0"/>
            <a:t>的空间复杂度了</a:t>
          </a:r>
          <a:r>
            <a:rPr lang="en-US" altLang="zh-CN" sz="1300" kern="1200" dirty="0"/>
            <a:t>,</a:t>
          </a:r>
          <a:r>
            <a:rPr lang="zh-CN" altLang="en-US" sz="1300" kern="1200" dirty="0"/>
            <a:t>因为每次递归都要存储返回信息</a:t>
          </a:r>
        </a:p>
      </dsp:txBody>
      <dsp:txXfrm>
        <a:off x="0" y="2554750"/>
        <a:ext cx="9364639" cy="14084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0F2D6-FCAB-42B5-BDA7-17A772DB7208}" type="datetime2">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US" altLang="zh-CN">
                <a:latin typeface="Microsoft YaHei UI" panose="020B0503020204020204" pitchFamily="34" charset="-122"/>
                <a:ea typeface="Microsoft YaHei UI" panose="020B0503020204020204" pitchFamily="34" charset="-122"/>
              </a:rPr>
            </a:fld>
            <a:endParaRPr lang="en-US" altLang="zh-CN"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E92FE82-459C-4CAF-A040-39065DAC2EC8}" type="datetime2">
              <a:rPr lang="zh-CN" altLang="en-US" smtClean="0"/>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9C971FF-EF28-4195-A575-329446EFAA55}"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地图" descr="北美洲地图"/>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217613" y="1828799"/>
            <a:ext cx="9753600" cy="3048001"/>
          </a:xfrm>
        </p:spPr>
        <p:txBody>
          <a:bodyPr rtlCol="0">
            <a:normAutofit/>
          </a:bodyPr>
          <a:lstStyle>
            <a:lvl1pPr>
              <a:defRPr sz="4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rtlCol="0"/>
          <a:lstStyle>
            <a:lvl5pPr>
              <a:defRPr/>
            </a:lvl5pPr>
            <a:lvl6pPr>
              <a:defRPr/>
            </a:lvl6pPr>
            <a:lvl7pPr>
              <a:defRPr baseline="0"/>
            </a:lvl7pPr>
            <a:lvl8pPr>
              <a:defRPr baseline="0"/>
            </a:lvl8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6203790E-A42D-4931-8640-9922B47E7C0A}"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6898" y="685800"/>
            <a:ext cx="2134315" cy="54864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F89E80EB-95B1-480B-B625-80BB11F29547}"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hasCustomPrompt="1"/>
          </p:nvPr>
        </p:nvSpPr>
        <p:spPr/>
        <p:txBody>
          <a:bodyPr rtlCol="0"/>
          <a:lstStyle>
            <a:lvl5pPr>
              <a:defRPr/>
            </a:lvl5pPr>
            <a:lvl6pPr>
              <a:defRPr/>
            </a:lvl6pPr>
            <a:lvl7pPr>
              <a:defRPr baseline="0"/>
            </a:lvl7pPr>
            <a:lvl8pPr>
              <a:defRPr baseline="0"/>
            </a:lvl8pPr>
            <a:lvl9pPr>
              <a:defRPr baseline="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A29EA0DF-7100-4546-B3B9-9D91C2B7FAF6}"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编辑母版文本样式</a:t>
            </a:r>
            <a:endParaRPr lang="zh-CN" altLang="en-US"/>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7269DA4D-7717-4736-BB8B-4BD5C91D79CD}"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hasCustomPrompt="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4" name="内容占位符 3"/>
          <p:cNvSpPr>
            <a:spLocks noGrp="1"/>
          </p:cNvSpPr>
          <p:nvPr>
            <p:ph sz="half" idx="2" hasCustomPrompt="1"/>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endParaRPr lang="zh-CN" altLang="en-US" dirty="0"/>
          </a:p>
        </p:txBody>
      </p:sp>
      <p:sp>
        <p:nvSpPr>
          <p:cNvPr id="5" name="日期占位符 4"/>
          <p:cNvSpPr>
            <a:spLocks noGrp="1"/>
          </p:cNvSpPr>
          <p:nvPr>
            <p:ph type="dt" sz="half" idx="10"/>
          </p:nvPr>
        </p:nvSpPr>
        <p:spPr/>
        <p:txBody>
          <a:bodyPr rtlCol="0"/>
          <a:lstStyle>
            <a:lvl1pPr>
              <a:defRPr/>
            </a:lvl1pPr>
          </a:lstStyle>
          <a:p>
            <a:fld id="{3FB170A4-7884-425B-BCC1-55DC3D310F3E}" type="datetime2">
              <a:rPr lang="zh-CN" altLang="en-US" smtClean="0"/>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endParaRPr lang="zh-CN" altLang="en-US"/>
          </a:p>
        </p:txBody>
      </p:sp>
      <p:sp>
        <p:nvSpPr>
          <p:cNvPr id="4" name="内容占位符 3"/>
          <p:cNvSpPr>
            <a:spLocks noGrp="1"/>
          </p:cNvSpPr>
          <p:nvPr>
            <p:ph sz="half" idx="2" hasCustomPrompt="1"/>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5" name="文本占位符 4"/>
          <p:cNvSpPr>
            <a:spLocks noGrp="1"/>
          </p:cNvSpPr>
          <p:nvPr>
            <p:ph type="body" sz="quarter" idx="3" hasCustomPrompt="1"/>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endParaRPr lang="zh-CN" altLang="en-US"/>
          </a:p>
        </p:txBody>
      </p:sp>
      <p:sp>
        <p:nvSpPr>
          <p:cNvPr id="6" name="内容占位符 5"/>
          <p:cNvSpPr>
            <a:spLocks noGrp="1"/>
          </p:cNvSpPr>
          <p:nvPr>
            <p:ph sz="quarter" idx="4" hasCustomPrompt="1"/>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p>
            <a:pPr rtl="0"/>
            <a:r>
              <a:rPr lang="zh-CN" altLang="en-US" dirty="0"/>
              <a:t>添加页脚</a:t>
            </a:r>
            <a:endParaRPr lang="zh-CN" altLang="en-US" dirty="0"/>
          </a:p>
        </p:txBody>
      </p:sp>
      <p:sp>
        <p:nvSpPr>
          <p:cNvPr id="7" name="日期占位符 6"/>
          <p:cNvSpPr>
            <a:spLocks noGrp="1"/>
          </p:cNvSpPr>
          <p:nvPr>
            <p:ph type="dt" sz="half" idx="10"/>
          </p:nvPr>
        </p:nvSpPr>
        <p:spPr/>
        <p:txBody>
          <a:bodyPr rtlCol="0"/>
          <a:lstStyle>
            <a:lvl1pPr>
              <a:defRPr/>
            </a:lvl1pPr>
          </a:lstStyle>
          <a:p>
            <a:fld id="{D57252D6-CD94-401A-8201-8713D99D2ED8}" type="datetime2">
              <a:rPr lang="zh-CN" altLang="en-US" smtClean="0"/>
            </a:fld>
            <a:endParaRPr lang="zh-CN" altLang="en-US" dirty="0"/>
          </a:p>
        </p:txBody>
      </p:sp>
      <p:sp>
        <p:nvSpPr>
          <p:cNvPr id="9" name="幻灯片编号占位符 8"/>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endParaRPr lang="zh-CN" altLang="en-US" dirty="0"/>
          </a:p>
        </p:txBody>
      </p:sp>
      <p:sp>
        <p:nvSpPr>
          <p:cNvPr id="3" name="日期占位符 2"/>
          <p:cNvSpPr>
            <a:spLocks noGrp="1"/>
          </p:cNvSpPr>
          <p:nvPr>
            <p:ph type="dt" sz="half" idx="10"/>
          </p:nvPr>
        </p:nvSpPr>
        <p:spPr/>
        <p:txBody>
          <a:bodyPr rtlCol="0"/>
          <a:lstStyle>
            <a:lvl1pPr>
              <a:defRPr/>
            </a:lvl1pPr>
          </a:lstStyle>
          <a:p>
            <a:fld id="{F8D6F224-3877-4078-AB2A-DF173BCAB0B0}" type="datetime2">
              <a:rPr lang="zh-CN" altLang="en-US" smtClean="0"/>
            </a:fld>
            <a:endParaRPr lang="zh-CN" altLang="en-US" dirty="0"/>
          </a:p>
        </p:txBody>
      </p:sp>
      <p:sp>
        <p:nvSpPr>
          <p:cNvPr id="5" name="幻灯片编号占位符 4"/>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38624F14-D123-4688-ADC6-57AF51C82976}" type="datetime2">
              <a:rPr lang="zh-CN" altLang="en-US" smtClean="0"/>
            </a:fld>
            <a:endParaRPr lang="zh-CN" altLang="en-US" dirty="0"/>
          </a:p>
        </p:txBody>
      </p:sp>
      <p:sp>
        <p:nvSpPr>
          <p:cNvPr id="3" name="页脚占位符 2"/>
          <p:cNvSpPr>
            <a:spLocks noGrp="1"/>
          </p:cNvSpPr>
          <p:nvPr>
            <p:ph type="ftr" sz="quarter" idx="11"/>
          </p:nvPr>
        </p:nvSpPr>
        <p:spPr/>
        <p:txBody>
          <a:bodyPr rtlCol="0"/>
          <a:lstStyle/>
          <a:p>
            <a:pPr rtl="0"/>
            <a:r>
              <a:rPr lang="zh-CN" altLang="en-US" dirty="0"/>
              <a:t>添加页脚</a:t>
            </a:r>
            <a:endParaRPr lang="zh-CN" altLang="en-US" dirty="0"/>
          </a:p>
        </p:txBody>
      </p:sp>
      <p:sp>
        <p:nvSpPr>
          <p:cNvPr id="4" name="幻灯片编号占位符 3"/>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40861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2" y="685800"/>
            <a:ext cx="4495800" cy="4038600"/>
          </a:xfrm>
        </p:spPr>
        <p:txBody>
          <a:bodyPr rtlCol="0" anchor="b">
            <a:noAutofit/>
          </a:bodyPr>
          <a:lstStyle>
            <a:lvl1pPr algn="l">
              <a:defRPr sz="4000" b="0"/>
            </a:lvl1pPr>
          </a:lstStyle>
          <a:p>
            <a:pPr rtl="0"/>
            <a:r>
              <a:rPr lang="zh-CN" altLang="en-US"/>
              <a:t>单击此处编辑母版标题样式</a:t>
            </a:r>
            <a:endParaRPr lang="zh-CN" altLang="en-US" dirty="0"/>
          </a:p>
        </p:txBody>
      </p:sp>
      <p:sp>
        <p:nvSpPr>
          <p:cNvPr id="3" name="内容占位符 2"/>
          <p:cNvSpPr>
            <a:spLocks noGrp="1"/>
          </p:cNvSpPr>
          <p:nvPr>
            <p:ph idx="1" hasCustomPrompt="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4" name="文本占位符 3"/>
          <p:cNvSpPr>
            <a:spLocks noGrp="1"/>
          </p:cNvSpPr>
          <p:nvPr>
            <p:ph type="body" sz="half" idx="2" hasCustomPrompt="1"/>
          </p:nvPr>
        </p:nvSpPr>
        <p:spPr>
          <a:xfrm>
            <a:off x="684212" y="4876800"/>
            <a:ext cx="4495799"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endParaRPr lang="zh-CN" altLang="en-US"/>
          </a:p>
        </p:txBody>
      </p:sp>
      <p:sp>
        <p:nvSpPr>
          <p:cNvPr id="6" name="页脚占位符 5"/>
          <p:cNvSpPr>
            <a:spLocks noGrp="1"/>
          </p:cNvSpPr>
          <p:nvPr>
            <p:ph type="ftr" sz="quarter" idx="11"/>
          </p:nvPr>
        </p:nvSpPr>
        <p:spPr/>
        <p:txBody>
          <a:bodyPr rtlCol="0"/>
          <a:lstStyle/>
          <a:p>
            <a:pPr rtl="0"/>
            <a:r>
              <a:rPr lang="zh-CN" altLang="en-US" dirty="0"/>
              <a:t>添加页脚</a:t>
            </a:r>
            <a:endParaRPr lang="zh-CN" altLang="en-US" dirty="0"/>
          </a:p>
        </p:txBody>
      </p:sp>
      <p:sp>
        <p:nvSpPr>
          <p:cNvPr id="5" name="日期占位符 4"/>
          <p:cNvSpPr>
            <a:spLocks noGrp="1"/>
          </p:cNvSpPr>
          <p:nvPr>
            <p:ph type="dt" sz="half" idx="10"/>
          </p:nvPr>
        </p:nvSpPr>
        <p:spPr/>
        <p:txBody>
          <a:bodyPr rtlCol="0"/>
          <a:lstStyle>
            <a:lvl1pPr>
              <a:defRPr/>
            </a:lvl1pPr>
          </a:lstStyle>
          <a:p>
            <a:fld id="{BFF4CF71-76B4-4791-BCB9-ED5D6D3B932D}" type="datetime2">
              <a:rPr lang="zh-CN" altLang="en-US" smtClean="0"/>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37306" y="0"/>
            <a:ext cx="5523707"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2" y="685800"/>
            <a:ext cx="4495800" cy="4038600"/>
          </a:xfrm>
        </p:spPr>
        <p:txBody>
          <a:bodyPr rtlCol="0" anchor="b">
            <a:noAutofit/>
          </a:bodyPr>
          <a:lstStyle>
            <a:lvl1pPr algn="l">
              <a:defRPr sz="4000" b="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hasCustomPrompt="1"/>
          </p:nvPr>
        </p:nvSpPr>
        <p:spPr>
          <a:xfrm>
            <a:off x="684212" y="4876800"/>
            <a:ext cx="44958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endParaRPr lang="zh-CN" altLang="en-US"/>
          </a:p>
        </p:txBody>
      </p:sp>
      <p:sp>
        <p:nvSpPr>
          <p:cNvPr id="6" name="页脚占位符 5"/>
          <p:cNvSpPr>
            <a:spLocks noGrp="1"/>
          </p:cNvSpPr>
          <p:nvPr>
            <p:ph type="ftr" sz="quarter" idx="11"/>
          </p:nvPr>
        </p:nvSpPr>
        <p:spPr/>
        <p:txBody>
          <a:bodyPr rtlCol="0"/>
          <a:lstStyle/>
          <a:p>
            <a:pPr rtl="0"/>
            <a:r>
              <a:rPr lang="zh-CN" altLang="en-US" dirty="0"/>
              <a:t>添加页脚</a:t>
            </a:r>
            <a:endParaRPr lang="zh-CN" altLang="en-US" dirty="0"/>
          </a:p>
        </p:txBody>
      </p:sp>
      <p:sp>
        <p:nvSpPr>
          <p:cNvPr id="5" name="日期占位符 4"/>
          <p:cNvSpPr>
            <a:spLocks noGrp="1"/>
          </p:cNvSpPr>
          <p:nvPr>
            <p:ph type="dt" sz="half" idx="10"/>
          </p:nvPr>
        </p:nvSpPr>
        <p:spPr/>
        <p:txBody>
          <a:bodyPr rtlCol="0"/>
          <a:lstStyle>
            <a:lvl1pPr>
              <a:defRPr/>
            </a:lvl1pPr>
          </a:lstStyle>
          <a:p>
            <a:fld id="{70C517D3-5A53-473E-BB60-AD8730E83843}" type="datetime2">
              <a:rPr lang="zh-CN" altLang="en-US" smtClean="0"/>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zh-CN" altLang="en-US" dirty="0"/>
              <a:t>单击此处编辑母版标题样式</a:t>
            </a:r>
            <a:endParaRPr lang="zh-CN" altLang="en-US" dirty="0"/>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zh-CN" altLang="en-US" dirty="0"/>
              <a:t>单击此处编辑母版文本样式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latin typeface="Microsoft YaHei UI" panose="020B0503020204020204" pitchFamily="34" charset="-122"/>
                <a:ea typeface="Microsoft YaHei UI" panose="020B0503020204020204" pitchFamily="34" charset="-122"/>
              </a:defRPr>
            </a:lvl1pPr>
          </a:lstStyle>
          <a:p>
            <a:r>
              <a:rPr lang="zh-CN" altLang="en-US" dirty="0"/>
              <a:t>添加页脚</a:t>
            </a:r>
            <a:endParaRPr lang="zh-CN" altLang="en-US" dirty="0"/>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DFB52590-11C6-4FA9-BB49-B1572D557421}" type="datetime2">
              <a:rPr lang="zh-CN" altLang="en-US" smtClean="0"/>
            </a:fld>
            <a:endParaRPr lang="zh-CN" altLang="en-US" dirty="0"/>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icrosoft YaHei UI" panose="020B0503020204020204" pitchFamily="34" charset="-122"/>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029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9601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1887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173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5.xml"/><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png"/><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jpe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notesSlide" Target="../notesSlides/notesSlide3.xml"/><Relationship Id="rId1" Type="http://schemas.openxmlformats.org/officeDocument/2006/relationships/image" Target="../media/image4.GIF"/></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4.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8.GIF"/><Relationship Id="rId2" Type="http://schemas.openxmlformats.org/officeDocument/2006/relationships/image" Target="../media/image7.jpeg"/><Relationship Id="rId13" Type="http://schemas.openxmlformats.org/officeDocument/2006/relationships/notesSlide" Target="../notesSlides/notesSlide5.xml"/><Relationship Id="rId12" Type="http://schemas.openxmlformats.org/officeDocument/2006/relationships/slideLayout" Target="../slideLayouts/slideLayout4.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1" Type="http://schemas.openxmlformats.org/officeDocument/2006/relationships/notesSlide" Target="../notesSlides/notesSlide6.xml"/><Relationship Id="rId10" Type="http://schemas.openxmlformats.org/officeDocument/2006/relationships/slideLayout" Target="../slideLayouts/slideLayout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9.jpeg"/><Relationship Id="rId11" Type="http://schemas.openxmlformats.org/officeDocument/2006/relationships/notesSlide" Target="../notesSlides/notesSlide7.xml"/><Relationship Id="rId10" Type="http://schemas.openxmlformats.org/officeDocument/2006/relationships/slideLayout" Target="../slideLayouts/slideLayout3.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image" Target="../media/image11.GIF"/><Relationship Id="rId2" Type="http://schemas.openxmlformats.org/officeDocument/2006/relationships/image" Target="../media/image10.jpeg"/><Relationship Id="rId11" Type="http://schemas.openxmlformats.org/officeDocument/2006/relationships/notesSlide" Target="../notesSlides/notesSlide8.xml"/><Relationship Id="rId10" Type="http://schemas.openxmlformats.org/officeDocument/2006/relationships/slideLayout" Target="../slideLayouts/slideLayout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算法简介（</a:t>
            </a:r>
            <a:r>
              <a:rPr lang="en-US" altLang="zh-CN" dirty="0"/>
              <a:t>1</a:t>
            </a:r>
            <a:r>
              <a:rPr lang="zh-CN" altLang="en-US" dirty="0"/>
              <a:t>）</a:t>
            </a:r>
            <a:endParaRPr lang="zh-CN" altLang="en-US" dirty="0"/>
          </a:p>
        </p:txBody>
      </p:sp>
      <p:sp>
        <p:nvSpPr>
          <p:cNvPr id="3" name="副标题 2"/>
          <p:cNvSpPr>
            <a:spLocks noGrp="1"/>
          </p:cNvSpPr>
          <p:nvPr>
            <p:ph type="subTitle" idx="1"/>
          </p:nvPr>
        </p:nvSpPr>
        <p:spPr/>
        <p:txBody>
          <a:bodyPr rtlCol="0"/>
          <a:lstStyle/>
          <a:p>
            <a:pPr rtl="0"/>
            <a:r>
              <a:rPr lang="zh-CN" altLang="en-US" dirty="0"/>
              <a:t>基于</a:t>
            </a:r>
            <a:r>
              <a:rPr lang="en-US" altLang="zh-CN" dirty="0"/>
              <a:t>JavaScript</a:t>
            </a:r>
            <a:r>
              <a:rPr lang="zh-CN" altLang="en-US" dirty="0"/>
              <a:t>描述</a:t>
            </a:r>
            <a:r>
              <a:rPr lang="en-US" altLang="zh-CN" dirty="0"/>
              <a:t>-</a:t>
            </a:r>
            <a:r>
              <a:rPr lang="zh-CN" altLang="en-US" dirty="0"/>
              <a:t>排序算法</a:t>
            </a:r>
            <a:endParaRPr lang="zh-CN" altLang="en-US" dirty="0"/>
          </a:p>
          <a:p>
            <a:pPr rt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3405" y="563245"/>
            <a:ext cx="569214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基本排序对比</a:t>
            </a:r>
            <a:endPar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sp>
        <p:nvSpPr>
          <p:cNvPr id="8" name="文本框 7"/>
          <p:cNvSpPr txBox="1"/>
          <p:nvPr/>
        </p:nvSpPr>
        <p:spPr>
          <a:xfrm>
            <a:off x="1158875" y="4484370"/>
            <a:ext cx="9168765" cy="645160"/>
          </a:xfrm>
          <a:prstGeom prst="rect">
            <a:avLst/>
          </a:prstGeom>
          <a:noFill/>
        </p:spPr>
        <p:txBody>
          <a:bodyPr wrap="square" rtlCol="0">
            <a:spAutoFit/>
          </a:bodyPr>
          <a:lstStyle/>
          <a:p>
            <a:pPr>
              <a:lnSpc>
                <a:spcPct val="90000"/>
              </a:lnSpc>
            </a:pPr>
            <a:r>
              <a:rPr lang="zh-CN" altLang="en-US" sz="2000"/>
              <a:t>稳定：  如果a原本在b前面，而a=b，排序之后a仍然在b的前面；</a:t>
            </a:r>
            <a:endParaRPr lang="zh-CN" altLang="en-US" sz="2000"/>
          </a:p>
          <a:p>
            <a:pPr>
              <a:lnSpc>
                <a:spcPct val="90000"/>
              </a:lnSpc>
            </a:pPr>
            <a:r>
              <a:rPr lang="zh-CN" altLang="en-US" sz="2000"/>
              <a:t>不稳定：如果a原本在b的前面，而a=b，排序之后a可能会出现在b的后面；</a:t>
            </a:r>
            <a:endParaRPr lang="zh-CN" altLang="en-US" sz="2000"/>
          </a:p>
        </p:txBody>
      </p:sp>
      <p:pic>
        <p:nvPicPr>
          <p:cNvPr id="11" name="图片 10" descr="025365f1255a8ce180b23b040d058de2f221325512321-oR89YY_fw658"/>
          <p:cNvPicPr>
            <a:picLocks noChangeAspect="1"/>
          </p:cNvPicPr>
          <p:nvPr/>
        </p:nvPicPr>
        <p:blipFill>
          <a:blip r:embed="rId2"/>
          <a:stretch>
            <a:fillRect/>
          </a:stretch>
        </p:blipFill>
        <p:spPr>
          <a:xfrm>
            <a:off x="8822835" y="1270"/>
            <a:ext cx="3358370" cy="2923674"/>
          </a:xfrm>
          <a:prstGeom prst="rect">
            <a:avLst/>
          </a:prstGeom>
        </p:spPr>
      </p:pic>
      <p:pic>
        <p:nvPicPr>
          <p:cNvPr id="2" name="图片 1" descr="12095757-775cf861406644bfad60ff2763f499e4"/>
          <p:cNvPicPr>
            <a:picLocks noChangeAspect="1"/>
          </p:cNvPicPr>
          <p:nvPr/>
        </p:nvPicPr>
        <p:blipFill>
          <a:blip r:embed="rId3"/>
          <a:stretch>
            <a:fillRect/>
          </a:stretch>
        </p:blipFill>
        <p:spPr>
          <a:xfrm>
            <a:off x="2172335" y="1929765"/>
            <a:ext cx="6504940" cy="2476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a:bodyPr>
          <a:lstStyle/>
          <a:p>
            <a:pPr rtl="0"/>
            <a:r>
              <a:rPr lang="zh-CN" altLang="en-US" dirty="0"/>
              <a:t>内容简介</a:t>
            </a:r>
            <a:endParaRPr lang="zh-CN" altLang="en-US" dirty="0"/>
          </a:p>
        </p:txBody>
      </p:sp>
      <p:sp>
        <p:nvSpPr>
          <p:cNvPr id="3" name="内容占位符 2"/>
          <p:cNvSpPr>
            <a:spLocks noGrp="1"/>
          </p:cNvSpPr>
          <p:nvPr>
            <p:ph idx="1"/>
          </p:nvPr>
        </p:nvSpPr>
        <p:spPr/>
        <p:txBody>
          <a:bodyPr rtlCol="0"/>
          <a:lstStyle/>
          <a:p>
            <a:pPr rtl="0"/>
            <a:r>
              <a:rPr lang="zh-CN" altLang="en-US" dirty="0"/>
              <a:t>算法分析</a:t>
            </a:r>
            <a:endParaRPr lang="en-US" altLang="zh-CN" dirty="0"/>
          </a:p>
          <a:p>
            <a:pPr rtl="0"/>
            <a:r>
              <a:rPr lang="zh-CN" altLang="en-US" dirty="0"/>
              <a:t>冒泡排序</a:t>
            </a:r>
            <a:endParaRPr lang="zh-CN" altLang="en-US" dirty="0"/>
          </a:p>
          <a:p>
            <a:pPr rtl="0"/>
            <a:r>
              <a:rPr lang="zh-CN" altLang="en-US" dirty="0"/>
              <a:t>选择排序</a:t>
            </a:r>
            <a:endParaRPr lang="zh-CN" altLang="en-US" dirty="0"/>
          </a:p>
          <a:p>
            <a:pPr rtl="0"/>
            <a:r>
              <a:rPr lang="zh-CN" altLang="en-US" dirty="0"/>
              <a:t>插入排序</a:t>
            </a:r>
            <a:endParaRPr lang="zh-CN" altLang="en-US" dirty="0"/>
          </a:p>
          <a:p>
            <a:pPr rtl="0"/>
            <a:r>
              <a:rPr lang="zh-CN" altLang="en-US" dirty="0"/>
              <a:t>希尔排序</a:t>
            </a:r>
            <a:endParaRPr lang="zh-CN" altLang="en-US" dirty="0"/>
          </a:p>
          <a:p>
            <a:pPr rtl="0"/>
            <a:r>
              <a:rPr lang="zh-CN" altLang="en-US" dirty="0"/>
              <a:t>归并排序</a:t>
            </a:r>
            <a:endParaRPr lang="zh-CN" altLang="en-US" dirty="0"/>
          </a:p>
          <a:p>
            <a:pPr rtl="0"/>
            <a:r>
              <a:rPr lang="zh-CN" altLang="en-US" dirty="0"/>
              <a:t>快速排序</a:t>
            </a:r>
            <a:endParaRPr lang="en-US" altLang="zh-CN" dirty="0"/>
          </a:p>
          <a:p>
            <a:pPr rtl="0"/>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30516" y="253344"/>
            <a:ext cx="4602088" cy="2922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2715" y="698500"/>
            <a:ext cx="3890809" cy="1200329"/>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dirty="0">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算法分析</a:t>
            </a:r>
            <a:endParaRPr lang="zh-CN" altLang="en-US" sz="7200" b="1" dirty="0">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graphicFrame>
        <p:nvGraphicFramePr>
          <p:cNvPr id="6" name="图示 5"/>
          <p:cNvGraphicFramePr/>
          <p:nvPr/>
        </p:nvGraphicFramePr>
        <p:xfrm>
          <a:off x="693812" y="2348880"/>
          <a:ext cx="9364639" cy="4148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90756" y="116632"/>
            <a:ext cx="2854053" cy="3140968"/>
          </a:xfrm>
          <a:prstGeom prst="rect">
            <a:avLst/>
          </a:prstGeom>
          <a:effectLst>
            <a:softEdge rad="127000"/>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2931130_122246373137_2"/>
          <p:cNvPicPr>
            <a:picLocks noChangeAspect="1"/>
          </p:cNvPicPr>
          <p:nvPr/>
        </p:nvPicPr>
        <p:blipFill>
          <a:blip r:embed="rId1"/>
          <a:stretch>
            <a:fillRect/>
          </a:stretch>
        </p:blipFill>
        <p:spPr>
          <a:xfrm>
            <a:off x="10189845" y="698500"/>
            <a:ext cx="1576070" cy="1734185"/>
          </a:xfrm>
          <a:prstGeom prst="rect">
            <a:avLst/>
          </a:prstGeom>
        </p:spPr>
      </p:pic>
      <p:grpSp>
        <p:nvGrpSpPr>
          <p:cNvPr id="20" name="组合 19"/>
          <p:cNvGrpSpPr/>
          <p:nvPr>
            <p:custDataLst>
              <p:tags r:id="rId2"/>
            </p:custDataLst>
          </p:nvPr>
        </p:nvGrpSpPr>
        <p:grpSpPr>
          <a:xfrm>
            <a:off x="4708306" y="3024468"/>
            <a:ext cx="2733675" cy="2559050"/>
            <a:chOff x="3252788" y="2447923"/>
            <a:chExt cx="1900059" cy="1778685"/>
          </a:xfrm>
        </p:grpSpPr>
        <p:sp>
          <p:nvSpPr>
            <p:cNvPr id="21" name="矩形 20"/>
            <p:cNvSpPr/>
            <p:nvPr>
              <p:custDataLst>
                <p:tags r:id="rId3"/>
              </p:custDataLst>
            </p:nvPr>
          </p:nvSpPr>
          <p:spPr>
            <a:xfrm>
              <a:off x="3252788" y="3158956"/>
              <a:ext cx="1900059" cy="1067652"/>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lnSpcReduction="10000"/>
            </a:bodyPr>
            <a:lstStyle/>
            <a:p>
              <a:pPr>
                <a:lnSpc>
                  <a:spcPct val="90000"/>
                </a:lnSpc>
              </a:pPr>
              <a:endParaRPr lang="zh-CN" altLang="en-US">
                <a:sym typeface="+mn-ea"/>
              </a:endParaRPr>
            </a:p>
            <a:p>
              <a:pPr>
                <a:lnSpc>
                  <a:spcPct val="90000"/>
                </a:lnSpc>
              </a:pPr>
              <a:r>
                <a:rPr lang="zh-CN" altLang="en-US">
                  <a:sym typeface="+mn-ea"/>
                </a:rPr>
                <a:t>时间复杂度：</a:t>
              </a:r>
              <a:endParaRPr lang="zh-CN" altLang="en-US">
                <a:sym typeface="+mn-ea"/>
              </a:endParaRPr>
            </a:p>
            <a:p>
              <a:pPr>
                <a:lnSpc>
                  <a:spcPct val="90000"/>
                </a:lnSpc>
              </a:pPr>
              <a:r>
                <a:rPr lang="zh-CN" altLang="en-US">
                  <a:sym typeface="+mn-ea"/>
                </a:rPr>
                <a:t>     最好情况：</a:t>
              </a:r>
              <a:r>
                <a:rPr lang="en-US" altLang="zh-CN">
                  <a:sym typeface="+mn-ea"/>
                </a:rPr>
                <a:t>O(n</a:t>
              </a:r>
              <a:r>
                <a:rPr lang="zh-CN" altLang="en-US">
                  <a:sym typeface="+mn-ea"/>
                </a:rPr>
                <a:t>）      </a:t>
              </a:r>
              <a:endParaRPr lang="zh-CN" altLang="en-US">
                <a:sym typeface="+mn-ea"/>
              </a:endParaRPr>
            </a:p>
            <a:p>
              <a:pPr>
                <a:lnSpc>
                  <a:spcPct val="90000"/>
                </a:lnSpc>
              </a:pPr>
              <a:r>
                <a:rPr lang="zh-CN" altLang="en-US">
                  <a:sym typeface="+mn-ea"/>
                </a:rPr>
                <a:t>     最坏情况： </a:t>
              </a:r>
              <a:r>
                <a:rPr lang="en-US" altLang="zh-CN">
                  <a:sym typeface="+mn-ea"/>
                </a:rPr>
                <a:t>O(n</a:t>
              </a:r>
              <a:r>
                <a:rPr lang="en-US" altLang="zh-CN" baseline="30000">
                  <a:uFillTx/>
                  <a:sym typeface="+mn-ea"/>
                </a:rPr>
                <a:t>2</a:t>
              </a:r>
              <a:r>
                <a:rPr lang="en-US" altLang="zh-CN">
                  <a:sym typeface="+mn-ea"/>
                </a:rPr>
                <a:t>)</a:t>
              </a:r>
              <a:endParaRPr lang="en-US" altLang="zh-CN">
                <a:sym typeface="+mn-ea"/>
              </a:endParaRPr>
            </a:p>
            <a:p>
              <a:pPr>
                <a:lnSpc>
                  <a:spcPct val="90000"/>
                </a:lnSpc>
              </a:pPr>
              <a:endParaRPr lang="en-US" altLang="zh-CN"/>
            </a:p>
            <a:p>
              <a:pPr>
                <a:lnSpc>
                  <a:spcPct val="90000"/>
                </a:lnSpc>
              </a:pPr>
              <a:r>
                <a:rPr lang="zh-CN" altLang="en-US">
                  <a:sym typeface="+mn-ea"/>
                </a:rPr>
                <a:t>空间复杂度：</a:t>
              </a:r>
              <a:r>
                <a:rPr lang="en-US" altLang="zh-CN">
                  <a:sym typeface="+mn-ea"/>
                </a:rPr>
                <a:t>O(1);</a:t>
              </a:r>
              <a:endParaRPr lang="en-US" altLang="zh-CN"/>
            </a:p>
            <a:p>
              <a:pPr algn="just"/>
              <a:endParaRPr lang="zh-CN" altLang="en-US" dirty="0" err="1">
                <a:solidFill>
                  <a:sysClr val="window" lastClr="FFFFFF"/>
                </a:solidFill>
              </a:endParaRPr>
            </a:p>
          </p:txBody>
        </p:sp>
        <p:sp>
          <p:nvSpPr>
            <p:cNvPr id="22" name="任意多边形 21"/>
            <p:cNvSpPr/>
            <p:nvPr>
              <p:custDataLst>
                <p:tags r:id="rId4"/>
              </p:custDataLst>
            </p:nvPr>
          </p:nvSpPr>
          <p:spPr>
            <a:xfrm>
              <a:off x="3252788" y="2447923"/>
              <a:ext cx="1900059" cy="873453"/>
            </a:xfrm>
            <a:custGeom>
              <a:avLst/>
              <a:gdLst>
                <a:gd name="connsiteX0" fmla="*/ 950119 w 1900237"/>
                <a:gd name="connsiteY0" fmla="*/ 0 h 904873"/>
                <a:gd name="connsiteX1" fmla="*/ 1900237 w 1900237"/>
                <a:gd name="connsiteY1" fmla="*/ 452436 h 904873"/>
                <a:gd name="connsiteX2" fmla="*/ 1900237 w 1900237"/>
                <a:gd name="connsiteY2" fmla="*/ 904873 h 904873"/>
                <a:gd name="connsiteX3" fmla="*/ 1882377 w 1900237"/>
                <a:gd name="connsiteY3" fmla="*/ 904873 h 904873"/>
                <a:gd name="connsiteX4" fmla="*/ 1882377 w 1900237"/>
                <a:gd name="connsiteY4" fmla="*/ 465703 h 904873"/>
                <a:gd name="connsiteX5" fmla="*/ 950119 w 1900237"/>
                <a:gd name="connsiteY5" fmla="*/ 21771 h 904873"/>
                <a:gd name="connsiteX6" fmla="*/ 17860 w 1900237"/>
                <a:gd name="connsiteY6" fmla="*/ 465703 h 904873"/>
                <a:gd name="connsiteX7" fmla="*/ 17860 w 1900237"/>
                <a:gd name="connsiteY7" fmla="*/ 904873 h 904873"/>
                <a:gd name="connsiteX8" fmla="*/ 0 w 1900237"/>
                <a:gd name="connsiteY8" fmla="*/ 904873 h 904873"/>
                <a:gd name="connsiteX9" fmla="*/ 0 w 1900237"/>
                <a:gd name="connsiteY9" fmla="*/ 452436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950119" y="0"/>
                  </a:moveTo>
                  <a:lnTo>
                    <a:pt x="1900237" y="452436"/>
                  </a:lnTo>
                  <a:lnTo>
                    <a:pt x="1900237" y="904873"/>
                  </a:lnTo>
                  <a:lnTo>
                    <a:pt x="1882377" y="904873"/>
                  </a:lnTo>
                  <a:lnTo>
                    <a:pt x="1882377" y="465703"/>
                  </a:lnTo>
                  <a:lnTo>
                    <a:pt x="950119" y="21771"/>
                  </a:lnTo>
                  <a:lnTo>
                    <a:pt x="17860" y="465703"/>
                  </a:lnTo>
                  <a:lnTo>
                    <a:pt x="17860" y="904873"/>
                  </a:lnTo>
                  <a:lnTo>
                    <a:pt x="0" y="904873"/>
                  </a:lnTo>
                  <a:lnTo>
                    <a:pt x="0" y="452436"/>
                  </a:lnTo>
                  <a:close/>
                </a:path>
              </a:pathLst>
            </a:custGeom>
            <a:solidFill>
              <a:srgbClr val="EEBB00"/>
            </a:solidFill>
          </p:spPr>
          <p:txBody>
            <a:bodyPr rot="0" spcFirstLastPara="0" vertOverflow="overflow" horzOverflow="overflow" vert="horz" wrap="square" lIns="91416" tIns="287925" rIns="91416" bIns="45708" numCol="1" spcCol="0" rtlCol="0" fromWordArt="0" anchor="ctr" anchorCtr="0" forceAA="0" compatLnSpc="1">
              <a:normAutofit/>
            </a:bodyPr>
            <a:lstStyle/>
            <a:p>
              <a:pPr algn="ctr"/>
              <a:r>
                <a:rPr lang="zh-CN" altLang="en-US">
                  <a:latin typeface="Calibri Light" panose="020F0302020204030204" charset="0"/>
                  <a:ea typeface="宋体" panose="02010600030101010101" pitchFamily="2" charset="-122"/>
                  <a:cs typeface="+mn-ea"/>
                </a:rPr>
                <a:t>分析</a:t>
              </a:r>
              <a:endParaRPr lang="zh-CN" altLang="en-US">
                <a:latin typeface="Calibri Light" panose="020F0302020204030204" charset="0"/>
                <a:ea typeface="宋体" panose="02010600030101010101" pitchFamily="2" charset="-122"/>
                <a:cs typeface="+mn-ea"/>
              </a:endParaRPr>
            </a:p>
          </p:txBody>
        </p:sp>
      </p:grpSp>
      <p:grpSp>
        <p:nvGrpSpPr>
          <p:cNvPr id="36" name="组合 35"/>
          <p:cNvGrpSpPr/>
          <p:nvPr>
            <p:custDataLst>
              <p:tags r:id="rId5"/>
            </p:custDataLst>
          </p:nvPr>
        </p:nvGrpSpPr>
        <p:grpSpPr>
          <a:xfrm>
            <a:off x="1291463" y="3024469"/>
            <a:ext cx="2733935" cy="2559212"/>
            <a:chOff x="1487488" y="3870323"/>
            <a:chExt cx="1900239" cy="1778797"/>
          </a:xfrm>
        </p:grpSpPr>
        <p:sp>
          <p:nvSpPr>
            <p:cNvPr id="24" name="矩形 23"/>
            <p:cNvSpPr/>
            <p:nvPr>
              <p:custDataLst>
                <p:tags r:id="rId6"/>
              </p:custDataLst>
            </p:nvPr>
          </p:nvSpPr>
          <p:spPr>
            <a:xfrm>
              <a:off x="1487488" y="3870323"/>
              <a:ext cx="1900058" cy="1075155"/>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a:bodyPr>
            <a:lstStyle/>
            <a:p>
              <a:pPr algn="l"/>
              <a:r>
                <a:rPr lang="zh-CN" altLang="en-US">
                  <a:solidFill>
                    <a:schemeClr val="tx2">
                      <a:lumMod val="85000"/>
                      <a:lumOff val="15000"/>
                    </a:schemeClr>
                  </a:solidFill>
                  <a:sym typeface="+mn-ea"/>
                </a:rPr>
                <a:t>将一组数据按照升序排序，较大的值会浮到数组的右侧，</a:t>
              </a:r>
              <a:endParaRPr lang="zh-CN" altLang="en-US">
                <a:solidFill>
                  <a:schemeClr val="tx2">
                    <a:lumMod val="85000"/>
                    <a:lumOff val="15000"/>
                  </a:schemeClr>
                </a:solidFill>
                <a:sym typeface="+mn-ea"/>
              </a:endParaRPr>
            </a:p>
            <a:p>
              <a:pPr algn="l"/>
              <a:r>
                <a:rPr lang="zh-CN" altLang="en-US">
                  <a:solidFill>
                    <a:schemeClr val="tx2">
                      <a:lumMod val="85000"/>
                      <a:lumOff val="15000"/>
                    </a:schemeClr>
                  </a:solidFill>
                  <a:sym typeface="+mn-ea"/>
                </a:rPr>
                <a:t>较小的值会浮到数组左侧</a:t>
              </a:r>
              <a:endParaRPr lang="zh-CN" altLang="en-US"/>
            </a:p>
            <a:p>
              <a:pPr algn="just"/>
              <a:endParaRPr lang="zh-CN" altLang="en-US" dirty="0" err="1">
                <a:solidFill>
                  <a:sysClr val="window" lastClr="FFFFFF"/>
                </a:solidFill>
              </a:endParaRPr>
            </a:p>
          </p:txBody>
        </p:sp>
        <p:sp>
          <p:nvSpPr>
            <p:cNvPr id="35" name="任意多边形 34"/>
            <p:cNvSpPr/>
            <p:nvPr>
              <p:custDataLst>
                <p:tags r:id="rId7"/>
              </p:custDataLst>
            </p:nvPr>
          </p:nvSpPr>
          <p:spPr>
            <a:xfrm>
              <a:off x="1487490" y="4744247"/>
              <a:ext cx="1900237" cy="904873"/>
            </a:xfrm>
            <a:custGeom>
              <a:avLst/>
              <a:gdLst>
                <a:gd name="connsiteX0" fmla="*/ 0 w 1900237"/>
                <a:gd name="connsiteY0" fmla="*/ 0 h 904873"/>
                <a:gd name="connsiteX1" fmla="*/ 17860 w 1900237"/>
                <a:gd name="connsiteY1" fmla="*/ 0 h 904873"/>
                <a:gd name="connsiteX2" fmla="*/ 17860 w 1900237"/>
                <a:gd name="connsiteY2" fmla="*/ 439170 h 904873"/>
                <a:gd name="connsiteX3" fmla="*/ 950119 w 1900237"/>
                <a:gd name="connsiteY3" fmla="*/ 883102 h 904873"/>
                <a:gd name="connsiteX4" fmla="*/ 1882377 w 1900237"/>
                <a:gd name="connsiteY4" fmla="*/ 439170 h 904873"/>
                <a:gd name="connsiteX5" fmla="*/ 1882377 w 1900237"/>
                <a:gd name="connsiteY5" fmla="*/ 0 h 904873"/>
                <a:gd name="connsiteX6" fmla="*/ 1900237 w 1900237"/>
                <a:gd name="connsiteY6" fmla="*/ 0 h 904873"/>
                <a:gd name="connsiteX7" fmla="*/ 1900237 w 1900237"/>
                <a:gd name="connsiteY7" fmla="*/ 452437 h 904873"/>
                <a:gd name="connsiteX8" fmla="*/ 950119 w 1900237"/>
                <a:gd name="connsiteY8" fmla="*/ 904873 h 904873"/>
                <a:gd name="connsiteX9" fmla="*/ 0 w 1900237"/>
                <a:gd name="connsiteY9" fmla="*/ 452437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0" y="0"/>
                  </a:moveTo>
                  <a:lnTo>
                    <a:pt x="17860" y="0"/>
                  </a:lnTo>
                  <a:lnTo>
                    <a:pt x="17860" y="439170"/>
                  </a:lnTo>
                  <a:lnTo>
                    <a:pt x="950119" y="883102"/>
                  </a:lnTo>
                  <a:lnTo>
                    <a:pt x="1882377" y="439170"/>
                  </a:lnTo>
                  <a:lnTo>
                    <a:pt x="1882377" y="0"/>
                  </a:lnTo>
                  <a:lnTo>
                    <a:pt x="1900237" y="0"/>
                  </a:lnTo>
                  <a:lnTo>
                    <a:pt x="1900237" y="452437"/>
                  </a:lnTo>
                  <a:lnTo>
                    <a:pt x="950119" y="904873"/>
                  </a:lnTo>
                  <a:lnTo>
                    <a:pt x="0" y="452437"/>
                  </a:lnTo>
                  <a:close/>
                </a:path>
              </a:pathLst>
            </a:custGeom>
            <a:solidFill>
              <a:srgbClr val="EEBB00"/>
            </a:solidFill>
          </p:spPr>
          <p:txBody>
            <a:bodyPr rot="0" spcFirstLastPara="0" vertOverflow="overflow" horzOverflow="overflow" vert="horz" wrap="square" lIns="91416" tIns="45708" rIns="91416" bIns="287925" numCol="1" spcCol="0" rtlCol="0" fromWordArt="0" anchor="ctr" anchorCtr="0" forceAA="0" compatLnSpc="1">
              <a:normAutofit/>
            </a:bodyPr>
            <a:lstStyle/>
            <a:p>
              <a:pPr algn="ctr">
                <a:lnSpc>
                  <a:spcPct val="130000"/>
                </a:lnSpc>
              </a:pPr>
              <a:r>
                <a:rPr lang="zh-CN" altLang="en-US">
                  <a:latin typeface="Calibri Light" panose="020F0302020204030204" charset="0"/>
                  <a:ea typeface="宋体" panose="02010600030101010101" pitchFamily="2" charset="-122"/>
                  <a:cs typeface="+mn-ea"/>
                </a:rPr>
                <a:t>描述</a:t>
              </a:r>
              <a:endParaRPr lang="zh-CN" altLang="en-US">
                <a:latin typeface="Calibri Light" panose="020F0302020204030204" charset="0"/>
                <a:ea typeface="宋体" panose="02010600030101010101" pitchFamily="2" charset="-122"/>
                <a:cs typeface="+mn-ea"/>
              </a:endParaRPr>
            </a:p>
          </p:txBody>
        </p:sp>
      </p:grpSp>
      <p:sp>
        <p:nvSpPr>
          <p:cNvPr id="25" name="矩形 24"/>
          <p:cNvSpPr/>
          <p:nvPr/>
        </p:nvSpPr>
        <p:spPr>
          <a:xfrm>
            <a:off x="810260" y="69850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dirty="0">
                <a:ln w="6600">
                  <a:prstDash val="solid"/>
                </a:ln>
                <a:blipFill>
                  <a:blip r:embed="rId8">
                    <a:alphaModFix amt="99000"/>
                  </a:blip>
                  <a:stretch>
                    <a:fillRect/>
                  </a:stretch>
                </a:blipFill>
                <a:effectLst>
                  <a:outerShdw blurRad="63500" dist="342900" dir="7200000" sy="30000" kx="1300200" algn="ctr" rotWithShape="0">
                    <a:prstClr val="black">
                      <a:alpha val="32000"/>
                    </a:prstClr>
                  </a:outerShdw>
                </a:effectLst>
              </a:rPr>
              <a:t>冒泡排序</a:t>
            </a:r>
            <a:endParaRPr lang="zh-CN" altLang="en-US" sz="7200" b="1" dirty="0">
              <a:ln w="6600">
                <a:prstDash val="solid"/>
              </a:ln>
              <a:blipFill>
                <a:blip r:embed="rId8">
                  <a:alphaModFix amt="99000"/>
                </a:blip>
                <a:stretch>
                  <a:fillRect/>
                </a:stretch>
              </a:blipFill>
              <a:effectLst>
                <a:outerShdw blurRad="63500" dist="342900" dir="7200000" sy="30000" kx="1300200" algn="ctr" rotWithShape="0">
                  <a:prstClr val="black">
                    <a:alpha val="32000"/>
                  </a:prstClr>
                </a:outerShdw>
              </a:effectLst>
            </a:endParaRPr>
          </a:p>
        </p:txBody>
      </p:sp>
      <p:sp>
        <p:nvSpPr>
          <p:cNvPr id="3" name="文本框 2"/>
          <p:cNvSpPr txBox="1"/>
          <p:nvPr/>
        </p:nvSpPr>
        <p:spPr>
          <a:xfrm>
            <a:off x="944245" y="2067560"/>
            <a:ext cx="6583680" cy="423545"/>
          </a:xfrm>
          <a:prstGeom prst="rect">
            <a:avLst/>
          </a:prstGeom>
          <a:noFill/>
        </p:spPr>
        <p:txBody>
          <a:bodyPr wrap="none" rtlCol="0">
            <a:spAutoFit/>
          </a:bodyPr>
          <a:p>
            <a:pPr algn="l">
              <a:lnSpc>
                <a:spcPct val="90000"/>
              </a:lnSpc>
            </a:pPr>
            <a:r>
              <a:rPr lang="zh-CN" altLang="en-US" sz="2400">
                <a:sym typeface="+mn-ea"/>
              </a:rPr>
              <a:t>数据值会像气泡一样从数组的一端漂浮到另</a:t>
            </a:r>
            <a:r>
              <a:rPr lang="zh-CN" altLang="en-US" sz="2400">
                <a:effectLst>
                  <a:outerShdw blurRad="38100" dist="19050" dir="2700000" algn="tl" rotWithShape="0">
                    <a:schemeClr val="dk1">
                      <a:alpha val="40000"/>
                    </a:schemeClr>
                  </a:outerShdw>
                </a:effectLst>
                <a:sym typeface="+mn-ea"/>
              </a:rPr>
              <a:t>一端</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3170" y="629920"/>
            <a:ext cx="3855720" cy="1198880"/>
          </a:xfrm>
          <a:prstGeom prst="rect">
            <a:avLst/>
          </a:prstGeom>
          <a:noFill/>
          <a:ln>
            <a:noFill/>
          </a:ln>
        </p:spPr>
        <p:txBody>
          <a:bodyPr wrap="none" rtlCol="0" anchor="t">
            <a:spAutoFit/>
          </a:bodyPr>
          <a:lstStyle/>
          <a:p>
            <a:pPr algn="ctr"/>
            <a:r>
              <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选择排序</a:t>
            </a:r>
            <a:endPar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8" name="图片 7" descr="35b884a30c16691274eb3c95e933cf20702eaa602e98c-WcJ5K9_fw658"/>
          <p:cNvPicPr>
            <a:picLocks noChangeAspect="1"/>
          </p:cNvPicPr>
          <p:nvPr/>
        </p:nvPicPr>
        <p:blipFill>
          <a:blip r:embed="rId1"/>
          <a:stretch>
            <a:fillRect/>
          </a:stretch>
        </p:blipFill>
        <p:spPr>
          <a:xfrm>
            <a:off x="8145780" y="496570"/>
            <a:ext cx="3500755" cy="2632710"/>
          </a:xfrm>
          <a:prstGeom prst="snipRoundRect">
            <a:avLst/>
          </a:prstGeom>
          <a:effectLst>
            <a:outerShdw dist="50800" dir="5400000" algn="ctr" rotWithShape="0">
              <a:srgbClr val="000000">
                <a:alpha val="6000"/>
              </a:srgbClr>
            </a:outerShdw>
            <a:reflection stA="45000" endPos="0" dist="50800" dir="5400000" sy="-100000" algn="bl" rotWithShape="0"/>
            <a:softEdge rad="139700"/>
          </a:effectLst>
        </p:spPr>
      </p:pic>
      <p:grpSp>
        <p:nvGrpSpPr>
          <p:cNvPr id="9" name="组合 8"/>
          <p:cNvGrpSpPr/>
          <p:nvPr>
            <p:custDataLst>
              <p:tags r:id="rId2"/>
            </p:custDataLst>
          </p:nvPr>
        </p:nvGrpSpPr>
        <p:grpSpPr>
          <a:xfrm>
            <a:off x="4121527" y="4749452"/>
            <a:ext cx="5710438" cy="1273200"/>
            <a:chOff x="1188367" y="1990725"/>
            <a:chExt cx="4485666" cy="1000125"/>
          </a:xfrm>
          <a:solidFill>
            <a:schemeClr val="accent2">
              <a:lumMod val="40000"/>
              <a:lumOff val="60000"/>
            </a:schemeClr>
          </a:solidFill>
        </p:grpSpPr>
        <p:sp>
          <p:nvSpPr>
            <p:cNvPr id="26" name="任意多边形 25"/>
            <p:cNvSpPr/>
            <p:nvPr>
              <p:custDataLst>
                <p:tags r:id="rId3"/>
              </p:custDataLst>
            </p:nvPr>
          </p:nvSpPr>
          <p:spPr>
            <a:xfrm>
              <a:off x="1188367" y="1990726"/>
              <a:ext cx="3621158" cy="1000123"/>
            </a:xfrm>
            <a:custGeom>
              <a:avLst/>
              <a:gdLst>
                <a:gd name="connsiteX0" fmla="*/ 1 w 3621158"/>
                <a:gd name="connsiteY0" fmla="*/ 0 h 1000123"/>
                <a:gd name="connsiteX1" fmla="*/ 1506608 w 3621158"/>
                <a:gd name="connsiteY1" fmla="*/ 0 h 1000123"/>
                <a:gd name="connsiteX2" fmla="*/ 2114551 w 3621158"/>
                <a:gd name="connsiteY2" fmla="*/ 0 h 1000123"/>
                <a:gd name="connsiteX3" fmla="*/ 3621158 w 3621158"/>
                <a:gd name="connsiteY3" fmla="*/ 0 h 1000123"/>
                <a:gd name="connsiteX4" fmla="*/ 3621158 w 3621158"/>
                <a:gd name="connsiteY4" fmla="*/ 1000123 h 1000123"/>
                <a:gd name="connsiteX5" fmla="*/ 2114551 w 3621158"/>
                <a:gd name="connsiteY5" fmla="*/ 1000123 h 1000123"/>
                <a:gd name="connsiteX6" fmla="*/ 2006669 w 3621158"/>
                <a:gd name="connsiteY6" fmla="*/ 1000123 h 1000123"/>
                <a:gd name="connsiteX7" fmla="*/ 500062 w 3621158"/>
                <a:gd name="connsiteY7" fmla="*/ 1000123 h 1000123"/>
                <a:gd name="connsiteX8" fmla="*/ 0 w 3621158"/>
                <a:gd name="connsiteY8" fmla="*/ 500061 h 1000123"/>
                <a:gd name="connsiteX9" fmla="*/ 1 w 3621158"/>
                <a:gd name="connsiteY9" fmla="*/ 0 h 100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21158" h="1000123">
                  <a:moveTo>
                    <a:pt x="1" y="0"/>
                  </a:moveTo>
                  <a:lnTo>
                    <a:pt x="1506608" y="0"/>
                  </a:lnTo>
                  <a:lnTo>
                    <a:pt x="2114551" y="0"/>
                  </a:lnTo>
                  <a:lnTo>
                    <a:pt x="3621158" y="0"/>
                  </a:lnTo>
                  <a:lnTo>
                    <a:pt x="3621158" y="1000123"/>
                  </a:lnTo>
                  <a:lnTo>
                    <a:pt x="2114551" y="1000123"/>
                  </a:lnTo>
                  <a:lnTo>
                    <a:pt x="2006669" y="1000123"/>
                  </a:lnTo>
                  <a:lnTo>
                    <a:pt x="500062" y="1000123"/>
                  </a:lnTo>
                  <a:cubicBezTo>
                    <a:pt x="223885" y="1000123"/>
                    <a:pt x="0" y="776238"/>
                    <a:pt x="0" y="500061"/>
                  </a:cubicBezTo>
                  <a:cubicBezTo>
                    <a:pt x="0" y="333374"/>
                    <a:pt x="1" y="166687"/>
                    <a:pt x="1" y="0"/>
                  </a:cubicBezTo>
                  <a:close/>
                </a:path>
              </a:pathLst>
            </a:custGeom>
            <a:solidFill>
              <a:schemeClr val="bg1"/>
            </a:solidFill>
            <a:effectLst>
              <a:outerShdw blurRad="50800" dist="12700" dir="10800000" algn="r" rotWithShape="0">
                <a:prstClr val="black">
                  <a:alpha val="40000"/>
                </a:prstClr>
              </a:outerShdw>
            </a:effectLst>
          </p:spPr>
          <p:txBody>
            <a:bodyPr rot="0" spcFirstLastPara="0" vertOverflow="overflow" horzOverflow="overflow" vert="horz" wrap="square" lIns="143962" tIns="45708" rIns="215943" bIns="45708" numCol="1" spcCol="0" rtlCol="0" fromWordArt="0" anchor="ctr" anchorCtr="0" forceAA="0" compatLnSpc="1">
              <a:normAutofit/>
            </a:bodyPr>
            <a:lstStyle/>
            <a:p>
              <a:pPr algn="just"/>
              <a:r>
                <a:rPr lang="zh-CN" altLang="da-DK" kern="0">
                  <a:solidFill>
                    <a:srgbClr val="FF3300">
                      <a:lumMod val="75000"/>
                    </a:srgbClr>
                  </a:solidFill>
                  <a:sym typeface="Arial" panose="020B0604020202020204" pitchFamily="34" charset="0"/>
                </a:rPr>
                <a:t>时间复杂度：最好情况</a:t>
              </a:r>
              <a:r>
                <a:rPr lang="en-US" altLang="zh-CN" kern="0">
                  <a:solidFill>
                    <a:srgbClr val="FF3300">
                      <a:lumMod val="75000"/>
                    </a:srgbClr>
                  </a:solidFill>
                  <a:sym typeface="Arial" panose="020B0604020202020204" pitchFamily="34" charset="0"/>
                </a:rPr>
                <a:t>O(n</a:t>
              </a:r>
              <a:r>
                <a:rPr lang="en-US" altLang="zh-CN" kern="0" baseline="30000">
                  <a:solidFill>
                    <a:srgbClr val="FF3300">
                      <a:lumMod val="75000"/>
                    </a:srgbClr>
                  </a:solidFill>
                  <a:uFillTx/>
                  <a:sym typeface="Arial" panose="020B0604020202020204" pitchFamily="34" charset="0"/>
                </a:rPr>
                <a:t>2</a:t>
              </a:r>
              <a:r>
                <a:rPr lang="en-US" altLang="zh-CN" kern="0">
                  <a:solidFill>
                    <a:srgbClr val="FF3300">
                      <a:lumMod val="75000"/>
                    </a:srgbClr>
                  </a:solidFill>
                  <a:sym typeface="Arial" panose="020B0604020202020204" pitchFamily="34" charset="0"/>
                </a:rPr>
                <a:t>)</a:t>
              </a:r>
              <a:r>
                <a:rPr lang="zh-CN" altLang="en-US" kern="0">
                  <a:solidFill>
                    <a:srgbClr val="FF3300">
                      <a:lumMod val="75000"/>
                    </a:srgbClr>
                  </a:solidFill>
                  <a:sym typeface="Arial" panose="020B0604020202020204" pitchFamily="34" charset="0"/>
                </a:rPr>
                <a:t>，最坏情况</a:t>
              </a:r>
              <a:r>
                <a:rPr lang="en-US" altLang="zh-CN" kern="0">
                  <a:solidFill>
                    <a:srgbClr val="FF3300">
                      <a:lumMod val="75000"/>
                    </a:srgbClr>
                  </a:solidFill>
                  <a:sym typeface="Arial" panose="020B0604020202020204" pitchFamily="34" charset="0"/>
                </a:rPr>
                <a:t>O(n</a:t>
              </a:r>
              <a:r>
                <a:rPr lang="en-US" altLang="zh-CN" kern="0" baseline="30000">
                  <a:solidFill>
                    <a:srgbClr val="FF3300">
                      <a:lumMod val="75000"/>
                    </a:srgbClr>
                  </a:solidFill>
                  <a:uFillTx/>
                  <a:sym typeface="Arial" panose="020B0604020202020204" pitchFamily="34" charset="0"/>
                </a:rPr>
                <a:t>2</a:t>
              </a:r>
              <a:r>
                <a:rPr lang="en-US" altLang="zh-CN" kern="0">
                  <a:solidFill>
                    <a:srgbClr val="FF3300">
                      <a:lumMod val="75000"/>
                    </a:srgbClr>
                  </a:solidFill>
                  <a:sym typeface="Arial" panose="020B0604020202020204" pitchFamily="34" charset="0"/>
                </a:rPr>
                <a:t>) </a:t>
              </a:r>
              <a:endParaRPr lang="en-US" altLang="zh-CN" kern="0">
                <a:solidFill>
                  <a:srgbClr val="FF3300">
                    <a:lumMod val="75000"/>
                  </a:srgbClr>
                </a:solidFill>
                <a:sym typeface="Arial" panose="020B0604020202020204" pitchFamily="34" charset="0"/>
              </a:endParaRPr>
            </a:p>
            <a:p>
              <a:pPr algn="just"/>
              <a:r>
                <a:rPr lang="zh-CN" altLang="en-US" kern="0">
                  <a:solidFill>
                    <a:srgbClr val="FF3300">
                      <a:lumMod val="75000"/>
                    </a:srgbClr>
                  </a:solidFill>
                  <a:sym typeface="Arial" panose="020B0604020202020204" pitchFamily="34" charset="0"/>
                </a:rPr>
                <a:t>空间复杂度：</a:t>
              </a:r>
              <a:r>
                <a:rPr lang="en-US" altLang="zh-CN" kern="0">
                  <a:solidFill>
                    <a:srgbClr val="FF3300">
                      <a:lumMod val="75000"/>
                    </a:srgbClr>
                  </a:solidFill>
                  <a:sym typeface="Arial" panose="020B0604020202020204" pitchFamily="34" charset="0"/>
                </a:rPr>
                <a:t>O</a:t>
              </a:r>
              <a:r>
                <a:rPr lang="zh-CN" altLang="en-US" kern="0">
                  <a:solidFill>
                    <a:srgbClr val="FF3300">
                      <a:lumMod val="75000"/>
                    </a:srgbClr>
                  </a:solidFill>
                  <a:sym typeface="Arial" panose="020B0604020202020204" pitchFamily="34" charset="0"/>
                </a:rPr>
                <a:t>（</a:t>
              </a:r>
              <a:r>
                <a:rPr lang="en-US" altLang="zh-CN" kern="0">
                  <a:solidFill>
                    <a:srgbClr val="FF3300">
                      <a:lumMod val="75000"/>
                    </a:srgbClr>
                  </a:solidFill>
                  <a:sym typeface="Arial" panose="020B0604020202020204" pitchFamily="34" charset="0"/>
                </a:rPr>
                <a:t>1</a:t>
              </a:r>
              <a:r>
                <a:rPr lang="zh-CN" altLang="en-US" kern="0">
                  <a:solidFill>
                    <a:srgbClr val="FF3300">
                      <a:lumMod val="75000"/>
                    </a:srgbClr>
                  </a:solidFill>
                  <a:sym typeface="Arial" panose="020B0604020202020204" pitchFamily="34" charset="0"/>
                </a:rPr>
                <a:t>）</a:t>
              </a:r>
              <a:endParaRPr lang="zh-CN" altLang="en-US" kern="0">
                <a:solidFill>
                  <a:srgbClr val="FF3300">
                    <a:lumMod val="75000"/>
                  </a:srgbClr>
                </a:solidFill>
                <a:sym typeface="Arial" panose="020B0604020202020204" pitchFamily="34" charset="0"/>
              </a:endParaRPr>
            </a:p>
          </p:txBody>
        </p:sp>
        <p:sp>
          <p:nvSpPr>
            <p:cNvPr id="10" name="对角圆角矩形 9"/>
            <p:cNvSpPr/>
            <p:nvPr>
              <p:custDataLst>
                <p:tags r:id="rId4"/>
              </p:custDataLst>
            </p:nvPr>
          </p:nvSpPr>
          <p:spPr>
            <a:xfrm flipH="1">
              <a:off x="4673908" y="1990725"/>
              <a:ext cx="1000125" cy="1000125"/>
            </a:xfrm>
            <a:prstGeom prst="round2DiagRect">
              <a:avLst>
                <a:gd name="adj1" fmla="val 13809"/>
                <a:gd name="adj2" fmla="val 0"/>
              </a:avLst>
            </a:prstGeom>
            <a:grp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kern="0">
                  <a:solidFill>
                    <a:srgbClr val="FFFFFF"/>
                  </a:solidFill>
                  <a:latin typeface="Calibri Light" panose="020F0302020204030204" charset="0"/>
                  <a:ea typeface="宋体" panose="02010600030101010101" pitchFamily="2" charset="-122"/>
                  <a:cs typeface="+mn-ea"/>
                  <a:sym typeface="Arial" panose="020B0604020202020204" pitchFamily="34" charset="0"/>
                </a:rPr>
                <a:t>分析</a:t>
              </a:r>
              <a:endParaRPr lang="zh-CN" altLang="en-US" kern="0">
                <a:solidFill>
                  <a:srgbClr val="FFFFFF"/>
                </a:solidFill>
                <a:latin typeface="Calibri Light" panose="020F0302020204030204" charset="0"/>
                <a:ea typeface="宋体" panose="02010600030101010101" pitchFamily="2" charset="-122"/>
                <a:cs typeface="+mn-ea"/>
                <a:sym typeface="Arial" panose="020B0604020202020204" pitchFamily="34" charset="0"/>
              </a:endParaRPr>
            </a:p>
          </p:txBody>
        </p:sp>
      </p:grpSp>
      <p:grpSp>
        <p:nvGrpSpPr>
          <p:cNvPr id="11" name="组合 10"/>
          <p:cNvGrpSpPr/>
          <p:nvPr>
            <p:custDataLst>
              <p:tags r:id="rId5"/>
            </p:custDataLst>
          </p:nvPr>
        </p:nvGrpSpPr>
        <p:grpSpPr>
          <a:xfrm>
            <a:off x="2060317" y="2984152"/>
            <a:ext cx="5883793" cy="1273200"/>
            <a:chOff x="1709" y="555661"/>
            <a:chExt cx="4621840" cy="1000125"/>
          </a:xfrm>
        </p:grpSpPr>
        <p:sp>
          <p:nvSpPr>
            <p:cNvPr id="12" name="任意多边形 11"/>
            <p:cNvSpPr/>
            <p:nvPr>
              <p:custDataLst>
                <p:tags r:id="rId6"/>
              </p:custDataLst>
            </p:nvPr>
          </p:nvSpPr>
          <p:spPr>
            <a:xfrm>
              <a:off x="1709" y="555662"/>
              <a:ext cx="3621158" cy="1000123"/>
            </a:xfrm>
            <a:custGeom>
              <a:avLst/>
              <a:gdLst>
                <a:gd name="connsiteX0" fmla="*/ 1 w 3621158"/>
                <a:gd name="connsiteY0" fmla="*/ 0 h 1000123"/>
                <a:gd name="connsiteX1" fmla="*/ 1506608 w 3621158"/>
                <a:gd name="connsiteY1" fmla="*/ 0 h 1000123"/>
                <a:gd name="connsiteX2" fmla="*/ 2114551 w 3621158"/>
                <a:gd name="connsiteY2" fmla="*/ 0 h 1000123"/>
                <a:gd name="connsiteX3" fmla="*/ 3621158 w 3621158"/>
                <a:gd name="connsiteY3" fmla="*/ 0 h 1000123"/>
                <a:gd name="connsiteX4" fmla="*/ 3621158 w 3621158"/>
                <a:gd name="connsiteY4" fmla="*/ 1000123 h 1000123"/>
                <a:gd name="connsiteX5" fmla="*/ 2114551 w 3621158"/>
                <a:gd name="connsiteY5" fmla="*/ 1000123 h 1000123"/>
                <a:gd name="connsiteX6" fmla="*/ 2006669 w 3621158"/>
                <a:gd name="connsiteY6" fmla="*/ 1000123 h 1000123"/>
                <a:gd name="connsiteX7" fmla="*/ 500062 w 3621158"/>
                <a:gd name="connsiteY7" fmla="*/ 1000123 h 1000123"/>
                <a:gd name="connsiteX8" fmla="*/ 0 w 3621158"/>
                <a:gd name="connsiteY8" fmla="*/ 500061 h 1000123"/>
                <a:gd name="connsiteX9" fmla="*/ 1 w 3621158"/>
                <a:gd name="connsiteY9" fmla="*/ 0 h 100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21158" h="1000123">
                  <a:moveTo>
                    <a:pt x="1" y="0"/>
                  </a:moveTo>
                  <a:lnTo>
                    <a:pt x="1506608" y="0"/>
                  </a:lnTo>
                  <a:lnTo>
                    <a:pt x="2114551" y="0"/>
                  </a:lnTo>
                  <a:lnTo>
                    <a:pt x="3621158" y="0"/>
                  </a:lnTo>
                  <a:lnTo>
                    <a:pt x="3621158" y="1000123"/>
                  </a:lnTo>
                  <a:lnTo>
                    <a:pt x="2114551" y="1000123"/>
                  </a:lnTo>
                  <a:lnTo>
                    <a:pt x="2006669" y="1000123"/>
                  </a:lnTo>
                  <a:lnTo>
                    <a:pt x="500062" y="1000123"/>
                  </a:lnTo>
                  <a:cubicBezTo>
                    <a:pt x="223885" y="1000123"/>
                    <a:pt x="0" y="776238"/>
                    <a:pt x="0" y="500061"/>
                  </a:cubicBezTo>
                  <a:cubicBezTo>
                    <a:pt x="0" y="333374"/>
                    <a:pt x="1" y="166687"/>
                    <a:pt x="1" y="0"/>
                  </a:cubicBezTo>
                  <a:close/>
                </a:path>
              </a:pathLst>
            </a:custGeom>
            <a:solidFill>
              <a:srgbClr val="FFFFFF">
                <a:lumMod val="95000"/>
              </a:srgbClr>
            </a:solidFill>
            <a:effectLst>
              <a:outerShdw blurRad="50800" dist="12700" dir="10800000" algn="r" rotWithShape="0">
                <a:prstClr val="black">
                  <a:alpha val="40000"/>
                </a:prstClr>
              </a:outerShdw>
            </a:effectLst>
          </p:spPr>
          <p:txBody>
            <a:bodyPr rot="0" spcFirstLastPara="0" vertOverflow="overflow" horzOverflow="overflow" vert="horz" wrap="square" lIns="143962" tIns="45708" rIns="215943" bIns="45708" numCol="1" spcCol="0" rtlCol="0" fromWordArt="0" anchor="ctr" anchorCtr="0" forceAA="0" compatLnSpc="1">
              <a:normAutofit/>
            </a:bodyPr>
            <a:lstStyle/>
            <a:p>
              <a:pPr algn="just"/>
              <a:r>
                <a:rPr lang="zh-CN" dirty="0">
                  <a:sym typeface="+mn-ea"/>
                </a:rPr>
                <a:t>从数组的开头开始，将第一个元素和其他元素进行比较，最小的元素会放在数组的第一个位置，然后再第二位开始</a:t>
              </a:r>
              <a:endParaRPr lang="da-DK" altLang="zh-CN" kern="0">
                <a:solidFill>
                  <a:srgbClr val="FF3300">
                    <a:lumMod val="75000"/>
                  </a:srgbClr>
                </a:solidFill>
                <a:sym typeface="Arial" panose="020B0604020202020204" pitchFamily="34" charset="0"/>
              </a:endParaRPr>
            </a:p>
            <a:p>
              <a:pPr algn="just"/>
              <a:endParaRPr lang="da-DK" altLang="zh-CN" kern="0">
                <a:solidFill>
                  <a:srgbClr val="FF3300">
                    <a:lumMod val="75000"/>
                  </a:srgbClr>
                </a:solidFill>
                <a:sym typeface="Arial" panose="020B0604020202020204" pitchFamily="34" charset="0"/>
              </a:endParaRPr>
            </a:p>
          </p:txBody>
        </p:sp>
        <p:sp>
          <p:nvSpPr>
            <p:cNvPr id="13" name="对角圆角矩形 12"/>
            <p:cNvSpPr/>
            <p:nvPr>
              <p:custDataLst>
                <p:tags r:id="rId7"/>
              </p:custDataLst>
            </p:nvPr>
          </p:nvSpPr>
          <p:spPr>
            <a:xfrm flipH="1">
              <a:off x="3623424" y="555661"/>
              <a:ext cx="1000125" cy="1000125"/>
            </a:xfrm>
            <a:prstGeom prst="round2DiagRect">
              <a:avLst>
                <a:gd name="adj1" fmla="val 13809"/>
                <a:gd name="adj2" fmla="val 0"/>
              </a:avLst>
            </a:prstGeom>
            <a:solidFill>
              <a:srgbClr val="FF3300"/>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kern="0">
                  <a:solidFill>
                    <a:srgbClr val="FFFFFF"/>
                  </a:solidFill>
                  <a:latin typeface="Calibri Light" panose="020F0302020204030204" charset="0"/>
                  <a:ea typeface="+mn-ea"/>
                  <a:cs typeface="+mn-ea"/>
                  <a:sym typeface="Arial" panose="020B0604020202020204" pitchFamily="34" charset="0"/>
                </a:rPr>
                <a:t>描述</a:t>
              </a:r>
              <a:endParaRPr lang="zh-CN" altLang="en-US" kern="0">
                <a:solidFill>
                  <a:srgbClr val="FFFFFF"/>
                </a:solidFill>
                <a:latin typeface="Calibri Light" panose="020F0302020204030204" charset="0"/>
                <a:ea typeface="+mn-ea"/>
                <a:cs typeface="+mn-ea"/>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16134" y="1828800"/>
            <a:ext cx="4708734" cy="4343400"/>
          </a:xfrm>
        </p:spPr>
        <p:txBody>
          <a:bodyPr rtlCol="0">
            <a:noAutofit/>
          </a:bodyPr>
          <a:lstStyle/>
          <a:p>
            <a:pPr indent="0">
              <a:lnSpc>
                <a:spcPct val="120000"/>
              </a:lnSpc>
              <a:spcBef>
                <a:spcPts val="0"/>
              </a:spcBef>
              <a:buNone/>
            </a:pPr>
            <a:endParaRPr lang="en-US" altLang="zh-CN" sz="1100" dirty="0"/>
          </a:p>
          <a:p>
            <a:pPr indent="0">
              <a:lnSpc>
                <a:spcPct val="120000"/>
              </a:lnSpc>
              <a:spcBef>
                <a:spcPts val="0"/>
              </a:spcBef>
              <a:buNone/>
            </a:pPr>
            <a:endParaRPr lang="zh-CN" altLang="en-US" sz="1100" dirty="0"/>
          </a:p>
        </p:txBody>
      </p:sp>
      <p:sp>
        <p:nvSpPr>
          <p:cNvPr id="6" name="矩形 5"/>
          <p:cNvSpPr/>
          <p:nvPr/>
        </p:nvSpPr>
        <p:spPr>
          <a:xfrm>
            <a:off x="1062355" y="793750"/>
            <a:ext cx="3855720" cy="1198880"/>
          </a:xfrm>
          <a:prstGeom prst="rect">
            <a:avLst/>
          </a:prstGeom>
          <a:noFill/>
          <a:ln>
            <a:noFill/>
          </a:ln>
        </p:spPr>
        <p:txBody>
          <a:bodyPr wrap="none" rtlCol="0" anchor="t">
            <a:spAutoFit/>
            <a:scene3d>
              <a:camera prst="perspectiveRight"/>
              <a:lightRig rig="threePt" dir="t">
                <a:rot lat="0" lon="0" rev="0"/>
              </a:lightRig>
            </a:scene3d>
            <a:sp3d extrusionH="311150" prstMaterial="plastic">
              <a:extrusionClr>
                <a:srgbClr val="D6C0C9"/>
              </a:extrusionClr>
            </a:sp3d>
          </a:bodyPr>
          <a:lstStyle/>
          <a:p>
            <a:pPr algn="ctr"/>
            <a:r>
              <a:rPr lang="zh-CN" altLang="en-US" sz="72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rPr>
              <a:t>插入排序</a:t>
            </a:r>
            <a:endParaRPr lang="zh-CN" altLang="en-US" sz="72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endParaRPr>
          </a:p>
        </p:txBody>
      </p:sp>
      <p:pic>
        <p:nvPicPr>
          <p:cNvPr id="11" name="图片 10" descr="23e9c234836cc49944ab4f61860afac63ad6ae86a516-xOoaue_fw658"/>
          <p:cNvPicPr>
            <a:picLocks noChangeAspect="1"/>
          </p:cNvPicPr>
          <p:nvPr/>
        </p:nvPicPr>
        <p:blipFill>
          <a:blip r:embed="rId2"/>
          <a:stretch>
            <a:fillRect/>
          </a:stretch>
        </p:blipFill>
        <p:spPr>
          <a:xfrm>
            <a:off x="7270115" y="149860"/>
            <a:ext cx="4730750" cy="3494405"/>
          </a:xfrm>
          <a:prstGeom prst="rect">
            <a:avLst/>
          </a:prstGeom>
          <a:effectLst>
            <a:softEdge rad="419100"/>
          </a:effectLst>
        </p:spPr>
      </p:pic>
      <p:pic>
        <p:nvPicPr>
          <p:cNvPr id="12" name="图片 11" descr="insertion"/>
          <p:cNvPicPr>
            <a:picLocks noChangeAspect="1"/>
          </p:cNvPicPr>
          <p:nvPr/>
        </p:nvPicPr>
        <p:blipFill>
          <a:blip r:embed="rId3"/>
          <a:stretch>
            <a:fillRect/>
          </a:stretch>
        </p:blipFill>
        <p:spPr>
          <a:xfrm>
            <a:off x="24130" y="2531745"/>
            <a:ext cx="4288155" cy="4300220"/>
          </a:xfrm>
          <a:prstGeom prst="rect">
            <a:avLst/>
          </a:prstGeom>
          <a:effectLst>
            <a:outerShdw dist="50800" dir="5400000" algn="ctr" rotWithShape="0">
              <a:srgbClr val="000000">
                <a:alpha val="43000"/>
              </a:srgbClr>
            </a:outerShdw>
            <a:softEdge rad="292100"/>
          </a:effectLst>
        </p:spPr>
      </p:pic>
      <p:grpSp>
        <p:nvGrpSpPr>
          <p:cNvPr id="14" name="组合 13"/>
          <p:cNvGrpSpPr/>
          <p:nvPr>
            <p:custDataLst>
              <p:tags r:id="rId4"/>
            </p:custDataLst>
          </p:nvPr>
        </p:nvGrpSpPr>
        <p:grpSpPr>
          <a:xfrm>
            <a:off x="4860599" y="3865219"/>
            <a:ext cx="6650789" cy="906440"/>
            <a:chOff x="2542903" y="2908662"/>
            <a:chExt cx="5308823" cy="723542"/>
          </a:xfrm>
        </p:grpSpPr>
        <p:sp>
          <p:nvSpPr>
            <p:cNvPr id="15" name="椭圆 14"/>
            <p:cNvSpPr/>
            <p:nvPr>
              <p:custDataLst>
                <p:tags r:id="rId5"/>
              </p:custDataLst>
            </p:nvPr>
          </p:nvSpPr>
          <p:spPr>
            <a:xfrm>
              <a:off x="2542903" y="2949637"/>
              <a:ext cx="287382" cy="287382"/>
            </a:xfrm>
            <a:prstGeom prst="ellipse">
              <a:avLst/>
            </a:prstGeom>
            <a:ln w="57150">
              <a:solidFill>
                <a:srgbClr val="018BE9">
                  <a:lumMod val="20000"/>
                  <a:lumOff val="80000"/>
                </a:srgbClr>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72500" lnSpcReduction="20000"/>
            </a:bodyPr>
            <a:lstStyle/>
            <a:p>
              <a:pPr algn="ctr"/>
              <a:endParaRPr lang="zh-CN" altLang="en-US">
                <a:sym typeface="Arial" panose="020B0604020202020204" pitchFamily="34" charset="0"/>
              </a:endParaRPr>
            </a:p>
          </p:txBody>
        </p:sp>
        <p:sp>
          <p:nvSpPr>
            <p:cNvPr id="16" name="文本框 15"/>
            <p:cNvSpPr txBox="1"/>
            <p:nvPr>
              <p:custDataLst>
                <p:tags r:id="rId6"/>
              </p:custDataLst>
            </p:nvPr>
          </p:nvSpPr>
          <p:spPr>
            <a:xfrm>
              <a:off x="3056708" y="2908662"/>
              <a:ext cx="4795018" cy="253527"/>
            </a:xfrm>
            <a:prstGeom prst="rect">
              <a:avLst/>
            </a:prstGeom>
            <a:noFill/>
          </p:spPr>
          <p:txBody>
            <a:bodyPr wrap="square" rtlCol="0">
              <a:normAutofit fontScale="85000" lnSpcReduction="20000"/>
            </a:bodyPr>
            <a:lstStyle/>
            <a:p>
              <a:r>
                <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rPr>
                <a:t>描述</a:t>
              </a:r>
              <a:endPar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endParaRPr>
            </a:p>
            <a:p>
              <a:endPar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endParaRPr>
            </a:p>
          </p:txBody>
        </p:sp>
        <p:sp>
          <p:nvSpPr>
            <p:cNvPr id="17" name="矩形 16"/>
            <p:cNvSpPr/>
            <p:nvPr>
              <p:custDataLst>
                <p:tags r:id="rId7"/>
              </p:custDataLst>
            </p:nvPr>
          </p:nvSpPr>
          <p:spPr>
            <a:xfrm>
              <a:off x="3056708" y="3358383"/>
              <a:ext cx="4795018" cy="273821"/>
            </a:xfrm>
            <a:prstGeom prst="rect">
              <a:avLst/>
            </a:prstGeom>
          </p:spPr>
          <p:txBody>
            <a:bodyPr wrap="square">
              <a:normAutofit fontScale="67500" lnSpcReduction="20000"/>
            </a:bodyPr>
            <a:lstStyle/>
            <a:p>
              <a:r>
                <a:rPr lang="zh-CN" altLang="en-US" dirty="0">
                  <a:sym typeface="Arial" panose="020B0604020202020204" pitchFamily="34" charset="0"/>
                </a:rPr>
                <a:t>将第一个元素视为有序序列，遍历数组，将之后的元素依次插入这个构建的有序序列中。</a:t>
              </a:r>
              <a:endParaRPr lang="zh-CN" altLang="en-US" dirty="0">
                <a:sym typeface="Arial" panose="020B0604020202020204" pitchFamily="34" charset="0"/>
              </a:endParaRPr>
            </a:p>
          </p:txBody>
        </p:sp>
      </p:grpSp>
      <p:grpSp>
        <p:nvGrpSpPr>
          <p:cNvPr id="18" name="组合 17"/>
          <p:cNvGrpSpPr/>
          <p:nvPr>
            <p:custDataLst>
              <p:tags r:id="rId8"/>
            </p:custDataLst>
          </p:nvPr>
        </p:nvGrpSpPr>
        <p:grpSpPr>
          <a:xfrm>
            <a:off x="4860599" y="5357104"/>
            <a:ext cx="6650789" cy="906440"/>
            <a:chOff x="2542903" y="2908662"/>
            <a:chExt cx="5308823" cy="723542"/>
          </a:xfrm>
        </p:grpSpPr>
        <p:sp>
          <p:nvSpPr>
            <p:cNvPr id="19" name="椭圆 18"/>
            <p:cNvSpPr/>
            <p:nvPr>
              <p:custDataLst>
                <p:tags r:id="rId9"/>
              </p:custDataLst>
            </p:nvPr>
          </p:nvSpPr>
          <p:spPr>
            <a:xfrm>
              <a:off x="2542903" y="2949637"/>
              <a:ext cx="287382" cy="287382"/>
            </a:xfrm>
            <a:prstGeom prst="ellipse">
              <a:avLst/>
            </a:prstGeom>
            <a:ln w="57150">
              <a:solidFill>
                <a:srgbClr val="018BE9">
                  <a:lumMod val="20000"/>
                  <a:lumOff val="80000"/>
                </a:srgbClr>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72500" lnSpcReduction="20000"/>
            </a:bodyPr>
            <a:lstStyle/>
            <a:p>
              <a:pPr algn="ctr"/>
              <a:endParaRPr lang="zh-CN" altLang="en-US">
                <a:sym typeface="Arial" panose="020B0604020202020204" pitchFamily="34" charset="0"/>
              </a:endParaRPr>
            </a:p>
          </p:txBody>
        </p:sp>
        <p:sp>
          <p:nvSpPr>
            <p:cNvPr id="20" name="文本框 19"/>
            <p:cNvSpPr txBox="1"/>
            <p:nvPr>
              <p:custDataLst>
                <p:tags r:id="rId10"/>
              </p:custDataLst>
            </p:nvPr>
          </p:nvSpPr>
          <p:spPr>
            <a:xfrm>
              <a:off x="3056708" y="2908662"/>
              <a:ext cx="4795018" cy="253527"/>
            </a:xfrm>
            <a:prstGeom prst="rect">
              <a:avLst/>
            </a:prstGeom>
            <a:noFill/>
          </p:spPr>
          <p:txBody>
            <a:bodyPr wrap="square" rtlCol="0">
              <a:normAutofit fontScale="85000" lnSpcReduction="20000"/>
            </a:bodyPr>
            <a:lstStyle/>
            <a:p>
              <a:r>
                <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rPr>
                <a:t>分析</a:t>
              </a:r>
              <a:endPar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endParaRPr>
            </a:p>
          </p:txBody>
        </p:sp>
        <p:sp>
          <p:nvSpPr>
            <p:cNvPr id="21" name="矩形 20"/>
            <p:cNvSpPr/>
            <p:nvPr>
              <p:custDataLst>
                <p:tags r:id="rId11"/>
              </p:custDataLst>
            </p:nvPr>
          </p:nvSpPr>
          <p:spPr>
            <a:xfrm>
              <a:off x="3056708" y="3358383"/>
              <a:ext cx="4795018" cy="273821"/>
            </a:xfrm>
            <a:prstGeom prst="rect">
              <a:avLst/>
            </a:prstGeom>
          </p:spPr>
          <p:txBody>
            <a:bodyPr wrap="square">
              <a:normAutofit fontScale="92500" lnSpcReduction="10000"/>
            </a:bodyPr>
            <a:lstStyle/>
            <a:p>
              <a:r>
                <a:rPr lang="zh-CN" altLang="en-US" dirty="0">
                  <a:sym typeface="Arial" panose="020B0604020202020204" pitchFamily="34" charset="0"/>
                </a:rPr>
                <a:t>时间复杂度： 最好</a:t>
              </a:r>
              <a:r>
                <a:rPr lang="en-US" altLang="zh-CN" dirty="0">
                  <a:sym typeface="Arial" panose="020B0604020202020204" pitchFamily="34" charset="0"/>
                </a:rPr>
                <a:t>O(n)  </a:t>
              </a:r>
              <a:r>
                <a:rPr lang="zh-CN" altLang="en-US" dirty="0">
                  <a:sym typeface="Arial" panose="020B0604020202020204" pitchFamily="34" charset="0"/>
                </a:rPr>
                <a:t>最坏</a:t>
              </a:r>
              <a:r>
                <a:rPr lang="en-US" altLang="zh-CN" dirty="0">
                  <a:sym typeface="Arial" panose="020B0604020202020204" pitchFamily="34" charset="0"/>
                </a:rPr>
                <a:t>O(n</a:t>
              </a:r>
              <a:r>
                <a:rPr lang="en-US" altLang="zh-CN" baseline="30000" dirty="0">
                  <a:solidFill>
                    <a:schemeClr val="tx1"/>
                  </a:solidFill>
                  <a:uFillTx/>
                  <a:sym typeface="Arial" panose="020B0604020202020204" pitchFamily="34" charset="0"/>
                </a:rPr>
                <a:t>2</a:t>
              </a:r>
              <a:r>
                <a:rPr lang="en-US" altLang="zh-CN" dirty="0">
                  <a:sym typeface="Arial" panose="020B0604020202020204" pitchFamily="34" charset="0"/>
                </a:rPr>
                <a:t>)   </a:t>
              </a:r>
              <a:r>
                <a:rPr lang="zh-CN" altLang="en-US" dirty="0">
                  <a:sym typeface="Arial" panose="020B0604020202020204" pitchFamily="34" charset="0"/>
                </a:rPr>
                <a:t>空间复杂度</a:t>
              </a:r>
              <a:r>
                <a:rPr lang="en-US" altLang="zh-CN" dirty="0">
                  <a:sym typeface="Arial" panose="020B0604020202020204" pitchFamily="34" charset="0"/>
                </a:rPr>
                <a:t>O</a:t>
              </a:r>
              <a:r>
                <a:rPr lang="zh-CN" altLang="en-US" dirty="0">
                  <a:sym typeface="Arial" panose="020B0604020202020204" pitchFamily="34" charset="0"/>
                </a:rPr>
                <a:t>（</a:t>
              </a:r>
              <a:r>
                <a:rPr lang="en-US" altLang="zh-CN" dirty="0">
                  <a:sym typeface="Arial" panose="020B0604020202020204" pitchFamily="34" charset="0"/>
                </a:rPr>
                <a:t>1</a:t>
              </a:r>
              <a:r>
                <a:rPr lang="zh-CN" altLang="en-US" dirty="0">
                  <a:sym typeface="Arial" panose="020B0604020202020204" pitchFamily="34" charset="0"/>
                </a:rPr>
                <a:t>）</a:t>
              </a:r>
              <a:endParaRPr lang="zh-CN" altLang="en-US" dirty="0">
                <a:sym typeface="Arial" panose="020B0604020202020204" pitchFamily="34" charset="0"/>
              </a:endParaRPr>
            </a:p>
            <a:p>
              <a:endParaRPr lang="en-US" altLang="zh-CN" dirty="0">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希尔排序</a:t>
            </a:r>
            <a:endPar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sp>
        <p:nvSpPr>
          <p:cNvPr id="5" name="文本框 4"/>
          <p:cNvSpPr txBox="1"/>
          <p:nvPr/>
        </p:nvSpPr>
        <p:spPr>
          <a:xfrm>
            <a:off x="899795" y="1837690"/>
            <a:ext cx="9022080" cy="423545"/>
          </a:xfrm>
          <a:prstGeom prst="rect">
            <a:avLst/>
          </a:prstGeom>
          <a:noFill/>
        </p:spPr>
        <p:txBody>
          <a:bodyPr wrap="none" rtlCol="0">
            <a:spAutoFit/>
          </a:bodyPr>
          <a:lstStyle/>
          <a:p>
            <a:pPr algn="l">
              <a:lnSpc>
                <a:spcPct val="90000"/>
              </a:lnSpc>
            </a:pPr>
            <a:r>
              <a:rPr lang="zh-CN" altLang="en-US" sz="2400"/>
              <a:t>也称递减增量排序算法，是插入排序的一种高速而稳定的改进版本</a:t>
            </a:r>
            <a:endParaRPr lang="zh-CN" altLang="en-US" sz="2400"/>
          </a:p>
        </p:txBody>
      </p:sp>
      <p:grpSp>
        <p:nvGrpSpPr>
          <p:cNvPr id="9" name="组合 8"/>
          <p:cNvGrpSpPr/>
          <p:nvPr>
            <p:custDataLst>
              <p:tags r:id="rId2"/>
            </p:custDataLst>
          </p:nvPr>
        </p:nvGrpSpPr>
        <p:grpSpPr>
          <a:xfrm>
            <a:off x="1220842" y="2513061"/>
            <a:ext cx="5847731" cy="1035632"/>
            <a:chOff x="1770745" y="1356383"/>
            <a:chExt cx="5849254" cy="1035902"/>
          </a:xfrm>
        </p:grpSpPr>
        <p:sp>
          <p:nvSpPr>
            <p:cNvPr id="6" name="文本框 5"/>
            <p:cNvSpPr txBox="1"/>
            <p:nvPr>
              <p:custDataLst>
                <p:tags r:id="rId3"/>
              </p:custDataLst>
            </p:nvPr>
          </p:nvSpPr>
          <p:spPr>
            <a:xfrm>
              <a:off x="3147436" y="1456908"/>
              <a:ext cx="4472563" cy="833440"/>
            </a:xfrm>
            <a:prstGeom prst="rect">
              <a:avLst/>
            </a:prstGeom>
            <a:noFill/>
          </p:spPr>
          <p:txBody>
            <a:bodyPr wrap="square" rtlCol="0" anchor="ctr" anchorCtr="0">
              <a:normAutofit fontScale="90000" lnSpcReduction="20000"/>
            </a:bodyPr>
            <a:p>
              <a:pPr>
                <a:lnSpc>
                  <a:spcPct val="120000"/>
                </a:lnSpc>
              </a:pPr>
              <a:r>
                <a:rPr lang="zh-CN" altLang="en-US" dirty="0">
                  <a:solidFill>
                    <a:srgbClr val="EF8B6B"/>
                  </a:solidFill>
                  <a:sym typeface="Arial" panose="020B0604020202020204" pitchFamily="34" charset="0"/>
                </a:rPr>
                <a:t>先将整个待排元素序列分割成若干个子序列（由相隔某个“增量”的元素组成的）分别进行直接插入排序，然后依次缩减增量再进行排序</a:t>
              </a:r>
              <a:endParaRPr lang="zh-CN" altLang="en-US" dirty="0">
                <a:solidFill>
                  <a:srgbClr val="EF8B6B"/>
                </a:solidFill>
                <a:sym typeface="Arial" panose="020B0604020202020204" pitchFamily="34" charset="0"/>
              </a:endParaRPr>
            </a:p>
          </p:txBody>
        </p:sp>
        <p:sp>
          <p:nvSpPr>
            <p:cNvPr id="2" name="椭圆 1"/>
            <p:cNvSpPr/>
            <p:nvPr>
              <p:custDataLst>
                <p:tags r:id="rId4"/>
              </p:custDataLst>
            </p:nvPr>
          </p:nvSpPr>
          <p:spPr>
            <a:xfrm>
              <a:off x="1770745" y="1456907"/>
              <a:ext cx="935378" cy="935378"/>
            </a:xfrm>
            <a:prstGeom prst="ellipse">
              <a:avLst/>
            </a:prstGeom>
            <a:solidFill>
              <a:srgbClr val="EF8B6B"/>
            </a:solidFill>
            <a:ln>
              <a:noFill/>
            </a:ln>
          </p:spPr>
          <p:style>
            <a:lnRef idx="2">
              <a:srgbClr val="EF8B6B">
                <a:shade val="50000"/>
              </a:srgbClr>
            </a:lnRef>
            <a:fillRef idx="1">
              <a:srgbClr val="EF8B6B"/>
            </a:fillRef>
            <a:effectRef idx="0">
              <a:srgbClr val="EF8B6B"/>
            </a:effectRef>
            <a:fontRef idx="minor">
              <a:sysClr val="window" lastClr="FFFFFF"/>
            </a:fontRef>
          </p:style>
          <p:txBody>
            <a:bodyPr lIns="0" tIns="0" rIns="0" bIns="0" rtlCol="0" anchor="ctr">
              <a:normAutofit fontScale="90000"/>
            </a:bodyPr>
            <a:p>
              <a:pPr algn="ctr"/>
              <a:r>
                <a:rPr lang="zh-CN" altLang="en-US" sz="2800" dirty="0">
                  <a:solidFill>
                    <a:sysClr val="window" lastClr="FFFFFF"/>
                  </a:solidFill>
                  <a:sym typeface="Arial" panose="020B0604020202020204" pitchFamily="34" charset="0"/>
                </a:rPr>
                <a:t>描述</a:t>
              </a:r>
              <a:endParaRPr lang="zh-CN" altLang="en-US" sz="2800" dirty="0">
                <a:solidFill>
                  <a:sysClr val="window" lastClr="FFFFFF"/>
                </a:solidFill>
                <a:sym typeface="Arial" panose="020B0604020202020204" pitchFamily="34" charset="0"/>
              </a:endParaRPr>
            </a:p>
          </p:txBody>
        </p:sp>
        <p:sp>
          <p:nvSpPr>
            <p:cNvPr id="38" name="椭圆 37"/>
            <p:cNvSpPr/>
            <p:nvPr>
              <p:custDataLst>
                <p:tags r:id="rId5"/>
              </p:custDataLst>
            </p:nvPr>
          </p:nvSpPr>
          <p:spPr>
            <a:xfrm flipV="1">
              <a:off x="2645798" y="1356383"/>
              <a:ext cx="201048" cy="201048"/>
            </a:xfrm>
            <a:prstGeom prst="ellipse">
              <a:avLst/>
            </a:prstGeom>
            <a:solidFill>
              <a:srgbClr val="EF8B6B">
                <a:lumMod val="60000"/>
                <a:lumOff val="40000"/>
              </a:srgbClr>
            </a:solidFill>
            <a:ln>
              <a:noFill/>
            </a:ln>
          </p:spPr>
          <p:style>
            <a:lnRef idx="2">
              <a:srgbClr val="EF8B6B">
                <a:shade val="50000"/>
              </a:srgbClr>
            </a:lnRef>
            <a:fillRef idx="1">
              <a:srgbClr val="EF8B6B"/>
            </a:fillRef>
            <a:effectRef idx="0">
              <a:srgbClr val="EF8B6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grpSp>
      <p:grpSp>
        <p:nvGrpSpPr>
          <p:cNvPr id="10" name="组合 9"/>
          <p:cNvGrpSpPr/>
          <p:nvPr>
            <p:custDataLst>
              <p:tags r:id="rId6"/>
            </p:custDataLst>
          </p:nvPr>
        </p:nvGrpSpPr>
        <p:grpSpPr>
          <a:xfrm>
            <a:off x="1220842" y="4269938"/>
            <a:ext cx="5847731" cy="985383"/>
            <a:chOff x="1770745" y="2837946"/>
            <a:chExt cx="5849254" cy="985640"/>
          </a:xfrm>
        </p:grpSpPr>
        <p:sp>
          <p:nvSpPr>
            <p:cNvPr id="29" name="椭圆 28"/>
            <p:cNvSpPr/>
            <p:nvPr>
              <p:custDataLst>
                <p:tags r:id="rId7"/>
              </p:custDataLst>
            </p:nvPr>
          </p:nvSpPr>
          <p:spPr>
            <a:xfrm>
              <a:off x="1770745" y="2888208"/>
              <a:ext cx="935378" cy="935378"/>
            </a:xfrm>
            <a:prstGeom prst="ellipse">
              <a:avLst/>
            </a:prstGeom>
            <a:solidFill>
              <a:srgbClr val="3F3F3F"/>
            </a:solidFill>
            <a:ln>
              <a:noFill/>
            </a:ln>
          </p:spPr>
          <p:style>
            <a:lnRef idx="2">
              <a:srgbClr val="EF8B6B">
                <a:shade val="50000"/>
              </a:srgbClr>
            </a:lnRef>
            <a:fillRef idx="1">
              <a:srgbClr val="EF8B6B"/>
            </a:fillRef>
            <a:effectRef idx="0">
              <a:srgbClr val="EF8B6B"/>
            </a:effectRef>
            <a:fontRef idx="minor">
              <a:sysClr val="window" lastClr="FFFFFF"/>
            </a:fontRef>
          </p:style>
          <p:txBody>
            <a:bodyPr lIns="0" tIns="0" rIns="0" bIns="0" rtlCol="0" anchor="ctr">
              <a:normAutofit fontScale="90000"/>
            </a:bodyPr>
            <a:p>
              <a:pPr algn="ctr"/>
              <a:r>
                <a:rPr lang="zh-CN" altLang="en-US" sz="2800" dirty="0">
                  <a:solidFill>
                    <a:sysClr val="window" lastClr="FFFFFF"/>
                  </a:solidFill>
                  <a:sym typeface="Arial" panose="020B0604020202020204" pitchFamily="34" charset="0"/>
                </a:rPr>
                <a:t>分析</a:t>
              </a:r>
              <a:endParaRPr lang="zh-CN" altLang="en-US" sz="2800" dirty="0">
                <a:solidFill>
                  <a:sysClr val="window" lastClr="FFFFFF"/>
                </a:solidFill>
                <a:sym typeface="Arial" panose="020B0604020202020204" pitchFamily="34" charset="0"/>
              </a:endParaRPr>
            </a:p>
          </p:txBody>
        </p:sp>
        <p:sp>
          <p:nvSpPr>
            <p:cNvPr id="39" name="椭圆 38"/>
            <p:cNvSpPr/>
            <p:nvPr>
              <p:custDataLst>
                <p:tags r:id="rId8"/>
              </p:custDataLst>
            </p:nvPr>
          </p:nvSpPr>
          <p:spPr>
            <a:xfrm flipV="1">
              <a:off x="2645798" y="2837946"/>
              <a:ext cx="201048" cy="201048"/>
            </a:xfrm>
            <a:prstGeom prst="ellipse">
              <a:avLst/>
            </a:prstGeom>
            <a:solidFill>
              <a:srgbClr val="3F3F3F">
                <a:lumMod val="60000"/>
                <a:lumOff val="40000"/>
              </a:srgbClr>
            </a:solidFill>
            <a:ln>
              <a:noFill/>
            </a:ln>
          </p:spPr>
          <p:style>
            <a:lnRef idx="2">
              <a:srgbClr val="EF8B6B">
                <a:shade val="50000"/>
              </a:srgbClr>
            </a:lnRef>
            <a:fillRef idx="1">
              <a:srgbClr val="EF8B6B"/>
            </a:fillRef>
            <a:effectRef idx="0">
              <a:srgbClr val="EF8B6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sp>
          <p:nvSpPr>
            <p:cNvPr id="42" name="文本框 41"/>
            <p:cNvSpPr txBox="1"/>
            <p:nvPr>
              <p:custDataLst>
                <p:tags r:id="rId9"/>
              </p:custDataLst>
            </p:nvPr>
          </p:nvSpPr>
          <p:spPr>
            <a:xfrm>
              <a:off x="3147436" y="2939178"/>
              <a:ext cx="4472563" cy="833440"/>
            </a:xfrm>
            <a:prstGeom prst="rect">
              <a:avLst/>
            </a:prstGeom>
            <a:noFill/>
          </p:spPr>
          <p:txBody>
            <a:bodyPr wrap="square" rtlCol="0" anchor="ctr" anchorCtr="0">
              <a:normAutofit fontScale="70000"/>
            </a:bodyPr>
            <a:p>
              <a:pPr>
                <a:lnSpc>
                  <a:spcPct val="120000"/>
                </a:lnSpc>
              </a:pPr>
              <a:r>
                <a:rPr lang="zh-CN" altLang="en-US" dirty="0">
                  <a:solidFill>
                    <a:srgbClr val="3F3F3F"/>
                  </a:solidFill>
                  <a:sym typeface="Arial" panose="020B0604020202020204" pitchFamily="34" charset="0"/>
                </a:rPr>
                <a:t>最好时间复杂度：</a:t>
              </a:r>
              <a:r>
                <a:rPr lang="en-US" altLang="zh-CN" dirty="0">
                  <a:solidFill>
                    <a:srgbClr val="3F3F3F"/>
                  </a:solidFill>
                  <a:sym typeface="Arial" panose="020B0604020202020204" pitchFamily="34" charset="0"/>
                </a:rPr>
                <a:t>O(n),</a:t>
              </a:r>
              <a:endParaRPr lang="en-US" altLang="zh-CN" dirty="0">
                <a:solidFill>
                  <a:srgbClr val="3F3F3F"/>
                </a:solidFill>
                <a:sym typeface="Arial" panose="020B0604020202020204" pitchFamily="34" charset="0"/>
              </a:endParaRPr>
            </a:p>
            <a:p>
              <a:pPr>
                <a:lnSpc>
                  <a:spcPct val="120000"/>
                </a:lnSpc>
              </a:pPr>
              <a:r>
                <a:rPr lang="zh-CN" altLang="en-US" dirty="0">
                  <a:solidFill>
                    <a:srgbClr val="3F3F3F"/>
                  </a:solidFill>
                  <a:sym typeface="Arial" panose="020B0604020202020204" pitchFamily="34" charset="0"/>
                </a:rPr>
                <a:t>最坏时间复杂度：</a:t>
              </a:r>
              <a:r>
                <a:rPr lang="en-US" altLang="zh-CN" dirty="0">
                  <a:solidFill>
                    <a:srgbClr val="3F3F3F"/>
                  </a:solidFill>
                  <a:sym typeface="Arial" panose="020B0604020202020204" pitchFamily="34" charset="0"/>
                </a:rPr>
                <a:t>O(n</a:t>
              </a:r>
              <a:r>
                <a:rPr lang="en-US" altLang="zh-CN" baseline="30000" dirty="0">
                  <a:solidFill>
                    <a:srgbClr val="3F3F3F"/>
                  </a:solidFill>
                  <a:uFillTx/>
                  <a:sym typeface="Arial" panose="020B0604020202020204" pitchFamily="34" charset="0"/>
                </a:rPr>
                <a:t>2</a:t>
              </a:r>
              <a:r>
                <a:rPr lang="en-US" altLang="zh-CN" dirty="0">
                  <a:solidFill>
                    <a:srgbClr val="3F3F3F"/>
                  </a:solidFill>
                  <a:sym typeface="Arial" panose="020B0604020202020204" pitchFamily="34" charset="0"/>
                </a:rPr>
                <a:t>)</a:t>
              </a:r>
              <a:endParaRPr lang="en-US" altLang="zh-CN" dirty="0">
                <a:solidFill>
                  <a:srgbClr val="3F3F3F"/>
                </a:solidFill>
                <a:sym typeface="Arial" panose="020B0604020202020204" pitchFamily="34" charset="0"/>
              </a:endParaRPr>
            </a:p>
            <a:p>
              <a:pPr>
                <a:lnSpc>
                  <a:spcPct val="120000"/>
                </a:lnSpc>
              </a:pPr>
              <a:r>
                <a:rPr lang="zh-CN" altLang="en-US" dirty="0">
                  <a:solidFill>
                    <a:srgbClr val="3F3F3F"/>
                  </a:solidFill>
                  <a:sym typeface="Arial" panose="020B0604020202020204" pitchFamily="34" charset="0"/>
                </a:rPr>
                <a:t>空间复杂度</a:t>
              </a:r>
              <a:r>
                <a:rPr lang="en-US" altLang="zh-CN" dirty="0">
                  <a:solidFill>
                    <a:srgbClr val="3F3F3F"/>
                  </a:solidFill>
                  <a:sym typeface="Arial" panose="020B0604020202020204" pitchFamily="34" charset="0"/>
                </a:rPr>
                <a:t>: O</a:t>
              </a:r>
              <a:r>
                <a:rPr lang="zh-CN" altLang="en-US" dirty="0">
                  <a:solidFill>
                    <a:srgbClr val="3F3F3F"/>
                  </a:solidFill>
                  <a:sym typeface="Arial" panose="020B0604020202020204" pitchFamily="34" charset="0"/>
                </a:rPr>
                <a:t>（</a:t>
              </a:r>
              <a:r>
                <a:rPr lang="en-US" altLang="zh-CN" dirty="0">
                  <a:solidFill>
                    <a:srgbClr val="3F3F3F"/>
                  </a:solidFill>
                  <a:sym typeface="Arial" panose="020B0604020202020204" pitchFamily="34" charset="0"/>
                </a:rPr>
                <a:t>1</a:t>
              </a:r>
              <a:r>
                <a:rPr lang="zh-CN" altLang="en-US" dirty="0">
                  <a:solidFill>
                    <a:srgbClr val="3F3F3F"/>
                  </a:solidFill>
                  <a:sym typeface="Arial" panose="020B0604020202020204" pitchFamily="34" charset="0"/>
                </a:rPr>
                <a:t>）</a:t>
              </a:r>
              <a:endParaRPr lang="zh-CN" altLang="en-US" dirty="0">
                <a:solidFill>
                  <a:srgbClr val="3F3F3F"/>
                </a:solidFill>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归并排序</a:t>
            </a:r>
            <a:endPar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pic>
        <p:nvPicPr>
          <p:cNvPr id="2" name="图片 1" descr="da0f2ce05316088e4648d1e52e6ba6dbfc283ed61b5f3-wZiqGg_fw658"/>
          <p:cNvPicPr>
            <a:picLocks noChangeAspect="1"/>
          </p:cNvPicPr>
          <p:nvPr/>
        </p:nvPicPr>
        <p:blipFill>
          <a:blip r:embed="rId2"/>
          <a:stretch>
            <a:fillRect/>
          </a:stretch>
        </p:blipFill>
        <p:spPr>
          <a:xfrm>
            <a:off x="7999730" y="440690"/>
            <a:ext cx="3835400" cy="2696210"/>
          </a:xfrm>
          <a:prstGeom prst="rect">
            <a:avLst/>
          </a:prstGeom>
          <a:effectLst>
            <a:softEdge rad="254000"/>
          </a:effectLst>
        </p:spPr>
      </p:pic>
      <p:sp>
        <p:nvSpPr>
          <p:cNvPr id="4" name="文本框 3"/>
          <p:cNvSpPr txBox="1"/>
          <p:nvPr/>
        </p:nvSpPr>
        <p:spPr>
          <a:xfrm>
            <a:off x="899795" y="3862070"/>
            <a:ext cx="309880" cy="755650"/>
          </a:xfrm>
          <a:prstGeom prst="rect">
            <a:avLst/>
          </a:prstGeom>
          <a:noFill/>
        </p:spPr>
        <p:txBody>
          <a:bodyPr wrap="none" rtlCol="0">
            <a:spAutoFit/>
          </a:bodyPr>
          <a:lstStyle/>
          <a:p>
            <a:pPr>
              <a:lnSpc>
                <a:spcPct val="90000"/>
              </a:lnSpc>
            </a:pPr>
            <a:endParaRPr lang="zh-CN" altLang="en-US" sz="2400"/>
          </a:p>
          <a:p>
            <a:pPr>
              <a:lnSpc>
                <a:spcPct val="90000"/>
              </a:lnSpc>
            </a:pPr>
            <a:endParaRPr lang="zh-CN" altLang="en-US" sz="2400"/>
          </a:p>
        </p:txBody>
      </p:sp>
      <p:cxnSp>
        <p:nvCxnSpPr>
          <p:cNvPr id="26" name="直接连接符 25"/>
          <p:cNvCxnSpPr>
            <a:stCxn id="39" idx="4"/>
            <a:endCxn id="36" idx="0"/>
          </p:cNvCxnSpPr>
          <p:nvPr>
            <p:custDataLst>
              <p:tags r:id="rId3"/>
            </p:custDataLst>
          </p:nvPr>
        </p:nvCxnSpPr>
        <p:spPr>
          <a:xfrm>
            <a:off x="1560393" y="4018763"/>
            <a:ext cx="0" cy="664210"/>
          </a:xfrm>
          <a:prstGeom prst="line">
            <a:avLst/>
          </a:prstGeom>
          <a:ln w="57150">
            <a:solidFill>
              <a:srgbClr val="E7E6E6"/>
            </a:solidFill>
          </a:ln>
        </p:spPr>
        <p:style>
          <a:lnRef idx="1">
            <a:srgbClr val="E7E6E6"/>
          </a:lnRef>
          <a:fillRef idx="0">
            <a:srgbClr val="E7E6E6"/>
          </a:fillRef>
          <a:effectRef idx="0">
            <a:srgbClr val="E7E6E6"/>
          </a:effectRef>
          <a:fontRef idx="minor">
            <a:srgbClr val="000000"/>
          </a:fontRef>
        </p:style>
      </p:cxnSp>
      <p:sp>
        <p:nvSpPr>
          <p:cNvPr id="36" name="椭圆 35"/>
          <p:cNvSpPr/>
          <p:nvPr>
            <p:custDataLst>
              <p:tags r:id="rId4"/>
            </p:custDataLst>
          </p:nvPr>
        </p:nvSpPr>
        <p:spPr>
          <a:xfrm>
            <a:off x="1096756" y="4683278"/>
            <a:ext cx="926601" cy="926601"/>
          </a:xfrm>
          <a:prstGeom prst="ellipse">
            <a:avLst/>
          </a:prstGeom>
          <a:solidFill>
            <a:srgbClr val="70AD47">
              <a:alpha val="70000"/>
            </a:srgbClr>
          </a:solidFill>
          <a:ln>
            <a:noFill/>
          </a:ln>
        </p:spPr>
        <p:style>
          <a:lnRef idx="2">
            <a:srgbClr val="E7E6E6">
              <a:shade val="50000"/>
            </a:srgbClr>
          </a:lnRef>
          <a:fillRef idx="1">
            <a:srgbClr val="E7E6E6"/>
          </a:fillRef>
          <a:effectRef idx="0">
            <a:srgbClr val="E7E6E6"/>
          </a:effectRef>
          <a:fontRef idx="minor">
            <a:srgbClr val="FFFFFF"/>
          </a:fontRef>
        </p:style>
        <p:txBody>
          <a:bodyPr wrap="square" rtlCol="0" anchor="ctr">
            <a:normAutofit/>
          </a:bodyPr>
          <a:lstStyle/>
          <a:p>
            <a:pPr lvl="0" algn="ctr">
              <a:defRPr/>
            </a:pPr>
            <a:r>
              <a:rPr lang="en-US" altLang="zh-CN" sz="2800" kern="0" dirty="0"/>
              <a:t>2</a:t>
            </a:r>
            <a:endParaRPr lang="zh-CN" altLang="en-US" sz="2800" kern="0" dirty="0"/>
          </a:p>
        </p:txBody>
      </p:sp>
      <p:sp>
        <p:nvSpPr>
          <p:cNvPr id="37" name="文本框 36"/>
          <p:cNvSpPr txBox="1"/>
          <p:nvPr>
            <p:custDataLst>
              <p:tags r:id="rId5"/>
            </p:custDataLst>
          </p:nvPr>
        </p:nvSpPr>
        <p:spPr>
          <a:xfrm>
            <a:off x="2476480" y="4487875"/>
            <a:ext cx="3682568" cy="572526"/>
          </a:xfrm>
          <a:prstGeom prst="rect">
            <a:avLst/>
          </a:prstGeom>
        </p:spPr>
        <p:txBody>
          <a:bodyPr wrap="square" anchor="b">
            <a:normAutofit lnSpcReduction="20000"/>
          </a:bodyPr>
          <a:lstStyle>
            <a:defPPr>
              <a:defRPr lang="zh-CN"/>
            </a:defPPr>
            <a:lvl1pPr marR="0" lvl="0" indent="0">
              <a:spcBef>
                <a:spcPts val="0"/>
              </a:spcBef>
              <a:spcAft>
                <a:spcPts val="0"/>
              </a:spcAft>
              <a:buClrTx/>
              <a:buSzTx/>
              <a:buFontTx/>
              <a:buNone/>
              <a:defRPr kumimoji="0" sz="2000" b="1" i="0" u="none" strike="noStrike" kern="0" cap="none" spc="0" normalizeH="0" baseline="0">
                <a:ln>
                  <a:noFill/>
                </a:ln>
                <a:solidFill>
                  <a:srgbClr val="000000">
                    <a:lumMod val="65000"/>
                    <a:lumOff val="35000"/>
                  </a:srgbClr>
                </a:solidFill>
                <a:effectLst/>
                <a:uLnTx/>
                <a:uFillTx/>
              </a:defRPr>
            </a:lvl1pPr>
          </a:lstStyle>
          <a:p>
            <a:r>
              <a:rPr lang="zh-CN" altLang="en-US">
                <a:solidFill>
                  <a:srgbClr val="70AD47"/>
                </a:solidFill>
                <a:latin typeface="Calibri Light" panose="020F0302020204030204" charset="0"/>
                <a:ea typeface="等线 Light" panose="02010600030101010101" charset="-122"/>
                <a:cs typeface="+mn-ea"/>
              </a:rPr>
              <a:t>分析</a:t>
            </a:r>
            <a:endParaRPr lang="zh-CN" altLang="en-US">
              <a:solidFill>
                <a:srgbClr val="70AD47"/>
              </a:solidFill>
              <a:latin typeface="Calibri Light" panose="020F0302020204030204" charset="0"/>
              <a:ea typeface="等线 Light" panose="02010600030101010101" charset="-122"/>
              <a:cs typeface="+mn-ea"/>
            </a:endParaRPr>
          </a:p>
        </p:txBody>
      </p:sp>
      <p:sp>
        <p:nvSpPr>
          <p:cNvPr id="38" name="文本框 37"/>
          <p:cNvSpPr txBox="1"/>
          <p:nvPr>
            <p:custDataLst>
              <p:tags r:id="rId6"/>
            </p:custDataLst>
          </p:nvPr>
        </p:nvSpPr>
        <p:spPr>
          <a:xfrm>
            <a:off x="2476479" y="5061102"/>
            <a:ext cx="5256537" cy="714335"/>
          </a:xfrm>
          <a:prstGeom prst="rect">
            <a:avLst/>
          </a:prstGeom>
        </p:spPr>
        <p:txBody>
          <a:bodyPr wrap="square" anchor="t">
            <a:normAutofit fontScale="90000"/>
          </a:bodyPr>
          <a:lstStyle>
            <a:defPPr>
              <a:defRPr lang="zh-CN"/>
            </a:defPPr>
            <a:lvl1pPr marR="0" lvl="0" indent="0">
              <a:spcBef>
                <a:spcPts val="0"/>
              </a:spcBef>
              <a:spcAft>
                <a:spcPts val="0"/>
              </a:spcAft>
              <a:buClrTx/>
              <a:buSzTx/>
              <a:buFontTx/>
              <a:buNone/>
              <a:defRPr kumimoji="0" b="0" i="0" u="none" strike="noStrike" kern="0" cap="none" spc="0" normalizeH="0" baseline="0">
                <a:ln>
                  <a:noFill/>
                </a:ln>
                <a:solidFill>
                  <a:srgbClr val="000000">
                    <a:lumMod val="65000"/>
                    <a:lumOff val="35000"/>
                  </a:srgbClr>
                </a:solidFill>
                <a:effectLst/>
                <a:uLnTx/>
                <a:uFillTx/>
              </a:defRPr>
            </a:lvl1pPr>
          </a:lstStyle>
          <a:p>
            <a:r>
              <a:rPr lang="zh-CN" altLang="en-US" sz="2000">
                <a:solidFill>
                  <a:srgbClr val="000000"/>
                </a:solidFill>
              </a:rPr>
              <a:t>最好情况：</a:t>
            </a:r>
            <a:r>
              <a:rPr lang="en-US" altLang="zh-CN" sz="2000">
                <a:solidFill>
                  <a:srgbClr val="000000"/>
                </a:solidFill>
              </a:rPr>
              <a:t>O(N*log2</a:t>
            </a:r>
            <a:r>
              <a:rPr lang="en-US" altLang="zh-CN" sz="2000" baseline="30000">
                <a:solidFill>
                  <a:srgbClr val="000000"/>
                </a:solidFill>
                <a:uFillTx/>
              </a:rPr>
              <a:t>n</a:t>
            </a:r>
            <a:r>
              <a:rPr lang="en-US" altLang="zh-CN" sz="2000">
                <a:solidFill>
                  <a:srgbClr val="000000"/>
                </a:solidFill>
              </a:rPr>
              <a:t>),</a:t>
            </a:r>
            <a:endParaRPr lang="en-US" altLang="zh-CN" sz="2000">
              <a:solidFill>
                <a:srgbClr val="000000"/>
              </a:solidFill>
            </a:endParaRPr>
          </a:p>
          <a:p>
            <a:r>
              <a:rPr lang="zh-CN" altLang="en-US" sz="2000">
                <a:solidFill>
                  <a:srgbClr val="000000"/>
                </a:solidFill>
              </a:rPr>
              <a:t>最坏情况：</a:t>
            </a:r>
            <a:r>
              <a:rPr lang="en-US" altLang="zh-CN" sz="2000">
                <a:solidFill>
                  <a:srgbClr val="000000"/>
                </a:solidFill>
              </a:rPr>
              <a:t>O(N*log2</a:t>
            </a:r>
            <a:r>
              <a:rPr lang="en-US" altLang="zh-CN" sz="2000" baseline="30000">
                <a:solidFill>
                  <a:srgbClr val="000000"/>
                </a:solidFill>
                <a:uFillTx/>
              </a:rPr>
              <a:t>n</a:t>
            </a:r>
            <a:r>
              <a:rPr lang="en-US" altLang="zh-CN" sz="2000">
                <a:solidFill>
                  <a:srgbClr val="000000"/>
                </a:solidFill>
              </a:rPr>
              <a:t>) ,</a:t>
            </a:r>
            <a:r>
              <a:rPr lang="zh-CN" altLang="en-US" sz="2000">
                <a:solidFill>
                  <a:srgbClr val="000000"/>
                </a:solidFill>
              </a:rPr>
              <a:t>空间复杂度</a:t>
            </a:r>
            <a:r>
              <a:rPr lang="en-US" altLang="zh-CN" sz="2000">
                <a:solidFill>
                  <a:srgbClr val="000000"/>
                </a:solidFill>
              </a:rPr>
              <a:t>O(n)</a:t>
            </a:r>
            <a:r>
              <a:rPr lang="en-US" altLang="zh-CN" sz="2000" baseline="30000">
                <a:solidFill>
                  <a:srgbClr val="000000"/>
                </a:solidFill>
                <a:uFillTx/>
              </a:rPr>
              <a:t> </a:t>
            </a:r>
            <a:endParaRPr lang="en-US" altLang="zh-CN" sz="2000" baseline="30000">
              <a:solidFill>
                <a:srgbClr val="000000"/>
              </a:solidFill>
              <a:uFillTx/>
            </a:endParaRPr>
          </a:p>
          <a:p>
            <a:endParaRPr lang="zh-CN" altLang="en-US" sz="2000" baseline="30000">
              <a:solidFill>
                <a:srgbClr val="000000"/>
              </a:solidFill>
              <a:uFillTx/>
            </a:endParaRPr>
          </a:p>
        </p:txBody>
      </p:sp>
      <p:sp>
        <p:nvSpPr>
          <p:cNvPr id="39" name="椭圆 38"/>
          <p:cNvSpPr/>
          <p:nvPr>
            <p:custDataLst>
              <p:tags r:id="rId7"/>
            </p:custDataLst>
          </p:nvPr>
        </p:nvSpPr>
        <p:spPr>
          <a:xfrm>
            <a:off x="1096756" y="3092162"/>
            <a:ext cx="926601" cy="926601"/>
          </a:xfrm>
          <a:prstGeom prst="ellipse">
            <a:avLst/>
          </a:prstGeom>
          <a:solidFill>
            <a:srgbClr val="70AD47">
              <a:alpha val="60000"/>
            </a:srgbClr>
          </a:solidFill>
          <a:ln>
            <a:noFill/>
          </a:ln>
        </p:spPr>
        <p:style>
          <a:lnRef idx="2">
            <a:srgbClr val="E7E6E6">
              <a:shade val="50000"/>
            </a:srgbClr>
          </a:lnRef>
          <a:fillRef idx="1">
            <a:srgbClr val="E7E6E6"/>
          </a:fillRef>
          <a:effectRef idx="0">
            <a:srgbClr val="E7E6E6"/>
          </a:effectRef>
          <a:fontRef idx="minor">
            <a:srgbClr val="FFFFFF"/>
          </a:fontRef>
        </p:style>
        <p:txBody>
          <a:bodyPr wrap="square" rtlCol="0" anchor="ctr">
            <a:normAutofit/>
          </a:bodyPr>
          <a:lstStyle/>
          <a:p>
            <a:pPr lvl="0" algn="ctr">
              <a:defRPr/>
            </a:pPr>
            <a:r>
              <a:rPr lang="en-US" altLang="zh-CN" sz="2800" kern="0"/>
              <a:t>1</a:t>
            </a:r>
            <a:endParaRPr lang="zh-CN" altLang="en-US" sz="2800" kern="0" dirty="0"/>
          </a:p>
        </p:txBody>
      </p:sp>
      <p:sp>
        <p:nvSpPr>
          <p:cNvPr id="40" name="文本框 39"/>
          <p:cNvSpPr txBox="1"/>
          <p:nvPr>
            <p:custDataLst>
              <p:tags r:id="rId8"/>
            </p:custDataLst>
          </p:nvPr>
        </p:nvSpPr>
        <p:spPr>
          <a:xfrm>
            <a:off x="2476480" y="2896759"/>
            <a:ext cx="3682568" cy="572526"/>
          </a:xfrm>
          <a:prstGeom prst="rect">
            <a:avLst/>
          </a:prstGeom>
        </p:spPr>
        <p:txBody>
          <a:bodyPr wrap="square" anchor="b">
            <a:normAutofit/>
          </a:bodyPr>
          <a:lstStyle>
            <a:defPPr>
              <a:defRPr lang="zh-CN"/>
            </a:defPPr>
            <a:lvl1pPr marR="0" lvl="0" indent="0">
              <a:spcBef>
                <a:spcPts val="0"/>
              </a:spcBef>
              <a:spcAft>
                <a:spcPts val="0"/>
              </a:spcAft>
              <a:buClrTx/>
              <a:buSzTx/>
              <a:buFontTx/>
              <a:buNone/>
              <a:defRPr kumimoji="0" sz="2000" b="1" i="0" u="none" strike="noStrike" kern="0" cap="none" spc="0" normalizeH="0" baseline="0">
                <a:ln>
                  <a:noFill/>
                </a:ln>
                <a:solidFill>
                  <a:srgbClr val="000000">
                    <a:lumMod val="65000"/>
                    <a:lumOff val="35000"/>
                  </a:srgbClr>
                </a:solidFill>
                <a:effectLst/>
                <a:uLnTx/>
                <a:uFillTx/>
              </a:defRPr>
            </a:lvl1pPr>
          </a:lstStyle>
          <a:p>
            <a:r>
              <a:rPr lang="zh-CN" altLang="en-US">
                <a:solidFill>
                  <a:srgbClr val="70AD47"/>
                </a:solidFill>
                <a:latin typeface="Calibri Light" panose="020F0302020204030204" charset="0"/>
                <a:ea typeface="等线 Light" panose="02010600030101010101" charset="-122"/>
                <a:cs typeface="+mn-ea"/>
              </a:rPr>
              <a:t>描述</a:t>
            </a:r>
            <a:endParaRPr lang="zh-CN" altLang="en-US">
              <a:solidFill>
                <a:srgbClr val="70AD47"/>
              </a:solidFill>
              <a:latin typeface="Calibri Light" panose="020F0302020204030204" charset="0"/>
              <a:ea typeface="等线 Light" panose="02010600030101010101" charset="-122"/>
              <a:cs typeface="+mn-ea"/>
            </a:endParaRPr>
          </a:p>
        </p:txBody>
      </p:sp>
      <p:sp>
        <p:nvSpPr>
          <p:cNvPr id="41" name="文本框 40"/>
          <p:cNvSpPr txBox="1"/>
          <p:nvPr>
            <p:custDataLst>
              <p:tags r:id="rId9"/>
            </p:custDataLst>
          </p:nvPr>
        </p:nvSpPr>
        <p:spPr>
          <a:xfrm>
            <a:off x="2476479" y="3499832"/>
            <a:ext cx="5256537" cy="714335"/>
          </a:xfrm>
          <a:prstGeom prst="rect">
            <a:avLst/>
          </a:prstGeom>
        </p:spPr>
        <p:txBody>
          <a:bodyPr wrap="square" anchor="t">
            <a:normAutofit fontScale="60000"/>
          </a:bodyPr>
          <a:lstStyle>
            <a:defPPr>
              <a:defRPr lang="zh-CN"/>
            </a:defPPr>
            <a:lvl1pPr marR="0" lvl="0" indent="0">
              <a:spcBef>
                <a:spcPts val="0"/>
              </a:spcBef>
              <a:spcAft>
                <a:spcPts val="0"/>
              </a:spcAft>
              <a:buClrTx/>
              <a:buSzTx/>
              <a:buFontTx/>
              <a:buNone/>
              <a:defRPr kumimoji="0" b="0" i="0" u="none" strike="noStrike" kern="0" cap="none" spc="0" normalizeH="0" baseline="0">
                <a:ln>
                  <a:noFill/>
                </a:ln>
                <a:solidFill>
                  <a:srgbClr val="000000">
                    <a:lumMod val="65000"/>
                    <a:lumOff val="35000"/>
                  </a:srgbClr>
                </a:solidFill>
                <a:effectLst/>
                <a:uLnTx/>
                <a:uFillTx/>
              </a:defRPr>
            </a:lvl1pPr>
          </a:lstStyle>
          <a:p>
            <a:pPr algn="l">
              <a:lnSpc>
                <a:spcPct val="90000"/>
              </a:lnSpc>
            </a:pPr>
            <a:r>
              <a:rPr lang="zh-CN" altLang="en-US" sz="2000">
                <a:sym typeface="+mn-ea"/>
              </a:rPr>
              <a:t>首先将数据集分解为一组只有一个元素的数组。</a:t>
            </a:r>
            <a:endParaRPr lang="zh-CN" altLang="en-US" sz="2000"/>
          </a:p>
          <a:p>
            <a:pPr>
              <a:lnSpc>
                <a:spcPct val="90000"/>
              </a:lnSpc>
            </a:pPr>
            <a:r>
              <a:rPr lang="zh-CN" altLang="en-US" sz="2000">
                <a:sym typeface="+mn-ea"/>
              </a:rPr>
              <a:t>通过创建一组左右子数组将它们慢慢合并起来，每部分都是排好序的。</a:t>
            </a:r>
            <a:endParaRPr lang="zh-CN" altLang="en-US" sz="2000"/>
          </a:p>
          <a:p>
            <a:pPr>
              <a:lnSpc>
                <a:spcPct val="90000"/>
              </a:lnSpc>
            </a:pPr>
            <a:r>
              <a:rPr lang="zh-CN" altLang="en-US" sz="2000">
                <a:sym typeface="+mn-ea"/>
              </a:rPr>
              <a:t>最后合并的数组就成为有序数组</a:t>
            </a:r>
            <a:endParaRPr lang="zh-CN" altLang="en-US" sz="2000"/>
          </a:p>
          <a:p>
            <a:endParaRPr lang="zh-CN" altLang="en-US" sz="2000">
              <a:solidFill>
                <a:srgbClr val="000000"/>
              </a:solidFill>
            </a:endParaRPr>
          </a:p>
        </p:txBody>
      </p:sp>
      <p:sp>
        <p:nvSpPr>
          <p:cNvPr id="6" name="文本框 5"/>
          <p:cNvSpPr txBox="1"/>
          <p:nvPr/>
        </p:nvSpPr>
        <p:spPr>
          <a:xfrm>
            <a:off x="1158240" y="1935480"/>
            <a:ext cx="6583680" cy="755650"/>
          </a:xfrm>
          <a:prstGeom prst="rect">
            <a:avLst/>
          </a:prstGeom>
          <a:noFill/>
        </p:spPr>
        <p:txBody>
          <a:bodyPr wrap="none" rtlCol="0">
            <a:spAutoFit/>
          </a:bodyPr>
          <a:p>
            <a:pPr algn="l">
              <a:lnSpc>
                <a:spcPct val="90000"/>
              </a:lnSpc>
            </a:pPr>
            <a:r>
              <a:rPr lang="zh-CN" altLang="en-US" sz="2400">
                <a:sym typeface="+mn-ea"/>
              </a:rPr>
              <a:t>把一系列排好序的子序列合并成一个大的完整有</a:t>
            </a:r>
            <a:endParaRPr lang="zh-CN" altLang="en-US" sz="2400"/>
          </a:p>
          <a:p>
            <a:pPr algn="l">
              <a:lnSpc>
                <a:spcPct val="90000"/>
              </a:lnSpc>
            </a:pPr>
            <a:r>
              <a:rPr lang="zh-CN" altLang="en-US" sz="2400">
                <a:sym typeface="+mn-ea"/>
              </a:rPr>
              <a:t>序序列</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快速排序</a:t>
            </a:r>
            <a:endPar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pic>
        <p:nvPicPr>
          <p:cNvPr id="4" name="图片 3" descr="c65f322ed40d1c69a9154828b5d6624d5c16047c2be05-WA5aa9_fw658"/>
          <p:cNvPicPr>
            <a:picLocks noChangeAspect="1"/>
          </p:cNvPicPr>
          <p:nvPr/>
        </p:nvPicPr>
        <p:blipFill>
          <a:blip r:embed="rId2"/>
          <a:stretch>
            <a:fillRect/>
          </a:stretch>
        </p:blipFill>
        <p:spPr>
          <a:xfrm>
            <a:off x="8252460" y="267335"/>
            <a:ext cx="3790315" cy="2253615"/>
          </a:xfrm>
          <a:prstGeom prst="rect">
            <a:avLst/>
          </a:prstGeom>
          <a:effectLst>
            <a:softEdge rad="127000"/>
          </a:effectLst>
        </p:spPr>
      </p:pic>
      <p:pic>
        <p:nvPicPr>
          <p:cNvPr id="6" name="图片 5" descr="1352181483-59e8225d0761f_articlex"/>
          <p:cNvPicPr>
            <a:picLocks noChangeAspect="1"/>
          </p:cNvPicPr>
          <p:nvPr/>
        </p:nvPicPr>
        <p:blipFill>
          <a:blip r:embed="rId3"/>
          <a:stretch>
            <a:fillRect/>
          </a:stretch>
        </p:blipFill>
        <p:spPr>
          <a:xfrm>
            <a:off x="899795" y="1702435"/>
            <a:ext cx="6096635" cy="2298700"/>
          </a:xfrm>
          <a:prstGeom prst="rect">
            <a:avLst/>
          </a:prstGeom>
        </p:spPr>
      </p:pic>
      <p:sp>
        <p:nvSpPr>
          <p:cNvPr id="7" name="文本框 6"/>
          <p:cNvSpPr txBox="1"/>
          <p:nvPr/>
        </p:nvSpPr>
        <p:spPr>
          <a:xfrm>
            <a:off x="5388610" y="3494405"/>
            <a:ext cx="1607820" cy="506730"/>
          </a:xfrm>
          <a:prstGeom prst="rect">
            <a:avLst/>
          </a:prstGeom>
          <a:noFill/>
        </p:spPr>
        <p:txBody>
          <a:bodyPr wrap="square" rtlCol="0">
            <a:spAutoFit/>
          </a:bodyPr>
          <a:lstStyle/>
          <a:p>
            <a:pPr algn="l">
              <a:lnSpc>
                <a:spcPct val="90000"/>
              </a:lnSpc>
            </a:pPr>
            <a:r>
              <a:rPr lang="zh-CN" altLang="en-US" sz="1000">
                <a:solidFill>
                  <a:schemeClr val="tx2">
                    <a:lumMod val="85000"/>
                    <a:lumOff val="15000"/>
                  </a:schemeClr>
                </a:solidFill>
              </a:rPr>
              <a:t>黄色代表当前的基准，</a:t>
            </a:r>
            <a:endParaRPr lang="zh-CN" altLang="en-US" sz="1000">
              <a:solidFill>
                <a:schemeClr val="tx2">
                  <a:lumMod val="85000"/>
                  <a:lumOff val="15000"/>
                </a:schemeClr>
              </a:solidFill>
            </a:endParaRPr>
          </a:p>
          <a:p>
            <a:pPr algn="l">
              <a:lnSpc>
                <a:spcPct val="90000"/>
              </a:lnSpc>
            </a:pPr>
            <a:r>
              <a:rPr lang="zh-CN" altLang="en-US" sz="1000">
                <a:solidFill>
                  <a:schemeClr val="tx2">
                    <a:lumMod val="85000"/>
                    <a:lumOff val="15000"/>
                  </a:schemeClr>
                </a:solidFill>
              </a:rPr>
              <a:t>绿色代表小于基准的元素，</a:t>
            </a:r>
            <a:endParaRPr lang="zh-CN" altLang="en-US" sz="1000">
              <a:solidFill>
                <a:schemeClr val="tx2">
                  <a:lumMod val="85000"/>
                  <a:lumOff val="15000"/>
                </a:schemeClr>
              </a:solidFill>
            </a:endParaRPr>
          </a:p>
          <a:p>
            <a:pPr algn="l">
              <a:lnSpc>
                <a:spcPct val="90000"/>
              </a:lnSpc>
            </a:pPr>
            <a:r>
              <a:rPr lang="zh-CN" altLang="en-US" sz="1000">
                <a:solidFill>
                  <a:schemeClr val="tx2">
                    <a:lumMod val="85000"/>
                    <a:lumOff val="15000"/>
                  </a:schemeClr>
                </a:solidFill>
              </a:rPr>
              <a:t>紫色代表大于基准的元素</a:t>
            </a:r>
            <a:endParaRPr lang="zh-CN" altLang="en-US" sz="1000">
              <a:solidFill>
                <a:schemeClr val="tx2">
                  <a:lumMod val="85000"/>
                  <a:lumOff val="15000"/>
                </a:schemeClr>
              </a:solidFill>
            </a:endParaRPr>
          </a:p>
        </p:txBody>
      </p:sp>
      <p:sp>
        <p:nvSpPr>
          <p:cNvPr id="2" name="六边形 1"/>
          <p:cNvSpPr/>
          <p:nvPr>
            <p:custDataLst>
              <p:tags r:id="rId4"/>
            </p:custDataLst>
          </p:nvPr>
        </p:nvSpPr>
        <p:spPr>
          <a:xfrm rot="5400000">
            <a:off x="4331721" y="4476462"/>
            <a:ext cx="1642629" cy="1433203"/>
          </a:xfrm>
          <a:prstGeom prst="hexagon">
            <a:avLst>
              <a:gd name="adj" fmla="val 28101"/>
              <a:gd name="vf" fmla="val 115470"/>
            </a:avLst>
          </a:prstGeom>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a:bodyPr>
          <a:lstStyle/>
          <a:p>
            <a:pPr algn="ctr"/>
            <a:endParaRPr lang="zh-CN" altLang="en-US"/>
          </a:p>
        </p:txBody>
      </p:sp>
      <p:sp>
        <p:nvSpPr>
          <p:cNvPr id="8" name="文本框 7"/>
          <p:cNvSpPr txBox="1"/>
          <p:nvPr>
            <p:custDataLst>
              <p:tags r:id="rId5"/>
            </p:custDataLst>
          </p:nvPr>
        </p:nvSpPr>
        <p:spPr>
          <a:xfrm>
            <a:off x="4760707" y="4800765"/>
            <a:ext cx="784656" cy="784596"/>
          </a:xfrm>
          <a:prstGeom prst="rect">
            <a:avLst/>
          </a:prstGeom>
          <a:noFill/>
        </p:spPr>
        <p:txBody>
          <a:bodyPr wrap="square" rtlCol="0" anchor="ctr" anchorCtr="0">
            <a:normAutofit fontScale="50000"/>
          </a:bodyPr>
          <a:lstStyle/>
          <a:p>
            <a:pPr algn="ctr"/>
            <a:r>
              <a:rPr lang="zh-CN" altLang="en-US" sz="4400" dirty="0">
                <a:solidFill>
                  <a:srgbClr val="FFFFFF"/>
                </a:solidFill>
              </a:rPr>
              <a:t>描述</a:t>
            </a:r>
            <a:endParaRPr lang="zh-CN" altLang="en-US" sz="4400" dirty="0">
              <a:solidFill>
                <a:srgbClr val="FFFFFF"/>
              </a:solidFill>
            </a:endParaRPr>
          </a:p>
        </p:txBody>
      </p:sp>
      <p:sp>
        <p:nvSpPr>
          <p:cNvPr id="9" name="六边形 8"/>
          <p:cNvSpPr/>
          <p:nvPr>
            <p:custDataLst>
              <p:tags r:id="rId6"/>
            </p:custDataLst>
          </p:nvPr>
        </p:nvSpPr>
        <p:spPr>
          <a:xfrm rot="5400000">
            <a:off x="5855324" y="4476462"/>
            <a:ext cx="1642629" cy="1433203"/>
          </a:xfrm>
          <a:prstGeom prst="hexagon">
            <a:avLst>
              <a:gd name="adj" fmla="val 28101"/>
              <a:gd name="vf" fmla="val 115470"/>
            </a:avLst>
          </a:prstGeom>
          <a:solidFill>
            <a:srgbClr val="2CD5D2"/>
          </a:solidFill>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a:bodyPr>
          <a:lstStyle/>
          <a:p>
            <a:pPr algn="ctr"/>
            <a:endParaRPr lang="zh-CN" altLang="en-US"/>
          </a:p>
        </p:txBody>
      </p:sp>
      <p:sp>
        <p:nvSpPr>
          <p:cNvPr id="10" name="文本框 9"/>
          <p:cNvSpPr txBox="1"/>
          <p:nvPr>
            <p:custDataLst>
              <p:tags r:id="rId7"/>
            </p:custDataLst>
          </p:nvPr>
        </p:nvSpPr>
        <p:spPr>
          <a:xfrm>
            <a:off x="6284310" y="4800765"/>
            <a:ext cx="784656" cy="784596"/>
          </a:xfrm>
          <a:prstGeom prst="rect">
            <a:avLst/>
          </a:prstGeom>
          <a:noFill/>
        </p:spPr>
        <p:txBody>
          <a:bodyPr wrap="square" rtlCol="0" anchor="ctr" anchorCtr="0">
            <a:normAutofit fontScale="50000"/>
          </a:bodyPr>
          <a:lstStyle/>
          <a:p>
            <a:pPr algn="ctr"/>
            <a:r>
              <a:rPr lang="zh-CN" altLang="en-US" sz="4400" dirty="0">
                <a:solidFill>
                  <a:srgbClr val="FFFFFF"/>
                </a:solidFill>
              </a:rPr>
              <a:t>分析</a:t>
            </a:r>
            <a:endParaRPr lang="zh-CN" altLang="en-US" sz="4400" dirty="0">
              <a:solidFill>
                <a:srgbClr val="FFFFFF"/>
              </a:solidFill>
            </a:endParaRPr>
          </a:p>
        </p:txBody>
      </p:sp>
      <p:sp>
        <p:nvSpPr>
          <p:cNvPr id="11" name="文本框 10"/>
          <p:cNvSpPr txBox="1"/>
          <p:nvPr>
            <p:custDataLst>
              <p:tags r:id="rId8"/>
            </p:custDataLst>
          </p:nvPr>
        </p:nvSpPr>
        <p:spPr>
          <a:xfrm>
            <a:off x="7393240" y="4782481"/>
            <a:ext cx="3572849" cy="830688"/>
          </a:xfrm>
          <a:prstGeom prst="rect">
            <a:avLst/>
          </a:prstGeom>
          <a:solidFill>
            <a:srgbClr val="F9F9F9">
              <a:lumMod val="90000"/>
            </a:srgbClr>
          </a:solidFill>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fontScale="90000" lnSpcReduction="10000"/>
          </a:bodyPr>
          <a:lstStyle>
            <a:defPPr>
              <a:defRPr lang="zh-CN"/>
            </a:defPPr>
            <a:lvl1pPr algn="ctr">
              <a:defRPr>
                <a:solidFill>
                  <a:srgbClr val="F9F9F9">
                    <a:lumMod val="50000"/>
                  </a:srgbClr>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vl6pPr>
              <a:defRPr>
                <a:solidFill>
                  <a:srgbClr val="FFFFFF"/>
                </a:solidFill>
              </a:defRPr>
            </a:lvl6pPr>
            <a:lvl7pPr>
              <a:defRPr>
                <a:solidFill>
                  <a:srgbClr val="FFFFFF"/>
                </a:solidFill>
              </a:defRPr>
            </a:lvl7pPr>
            <a:lvl8pPr>
              <a:defRPr>
                <a:solidFill>
                  <a:srgbClr val="FFFFFF"/>
                </a:solidFill>
              </a:defRPr>
            </a:lvl8pPr>
            <a:lvl9pPr>
              <a:defRPr>
                <a:solidFill>
                  <a:srgbClr val="FFFFFF"/>
                </a:solidFill>
              </a:defRPr>
            </a:lvl9pPr>
          </a:lstStyle>
          <a:p>
            <a:r>
              <a:rPr lang="zh-CN" altLang="en-US"/>
              <a:t>最好情况</a:t>
            </a:r>
            <a:r>
              <a:rPr lang="en-US" altLang="zh-CN"/>
              <a:t>:O(N*log2</a:t>
            </a:r>
            <a:r>
              <a:rPr lang="en-US" altLang="zh-CN" baseline="30000">
                <a:solidFill>
                  <a:srgbClr val="F9F9F9">
                    <a:lumMod val="50000"/>
                  </a:srgbClr>
                </a:solidFill>
                <a:uFillTx/>
              </a:rPr>
              <a:t>n</a:t>
            </a:r>
            <a:r>
              <a:rPr lang="en-US" altLang="zh-CN"/>
              <a:t>),</a:t>
            </a:r>
            <a:r>
              <a:rPr lang="zh-CN" altLang="en-US"/>
              <a:t>最坏情况：</a:t>
            </a:r>
            <a:r>
              <a:rPr lang="en-US" altLang="zh-CN"/>
              <a:t>O(N</a:t>
            </a:r>
            <a:r>
              <a:rPr lang="en-US" altLang="zh-CN" baseline="30000">
                <a:solidFill>
                  <a:srgbClr val="F9F9F9">
                    <a:lumMod val="50000"/>
                  </a:srgbClr>
                </a:solidFill>
                <a:uFillTx/>
              </a:rPr>
              <a:t>2</a:t>
            </a:r>
            <a:r>
              <a:rPr lang="en-US" altLang="zh-CN"/>
              <a:t>);</a:t>
            </a:r>
            <a:endParaRPr lang="en-US" altLang="zh-CN"/>
          </a:p>
          <a:p>
            <a:r>
              <a:rPr lang="zh-CN" altLang="en-US"/>
              <a:t>空间复杂度：O(nlog2</a:t>
            </a:r>
            <a:r>
              <a:rPr lang="zh-CN" altLang="en-US" baseline="30000">
                <a:solidFill>
                  <a:srgbClr val="F9F9F9">
                    <a:lumMod val="50000"/>
                  </a:srgbClr>
                </a:solidFill>
                <a:uFillTx/>
              </a:rPr>
              <a:t>n</a:t>
            </a:r>
            <a:r>
              <a:rPr lang="zh-CN" altLang="en-US"/>
              <a:t>)</a:t>
            </a:r>
            <a:endParaRPr lang="zh-CN" altLang="en-US"/>
          </a:p>
        </p:txBody>
      </p:sp>
      <p:sp>
        <p:nvSpPr>
          <p:cNvPr id="12" name="文本框 11"/>
          <p:cNvSpPr txBox="1"/>
          <p:nvPr>
            <p:custDataLst>
              <p:tags r:id="rId9"/>
            </p:custDataLst>
          </p:nvPr>
        </p:nvSpPr>
        <p:spPr>
          <a:xfrm>
            <a:off x="863583" y="4782481"/>
            <a:ext cx="3572849" cy="830688"/>
          </a:xfrm>
          <a:prstGeom prst="rect">
            <a:avLst/>
          </a:prstGeom>
          <a:solidFill>
            <a:srgbClr val="F9F9F9">
              <a:lumMod val="90000"/>
            </a:srgbClr>
          </a:solidFill>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fontScale="90000"/>
          </a:bodyPr>
          <a:lstStyle>
            <a:defPPr>
              <a:defRPr lang="zh-CN"/>
            </a:defPPr>
            <a:lvl1pPr algn="ctr">
              <a:defRPr>
                <a:solidFill>
                  <a:srgbClr val="F9F9F9">
                    <a:lumMod val="50000"/>
                  </a:srgbClr>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vl6pPr>
              <a:defRPr>
                <a:solidFill>
                  <a:srgbClr val="FFFFFF"/>
                </a:solidFill>
              </a:defRPr>
            </a:lvl6pPr>
            <a:lvl7pPr>
              <a:defRPr>
                <a:solidFill>
                  <a:srgbClr val="FFFFFF"/>
                </a:solidFill>
              </a:defRPr>
            </a:lvl7pPr>
            <a:lvl8pPr>
              <a:defRPr>
                <a:solidFill>
                  <a:srgbClr val="FFFFFF"/>
                </a:solidFill>
              </a:defRPr>
            </a:lvl8pPr>
            <a:lvl9pPr>
              <a:defRPr>
                <a:solidFill>
                  <a:srgbClr val="FFFFFF"/>
                </a:solidFill>
              </a:defRPr>
            </a:lvl9pPr>
          </a:lstStyle>
          <a:p>
            <a:pPr algn="l">
              <a:lnSpc>
                <a:spcPct val="90000"/>
              </a:lnSpc>
            </a:pPr>
            <a:r>
              <a:rPr lang="zh-CN" altLang="en-US">
                <a:sym typeface="+mn-ea"/>
              </a:rPr>
              <a:t>处理大数据最快的排序算法之一，通过递归的方式将数据依次分解为包含较小元素和较大元素的不同子序列</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TAG_VERSION" val="1.0"/>
  <p:tag name="KSO_WM_BEAUTIFY_FLAG" val="#wm#"/>
  <p:tag name="KSO_WM_UNIT_TYPE" val="i"/>
  <p:tag name="KSO_WM_UNIT_ID" val="diagram160445_4*i*6"/>
  <p:tag name="KSO_WM_TEMPLATE_CATEGORY" val="diagram"/>
  <p:tag name="KSO_WM_TEMPLATE_INDEX" val="160445"/>
  <p:tag name="KSO_WM_UNIT_INDEX" val="6"/>
</p:tagLst>
</file>

<file path=ppt/tags/tag10.xml><?xml version="1.0" encoding="utf-8"?>
<p:tagLst xmlns:p="http://schemas.openxmlformats.org/presentationml/2006/main">
  <p:tag name="KSO_WM_TAG_VERSION" val="1.0"/>
  <p:tag name="KSO_WM_BEAUTIFY_FLAG" val="#wm#"/>
  <p:tag name="KSO_WM_UNIT_TYPE" val="i"/>
  <p:tag name="KSO_WM_UNIT_ID" val="diagram160149_6*i*0"/>
  <p:tag name="KSO_WM_TEMPLATE_CATEGORY" val="diagram"/>
  <p:tag name="KSO_WM_TEMPLATE_INDEX" val="160149"/>
  <p:tag name="KSO_WM_UNIT_INDEX" val="0"/>
</p:tagLst>
</file>

<file path=ppt/tags/tag11.xml><?xml version="1.0" encoding="utf-8"?>
<p:tagLst xmlns:p="http://schemas.openxmlformats.org/presentationml/2006/main">
  <p:tag name="KSO_WM_TAG_VERSION" val="1.0"/>
  <p:tag name="KSO_WM_BEAUTIFY_FLAG" val="#wm#"/>
  <p:tag name="KSO_WM_TEMPLATE_CATEGORY" val="diagram"/>
  <p:tag name="KSO_WM_TEMPLATE_INDEX" val="160149"/>
  <p:tag name="KSO_WM_UNIT_TYPE" val="l_h_f"/>
  <p:tag name="KSO_WM_UNIT_INDEX" val="1_1_1"/>
  <p:tag name="KSO_WM_UNIT_ID" val="diagram160149_6*l_h_f*1_1_1"/>
  <p:tag name="KSO_WM_UNIT_CLEAR" val="1"/>
  <p:tag name="KSO_WM_UNIT_LAYERLEVEL" val="1_1_1"/>
  <p:tag name="KSO_WM_UNIT_VALUE" val="72"/>
  <p:tag name="KSO_WM_UNIT_HIGHLIGHT" val="0"/>
  <p:tag name="KSO_WM_UNIT_COMPATIBLE" val="0"/>
  <p:tag name="KSO_WM_DIAGRAM_GROUP_CODE" val="l1-1"/>
  <p:tag name="KSO_WM_UNIT_PRESET_TEXT" val="LOREM IPSUM DOLOR SIT AMET, CONSECTETUR"/>
  <p:tag name="KSO_WM_UNIT_FILL_FORE_SCHEMECOLOR_INDEX" val="16"/>
  <p:tag name="KSO_WM_UNIT_FILL_TYPE" val="1"/>
  <p:tag name="KSO_WM_UNIT_TEXT_FILL_FORE_SCHEMECOLOR_INDEX" val="5"/>
  <p:tag name="KSO_WM_UNIT_TEXT_FILL_TYPE" val="1"/>
</p:tagLst>
</file>

<file path=ppt/tags/tag12.xml><?xml version="1.0" encoding="utf-8"?>
<p:tagLst xmlns:p="http://schemas.openxmlformats.org/presentationml/2006/main">
  <p:tag name="KSO_WM_TAG_VERSION" val="1.0"/>
  <p:tag name="KSO_WM_BEAUTIFY_FLAG" val="#wm#"/>
  <p:tag name="KSO_WM_TEMPLATE_CATEGORY" val="diagram"/>
  <p:tag name="KSO_WM_TEMPLATE_INDEX" val="160149"/>
  <p:tag name="KSO_WM_UNIT_TYPE" val="l_h_a"/>
  <p:tag name="KSO_WM_UNIT_INDEX" val="1_1_1"/>
  <p:tag name="KSO_WM_UNIT_ID" val="diagram160149_6*l_h_a*1_1_1"/>
  <p:tag name="KSO_WM_UNIT_CLEAR" val="1"/>
  <p:tag name="KSO_WM_UNIT_LAYERLEVEL" val="1_1_1"/>
  <p:tag name="KSO_WM_UNIT_VALUE" val="20"/>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TAG_VERSION" val="1.0"/>
  <p:tag name="KSO_WM_BEAUTIFY_FLAG" val="#wm#"/>
  <p:tag name="KSO_WM_UNIT_TYPE" val="i"/>
  <p:tag name="KSO_WM_UNIT_ID" val="diagram160002_2*i*0"/>
  <p:tag name="KSO_WM_TEMPLATE_CATEGORY" val="diagram"/>
  <p:tag name="KSO_WM_TEMPLATE_INDEX" val="160002"/>
  <p:tag name="KSO_WM_UNIT_INDEX" val="0"/>
</p:tagLst>
</file>

<file path=ppt/tags/tag14.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i"/>
  <p:tag name="KSO_WM_UNIT_INDEX" val="1_1"/>
  <p:tag name="KSO_WM_UNIT_ID" val="diagram160002_2*l_i*1_1"/>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15.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h_a"/>
  <p:tag name="KSO_WM_UNIT_INDEX" val="1_1_1"/>
  <p:tag name="KSO_WM_UNIT_ID" val="diagram160002_2*l_h_a*1_1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12"/>
  <p:tag name="KSO_WM_UNIT_TEXT_FILL_FORE_SCHEMECOLOR_INDEX" val="5"/>
  <p:tag name="KSO_WM_UNIT_TEXT_FILL_TYPE" val="1"/>
</p:tagLst>
</file>

<file path=ppt/tags/tag16.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h_f"/>
  <p:tag name="KSO_WM_UNIT_INDEX" val="1_1_1"/>
  <p:tag name="KSO_WM_UNIT_ID" val="diagram160002_2*l_h_f*1_1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57"/>
  <p:tag name="KSO_WM_UNIT_TEXT_FILL_FORE_SCHEMECOLOR_INDEX" val="13"/>
  <p:tag name="KSO_WM_UNIT_TEXT_FILL_TYPE" val="1"/>
</p:tagLst>
</file>

<file path=ppt/tags/tag17.xml><?xml version="1.0" encoding="utf-8"?>
<p:tagLst xmlns:p="http://schemas.openxmlformats.org/presentationml/2006/main">
  <p:tag name="KSO_WM_TAG_VERSION" val="1.0"/>
  <p:tag name="KSO_WM_BEAUTIFY_FLAG" val="#wm#"/>
  <p:tag name="KSO_WM_UNIT_TYPE" val="i"/>
  <p:tag name="KSO_WM_UNIT_ID" val="diagram160002_2*i*7"/>
  <p:tag name="KSO_WM_TEMPLATE_CATEGORY" val="diagram"/>
  <p:tag name="KSO_WM_TEMPLATE_INDEX" val="160002"/>
  <p:tag name="KSO_WM_UNIT_INDEX" val="7"/>
</p:tagLst>
</file>

<file path=ppt/tags/tag18.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i"/>
  <p:tag name="KSO_WM_UNIT_INDEX" val="1_2"/>
  <p:tag name="KSO_WM_UNIT_ID" val="diagram160002_2*l_i*1_2"/>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h_a"/>
  <p:tag name="KSO_WM_UNIT_INDEX" val="1_2_1"/>
  <p:tag name="KSO_WM_UNIT_ID" val="diagram160002_2*l_h_a*1_2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12"/>
  <p:tag name="KSO_WM_UNIT_TEXT_FILL_FORE_SCHEMECOLOR_INDEX" val="5"/>
  <p:tag name="KSO_WM_UNIT_TEXT_FILL_TYPE" val="1"/>
</p:tagLst>
</file>

<file path=ppt/tags/tag2.xml><?xml version="1.0" encoding="utf-8"?>
<p:tagLst xmlns:p="http://schemas.openxmlformats.org/presentationml/2006/main">
  <p:tag name="KSO_WM_TAG_VERSION" val="1.0"/>
  <p:tag name="KSO_WM_TEMPLATE_CATEGORY" val="diagram"/>
  <p:tag name="KSO_WM_TEMPLATE_INDEX" val="160445"/>
  <p:tag name="KSO_WM_UNIT_TYPE" val="l_h_f"/>
  <p:tag name="KSO_WM_UNIT_INDEX" val="1_3_1"/>
  <p:tag name="KSO_WM_UNIT_ID" val="diagram160445_4*l_h_f*1_3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20.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h_f"/>
  <p:tag name="KSO_WM_UNIT_INDEX" val="1_2_1"/>
  <p:tag name="KSO_WM_UNIT_ID" val="diagram160002_2*l_h_f*1_2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57"/>
  <p:tag name="KSO_WM_UNIT_TEXT_FILL_FORE_SCHEMECOLOR_INDEX" val="13"/>
  <p:tag name="KSO_WM_UNIT_TEXT_FILL_TYPE" val="1"/>
</p:tagLst>
</file>

<file path=ppt/tags/tag21.xml><?xml version="1.0" encoding="utf-8"?>
<p:tagLst xmlns:p="http://schemas.openxmlformats.org/presentationml/2006/main">
  <p:tag name="KSO_WM_TAG_VERSION" val="1.0"/>
  <p:tag name="KSO_WM_BEAUTIFY_FLAG" val="#wm#"/>
  <p:tag name="KSO_WM_UNIT_TYPE" val="i"/>
  <p:tag name="KSO_WM_UNIT_ID" val="diagram160119_2*i*0"/>
  <p:tag name="KSO_WM_TEMPLATE_CATEGORY" val="diagram"/>
  <p:tag name="KSO_WM_TEMPLATE_INDEX" val="160119"/>
  <p:tag name="KSO_WM_UNIT_INDEX" val="0"/>
</p:tagLst>
</file>

<file path=ppt/tags/tag22.xml><?xml version="1.0" encoding="utf-8"?>
<p:tagLst xmlns:p="http://schemas.openxmlformats.org/presentationml/2006/main">
  <p:tag name="KSO_WM_TAG_VERSION" val="1.0"/>
  <p:tag name="KSO_WM_BEAUTIFY_FLAG" val="#wm#"/>
  <p:tag name="KSO_WM_TEMPLATE_CATEGORY" val="diagram"/>
  <p:tag name="KSO_WM_TEMPLATE_INDEX" val="160119"/>
  <p:tag name="KSO_WM_UNIT_PRESET_TEXT_LEN" val="57"/>
  <p:tag name="KSO_WM_UNIT_TYPE" val="m_h_f"/>
  <p:tag name="KSO_WM_UNIT_INDEX" val="1_1_1"/>
  <p:tag name="KSO_WM_UNIT_ID" val="diagram160119_2*m_h_f*1_1_1"/>
  <p:tag name="KSO_WM_UNIT_CLEAR" val="1"/>
  <p:tag name="KSO_WM_UNIT_LAYERLEVEL" val="1_1_1"/>
  <p:tag name="KSO_WM_UNIT_VALUE" val="36"/>
  <p:tag name="KSO_WM_UNIT_HIGHLIGHT" val="0"/>
  <p:tag name="KSO_WM_UNIT_COMPATIBLE" val="0"/>
  <p:tag name="KSO_WM_UNIT_PRESET_TEXT_INDEX" val="4"/>
  <p:tag name="KSO_WM_DIAGRAM_GROUP_CODE" val="m1-1"/>
  <p:tag name="KSO_WM_UNIT_TEXT_FILL_FORE_SCHEMECOLOR_INDEX" val="5"/>
  <p:tag name="KSO_WM_UNIT_TEXT_FILL_TYPE" val="1"/>
</p:tagLst>
</file>

<file path=ppt/tags/tag23.xml><?xml version="1.0" encoding="utf-8"?>
<p:tagLst xmlns:p="http://schemas.openxmlformats.org/presentationml/2006/main">
  <p:tag name="KSO_WM_TAG_VERSION" val="1.0"/>
  <p:tag name="KSO_WM_BEAUTIFY_FLAG" val="#wm#"/>
  <p:tag name="KSO_WM_TEMPLATE_CATEGORY" val="diagram"/>
  <p:tag name="KSO_WM_TEMPLATE_INDEX" val="160119"/>
  <p:tag name="KSO_WM_UNIT_VALUE" val="6"/>
  <p:tag name="KSO_WM_UNIT_HIGHLIGHT" val="0"/>
  <p:tag name="KSO_WM_UNIT_COMPATIBLE" val="0"/>
  <p:tag name="KSO_WM_UNIT_TYPE" val="m_i"/>
  <p:tag name="KSO_WM_UNIT_INDEX" val="1_1"/>
  <p:tag name="KSO_WM_UNIT_ID" val="diagram160119_2*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4.xml><?xml version="1.0" encoding="utf-8"?>
<p:tagLst xmlns:p="http://schemas.openxmlformats.org/presentationml/2006/main">
  <p:tag name="KSO_WM_TAG_VERSION" val="1.0"/>
  <p:tag name="KSO_WM_BEAUTIFY_FLAG" val="#wm#"/>
  <p:tag name="KSO_WM_TEMPLATE_CATEGORY" val="diagram"/>
  <p:tag name="KSO_WM_TEMPLATE_INDEX" val="160119"/>
  <p:tag name="KSO_WM_UNIT_TYPE" val="m_i"/>
  <p:tag name="KSO_WM_UNIT_INDEX" val="1_2"/>
  <p:tag name="KSO_WM_UNIT_ID" val="diagram160119_2*m_i*1_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5.xml><?xml version="1.0" encoding="utf-8"?>
<p:tagLst xmlns:p="http://schemas.openxmlformats.org/presentationml/2006/main">
  <p:tag name="KSO_WM_TAG_VERSION" val="1.0"/>
  <p:tag name="KSO_WM_BEAUTIFY_FLAG" val="#wm#"/>
  <p:tag name="KSO_WM_UNIT_TYPE" val="i"/>
  <p:tag name="KSO_WM_UNIT_ID" val="diagram160119_2*i*7"/>
  <p:tag name="KSO_WM_TEMPLATE_CATEGORY" val="diagram"/>
  <p:tag name="KSO_WM_TEMPLATE_INDEX" val="160119"/>
  <p:tag name="KSO_WM_UNIT_INDEX" val="7"/>
</p:tagLst>
</file>

<file path=ppt/tags/tag26.xml><?xml version="1.0" encoding="utf-8"?>
<p:tagLst xmlns:p="http://schemas.openxmlformats.org/presentationml/2006/main">
  <p:tag name="KSO_WM_TAG_VERSION" val="1.0"/>
  <p:tag name="KSO_WM_BEAUTIFY_FLAG" val="#wm#"/>
  <p:tag name="KSO_WM_TEMPLATE_CATEGORY" val="diagram"/>
  <p:tag name="KSO_WM_TEMPLATE_INDEX" val="160119"/>
  <p:tag name="KSO_WM_UNIT_VALUE" val="6"/>
  <p:tag name="KSO_WM_UNIT_HIGHLIGHT" val="0"/>
  <p:tag name="KSO_WM_UNIT_COMPATIBLE" val="0"/>
  <p:tag name="KSO_WM_UNIT_TYPE" val="m_i"/>
  <p:tag name="KSO_WM_UNIT_INDEX" val="1_3"/>
  <p:tag name="KSO_WM_UNIT_ID" val="diagram160119_2*m_i*1_3"/>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Lst>
</file>

<file path=ppt/tags/tag27.xml><?xml version="1.0" encoding="utf-8"?>
<p:tagLst xmlns:p="http://schemas.openxmlformats.org/presentationml/2006/main">
  <p:tag name="KSO_WM_TAG_VERSION" val="1.0"/>
  <p:tag name="KSO_WM_BEAUTIFY_FLAG" val="#wm#"/>
  <p:tag name="KSO_WM_TEMPLATE_CATEGORY" val="diagram"/>
  <p:tag name="KSO_WM_TEMPLATE_INDEX" val="160119"/>
  <p:tag name="KSO_WM_UNIT_TYPE" val="m_i"/>
  <p:tag name="KSO_WM_UNIT_INDEX" val="1_4"/>
  <p:tag name="KSO_WM_UNIT_ID" val="diagram160119_2*m_i*1_4"/>
  <p:tag name="KSO_WM_UNIT_CLEAR" val="1"/>
  <p:tag name="KSO_WM_UNIT_LAYERLEVEL" val="1_1"/>
  <p:tag name="KSO_WM_DIAGRAM_GROUP_CODE" val="m1-1"/>
  <p:tag name="KSO_WM_UNIT_FILL_FORE_SCHEMECOLOR_INDEX" val="6"/>
  <p:tag name="KSO_WM_UNIT_FILL_TYPE" val="1"/>
  <p:tag name="KSO_WM_UNIT_TEXT_FILL_FORE_SCHEMECOLOR_INDEX" val="2"/>
  <p:tag name="KSO_WM_UNIT_TEXT_FILL_TYPE" val="1"/>
</p:tagLst>
</file>

<file path=ppt/tags/tag28.xml><?xml version="1.0" encoding="utf-8"?>
<p:tagLst xmlns:p="http://schemas.openxmlformats.org/presentationml/2006/main">
  <p:tag name="KSO_WM_TAG_VERSION" val="1.0"/>
  <p:tag name="KSO_WM_BEAUTIFY_FLAG" val="#wm#"/>
  <p:tag name="KSO_WM_TEMPLATE_CATEGORY" val="diagram"/>
  <p:tag name="KSO_WM_TEMPLATE_INDEX" val="160119"/>
  <p:tag name="KSO_WM_UNIT_PRESET_TEXT_LEN" val="57"/>
  <p:tag name="KSO_WM_UNIT_TYPE" val="m_h_f"/>
  <p:tag name="KSO_WM_UNIT_INDEX" val="1_2_1"/>
  <p:tag name="KSO_WM_UNIT_ID" val="diagram160119_2*m_h_f*1_2_1"/>
  <p:tag name="KSO_WM_UNIT_CLEAR" val="1"/>
  <p:tag name="KSO_WM_UNIT_LAYERLEVEL" val="1_1_1"/>
  <p:tag name="KSO_WM_UNIT_VALUE" val="36"/>
  <p:tag name="KSO_WM_UNIT_HIGHLIGHT" val="0"/>
  <p:tag name="KSO_WM_UNIT_COMPATIBLE" val="0"/>
  <p:tag name="KSO_WM_UNIT_PRESET_TEXT_INDEX" val="4"/>
  <p:tag name="KSO_WM_DIAGRAM_GROUP_CODE" val="m1-1"/>
  <p:tag name="KSO_WM_UNIT_TEXT_FILL_FORE_SCHEMECOLOR_INDEX" val="6"/>
  <p:tag name="KSO_WM_UNIT_TEXT_FILL_TYPE" val="1"/>
</p:tagLst>
</file>

<file path=ppt/tags/tag29.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i"/>
  <p:tag name="KSO_WM_UNIT_INDEX" val="1_1"/>
  <p:tag name="KSO_WM_UNIT_ID" val="diagram20178677_1*m_i*1_1"/>
  <p:tag name="KSO_WM_UNIT_LAYERLEVEL" val="1_1"/>
  <p:tag name="KSO_WM_UNIT_LINE_FORE_SCHEMECOLOR_INDEX" val="5"/>
  <p:tag name="KSO_WM_UNIT_LINE_FILL_TYPE" val="2"/>
</p:tagLst>
</file>

<file path=ppt/tags/tag3.xml><?xml version="1.0" encoding="utf-8"?>
<p:tagLst xmlns:p="http://schemas.openxmlformats.org/presentationml/2006/main">
  <p:tag name="KSO_WM_TAG_VERSION" val="1.0"/>
  <p:tag name="KSO_WM_TEMPLATE_CATEGORY" val="diagram"/>
  <p:tag name="KSO_WM_TEMPLATE_INDEX" val="160445"/>
  <p:tag name="KSO_WM_UNIT_TYPE" val="l_h_a"/>
  <p:tag name="KSO_WM_UNIT_INDEX" val="1_3_1"/>
  <p:tag name="KSO_WM_UNIT_ID" val="diagram160445_4*l_h_a*1_3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ags/tag30.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i"/>
  <p:tag name="KSO_WM_UNIT_INDEX" val="1_2_1"/>
  <p:tag name="KSO_WM_UNIT_ID" val="diagram20178677_1*m_h_i*1_2_1"/>
  <p:tag name="KSO_WM_UNIT_LAYERLEVEL" val="1_1_1"/>
  <p:tag name="KSO_WM_UNIT_FILL_FORE_SCHEMECOLOR_INDEX" val="6"/>
  <p:tag name="KSO_WM_UNIT_FILL_TYPE" val="1"/>
  <p:tag name="KSO_WM_UNIT_TEXT_FILL_FORE_SCHEMECOLOR_INDEX" val="2"/>
  <p:tag name="KSO_WM_UNIT_TEXT_FILL_TYPE" val="1"/>
</p:tagLst>
</file>

<file path=ppt/tags/tag31.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a"/>
  <p:tag name="KSO_WM_UNIT_INDEX" val="1_2_1"/>
  <p:tag name="KSO_WM_UNIT_ID" val="diagram20178677_1*m_h_a*1_2_1"/>
  <p:tag name="KSO_WM_UNIT_LAYERLEVEL" val="1_1_1"/>
  <p:tag name="KSO_WM_UNIT_VALUE" val="9"/>
  <p:tag name="KSO_WM_UNIT_HIGHLIGHT" val="0"/>
  <p:tag name="KSO_WM_UNIT_COMPATIBLE" val="0"/>
  <p:tag name="KSO_WM_UNIT_CLEAR" val="0"/>
  <p:tag name="KSO_WM_UNIT_PRESET_TEXT" val="在此输入标题"/>
  <p:tag name="KSO_WM_UNIT_TEXT_FILL_FORE_SCHEMECOLOR_INDEX" val="10"/>
  <p:tag name="KSO_WM_UNIT_TEXT_FILL_TYPE" val="1"/>
</p:tagLst>
</file>

<file path=ppt/tags/tag32.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f"/>
  <p:tag name="KSO_WM_UNIT_INDEX" val="1_2_1"/>
  <p:tag name="KSO_WM_UNIT_ID" val="diagram20178677_1*m_h_f*1_2_1"/>
  <p:tag name="KSO_WM_UNIT_LAYERLEVEL" val="1_1_1"/>
  <p:tag name="KSO_WM_UNIT_VALUE" val="12"/>
  <p:tag name="KSO_WM_UNIT_HIGHLIGHT" val="0"/>
  <p:tag name="KSO_WM_UNIT_COMPATIBLE" val="0"/>
  <p:tag name="KSO_WM_UNIT_CLEAR" val="0"/>
  <p:tag name="KSO_WM_UNIT_PRESET_TEXT" val="在此输入正文内容描述"/>
  <p:tag name="KSO_WM_UNIT_TEXT_FILL_FORE_SCHEMECOLOR_INDEX" val="1"/>
  <p:tag name="KSO_WM_UNIT_TEXT_FILL_TYPE" val="1"/>
</p:tagLst>
</file>

<file path=ppt/tags/tag33.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i"/>
  <p:tag name="KSO_WM_UNIT_INDEX" val="1_1_1"/>
  <p:tag name="KSO_WM_UNIT_ID" val="diagram20178677_1*m_h_i*1_1_1"/>
  <p:tag name="KSO_WM_UNIT_LAYERLEVEL" val="1_1_1"/>
  <p:tag name="KSO_WM_UNIT_FILL_FORE_SCHEMECOLOR_INDEX" val="6"/>
  <p:tag name="KSO_WM_UNIT_FILL_TYPE" val="1"/>
  <p:tag name="KSO_WM_UNIT_TEXT_FILL_FORE_SCHEMECOLOR_INDEX" val="2"/>
  <p:tag name="KSO_WM_UNIT_TEXT_FILL_TYPE" val="1"/>
</p:tagLst>
</file>

<file path=ppt/tags/tag34.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a"/>
  <p:tag name="KSO_WM_UNIT_INDEX" val="1_1_1"/>
  <p:tag name="KSO_WM_UNIT_ID" val="diagram20178677_1*m_h_a*1_1_1"/>
  <p:tag name="KSO_WM_UNIT_LAYERLEVEL" val="1_1_1"/>
  <p:tag name="KSO_WM_UNIT_VALUE" val="9"/>
  <p:tag name="KSO_WM_UNIT_HIGHLIGHT" val="0"/>
  <p:tag name="KSO_WM_UNIT_COMPATIBLE" val="0"/>
  <p:tag name="KSO_WM_UNIT_CLEAR" val="0"/>
  <p:tag name="KSO_WM_UNIT_PRESET_TEXT" val="在此输入标题"/>
  <p:tag name="KSO_WM_UNIT_TEXT_FILL_FORE_SCHEMECOLOR_INDEX" val="10"/>
  <p:tag name="KSO_WM_UNIT_TEXT_FILL_TYPE" val="1"/>
</p:tagLst>
</file>

<file path=ppt/tags/tag35.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f"/>
  <p:tag name="KSO_WM_UNIT_INDEX" val="1_1_1"/>
  <p:tag name="KSO_WM_UNIT_ID" val="diagram20178677_1*m_h_f*1_1_1"/>
  <p:tag name="KSO_WM_UNIT_LAYERLEVEL" val="1_1_1"/>
  <p:tag name="KSO_WM_UNIT_VALUE" val="12"/>
  <p:tag name="KSO_WM_UNIT_HIGHLIGHT" val="0"/>
  <p:tag name="KSO_WM_UNIT_COMPATIBLE" val="0"/>
  <p:tag name="KSO_WM_UNIT_CLEAR" val="0"/>
  <p:tag name="KSO_WM_UNIT_PRESET_TEXT" val="在此输入正文内容描述"/>
  <p:tag name="KSO_WM_UNIT_TEXT_FILL_FORE_SCHEMECOLOR_INDEX" val="1"/>
  <p:tag name="KSO_WM_UNIT_TEXT_FILL_TYPE" val="1"/>
</p:tagLst>
</file>

<file path=ppt/tags/tag36.xml><?xml version="1.0" encoding="utf-8"?>
<p:tagLst xmlns:p="http://schemas.openxmlformats.org/presentationml/2006/main">
  <p:tag name="KSO_WM_TAG_VERSION" val="1.0"/>
  <p:tag name="KSO_WM_BEAUTIFY_FLAG" val="#wm#"/>
  <p:tag name="KSO_WM_TEMPLATE_CATEGORY" val="diagram"/>
  <p:tag name="KSO_WM_TEMPLATE_INDEX" val="160835"/>
  <p:tag name="KSO_WM_UNIT_TYPE" val="l_i"/>
  <p:tag name="KSO_WM_UNIT_INDEX" val="1_1"/>
  <p:tag name="KSO_WM_UNIT_ID" val="diagram160835_2*l_i*1_1"/>
  <p:tag name="KSO_WM_UNIT_LAYERLEVEL" val="1_1"/>
  <p:tag name="KSO_WM_DIAGRAM_GROUP_CODE" val="l1-1"/>
  <p:tag name="KSO_WM_UNIT_FILL_FORE_SCHEMECOLOR_INDEX" val="5"/>
  <p:tag name="KSO_WM_UNIT_FILL_TYPE" val="1"/>
  <p:tag name="KSO_WM_UNIT_TEXT_FILL_FORE_SCHEMECOLOR_INDEX" val="2"/>
  <p:tag name="KSO_WM_UNIT_TEXT_FILL_TYPE" val="1"/>
</p:tagLst>
</file>

<file path=ppt/tags/tag37.xml><?xml version="1.0" encoding="utf-8"?>
<p:tagLst xmlns:p="http://schemas.openxmlformats.org/presentationml/2006/main">
  <p:tag name="KSO_WM_TAG_VERSION" val="1.0"/>
  <p:tag name="KSO_WM_BEAUTIFY_FLAG" val="#wm#"/>
  <p:tag name="KSO_WM_TEMPLATE_CATEGORY" val="diagram"/>
  <p:tag name="KSO_WM_TEMPLATE_INDEX" val="160835"/>
  <p:tag name="KSO_WM_UNIT_TYPE" val="l_i"/>
  <p:tag name="KSO_WM_UNIT_INDEX" val="1_2"/>
  <p:tag name="KSO_WM_UNIT_ID" val="diagram160835_2*l_i*1_2"/>
  <p:tag name="KSO_WM_UNIT_LAYERLEVEL" val="1_1"/>
  <p:tag name="KSO_WM_DIAGRAM_GROUP_CODE" val="l1-1"/>
  <p:tag name="KSO_WM_UNIT_TEXT_FILL_FORE_SCHEMECOLOR_INDEX" val="14"/>
  <p:tag name="KSO_WM_UNIT_TEXT_FILL_TYPE" val="1"/>
</p:tagLst>
</file>

<file path=ppt/tags/tag38.xml><?xml version="1.0" encoding="utf-8"?>
<p:tagLst xmlns:p="http://schemas.openxmlformats.org/presentationml/2006/main">
  <p:tag name="KSO_WM_TAG_VERSION" val="1.0"/>
  <p:tag name="KSO_WM_BEAUTIFY_FLAG" val="#wm#"/>
  <p:tag name="KSO_WM_TEMPLATE_CATEGORY" val="diagram"/>
  <p:tag name="KSO_WM_TEMPLATE_INDEX" val="160835"/>
  <p:tag name="KSO_WM_UNIT_TYPE" val="l_i"/>
  <p:tag name="KSO_WM_UNIT_INDEX" val="1_3"/>
  <p:tag name="KSO_WM_UNIT_ID" val="diagram160835_2*l_i*1_3"/>
  <p:tag name="KSO_WM_UNIT_LAYERLEVEL" val="1_1"/>
  <p:tag name="KSO_WM_DIAGRAM_GROUP_CODE" val="l1-1"/>
  <p:tag name="KSO_WM_UNIT_FILL_FORE_SCHEMECOLOR_INDEX" val="6"/>
  <p:tag name="KSO_WM_UNIT_FILL_TYPE" val="1"/>
  <p:tag name="KSO_WM_UNIT_TEXT_FILL_FORE_SCHEMECOLOR_INDEX" val="2"/>
  <p:tag name="KSO_WM_UNIT_TEXT_FILL_TYPE" val="1"/>
</p:tagLst>
</file>

<file path=ppt/tags/tag39.xml><?xml version="1.0" encoding="utf-8"?>
<p:tagLst xmlns:p="http://schemas.openxmlformats.org/presentationml/2006/main">
  <p:tag name="KSO_WM_TAG_VERSION" val="1.0"/>
  <p:tag name="KSO_WM_BEAUTIFY_FLAG" val="#wm#"/>
  <p:tag name="KSO_WM_TEMPLATE_CATEGORY" val="diagram"/>
  <p:tag name="KSO_WM_TEMPLATE_INDEX" val="160835"/>
  <p:tag name="KSO_WM_UNIT_TYPE" val="l_i"/>
  <p:tag name="KSO_WM_UNIT_INDEX" val="1_4"/>
  <p:tag name="KSO_WM_UNIT_ID" val="diagram160835_2*l_i*1_4"/>
  <p:tag name="KSO_WM_UNIT_LAYERLEVEL" val="1_1"/>
  <p:tag name="KSO_WM_DIAGRAM_GROUP_CODE" val="l1-1"/>
  <p:tag name="KSO_WM_UNIT_TEXT_FILL_FORE_SCHEMECOLOR_INDEX" val="14"/>
  <p:tag name="KSO_WM_UNIT_TEXT_FILL_TYPE" val="1"/>
</p:tagLst>
</file>

<file path=ppt/tags/tag4.xml><?xml version="1.0" encoding="utf-8"?>
<p:tagLst xmlns:p="http://schemas.openxmlformats.org/presentationml/2006/main">
  <p:tag name="KSO_WM_TAG_VERSION" val="1.0"/>
  <p:tag name="KSO_WM_BEAUTIFY_FLAG" val="#wm#"/>
  <p:tag name="KSO_WM_UNIT_TYPE" val="i"/>
  <p:tag name="KSO_WM_UNIT_ID" val="diagram160445_4*i*11"/>
  <p:tag name="KSO_WM_TEMPLATE_CATEGORY" val="diagram"/>
  <p:tag name="KSO_WM_TEMPLATE_INDEX" val="160445"/>
  <p:tag name="KSO_WM_UNIT_INDEX" val="11"/>
</p:tagLst>
</file>

<file path=ppt/tags/tag40.xml><?xml version="1.0" encoding="utf-8"?>
<p:tagLst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2_1"/>
  <p:tag name="KSO_WM_UNIT_ID" val="diagram160835_2*l_h_f*1_2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Lst>
</file>

<file path=ppt/tags/tag41.xml><?xml version="1.0" encoding="utf-8"?>
<p:tagLst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1_1"/>
  <p:tag name="KSO_WM_UNIT_ID" val="diagram160835_2*l_h_f*1_1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Lst>
</file>

<file path=ppt/tags/tag5.xml><?xml version="1.0" encoding="utf-8"?>
<p:tagLst xmlns:p="http://schemas.openxmlformats.org/presentationml/2006/main">
  <p:tag name="KSO_WM_TAG_VERSION" val="1.0"/>
  <p:tag name="KSO_WM_TEMPLATE_CATEGORY" val="diagram"/>
  <p:tag name="KSO_WM_TEMPLATE_INDEX" val="160445"/>
  <p:tag name="KSO_WM_UNIT_TYPE" val="l_h_f"/>
  <p:tag name="KSO_WM_UNIT_INDEX" val="1_2_1"/>
  <p:tag name="KSO_WM_UNIT_ID" val="diagram160445_4*l_h_f*1_2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6.xml><?xml version="1.0" encoding="utf-8"?>
<p:tagLst xmlns:p="http://schemas.openxmlformats.org/presentationml/2006/main">
  <p:tag name="KSO_WM_TAG_VERSION" val="1.0"/>
  <p:tag name="KSO_WM_TEMPLATE_CATEGORY" val="diagram"/>
  <p:tag name="KSO_WM_TEMPLATE_INDEX" val="160445"/>
  <p:tag name="KSO_WM_UNIT_TYPE" val="l_h_a"/>
  <p:tag name="KSO_WM_UNIT_INDEX" val="1_2_1"/>
  <p:tag name="KSO_WM_UNIT_ID" val="diagram160445_4*l_h_a*1_2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TAG_VERSION" val="1.0"/>
  <p:tag name="KSO_WM_BEAUTIFY_FLAG" val="#wm#"/>
  <p:tag name="KSO_WM_UNIT_TYPE" val="i"/>
  <p:tag name="KSO_WM_UNIT_ID" val="diagram160149_6*i*0"/>
  <p:tag name="KSO_WM_TEMPLATE_CATEGORY" val="diagram"/>
  <p:tag name="KSO_WM_TEMPLATE_INDEX" val="160149"/>
  <p:tag name="KSO_WM_UNIT_INDEX" val="0"/>
</p:tagLst>
</file>

<file path=ppt/tags/tag8.xml><?xml version="1.0" encoding="utf-8"?>
<p:tagLst xmlns:p="http://schemas.openxmlformats.org/presentationml/2006/main">
  <p:tag name="KSO_WM_TAG_VERSION" val="1.0"/>
  <p:tag name="KSO_WM_BEAUTIFY_FLAG" val="#wm#"/>
  <p:tag name="KSO_WM_TEMPLATE_CATEGORY" val="diagram"/>
  <p:tag name="KSO_WM_TEMPLATE_INDEX" val="160149"/>
  <p:tag name="KSO_WM_UNIT_TYPE" val="l_h_f"/>
  <p:tag name="KSO_WM_UNIT_INDEX" val="1_1_1"/>
  <p:tag name="KSO_WM_UNIT_ID" val="diagram160149_6*l_h_f*1_1_1"/>
  <p:tag name="KSO_WM_UNIT_CLEAR" val="1"/>
  <p:tag name="KSO_WM_UNIT_LAYERLEVEL" val="1_1_1"/>
  <p:tag name="KSO_WM_UNIT_VALUE" val="72"/>
  <p:tag name="KSO_WM_UNIT_HIGHLIGHT" val="0"/>
  <p:tag name="KSO_WM_UNIT_COMPATIBLE" val="0"/>
  <p:tag name="KSO_WM_DIAGRAM_GROUP_CODE" val="l1-1"/>
  <p:tag name="KSO_WM_UNIT_PRESET_TEXT" val="LOREM IPSUM DOLOR SIT AMET, CONSECTETUR"/>
  <p:tag name="KSO_WM_UNIT_FILL_FORE_SCHEMECOLOR_INDEX" val="16"/>
  <p:tag name="KSO_WM_UNIT_FILL_TYPE" val="1"/>
  <p:tag name="KSO_WM_UNIT_TEXT_FILL_FORE_SCHEMECOLOR_INDEX" val="5"/>
  <p:tag name="KSO_WM_UNIT_TEXT_FILL_TYPE" val="1"/>
</p:tagLst>
</file>

<file path=ppt/tags/tag9.xml><?xml version="1.0" encoding="utf-8"?>
<p:tagLst xmlns:p="http://schemas.openxmlformats.org/presentationml/2006/main">
  <p:tag name="KSO_WM_TAG_VERSION" val="1.0"/>
  <p:tag name="KSO_WM_BEAUTIFY_FLAG" val="#wm#"/>
  <p:tag name="KSO_WM_TEMPLATE_CATEGORY" val="diagram"/>
  <p:tag name="KSO_WM_TEMPLATE_INDEX" val="160149"/>
  <p:tag name="KSO_WM_UNIT_TYPE" val="l_h_a"/>
  <p:tag name="KSO_WM_UNIT_INDEX" val="1_1_1"/>
  <p:tag name="KSO_WM_UNIT_ID" val="diagram160149_6*l_h_a*1_1_1"/>
  <p:tag name="KSO_WM_UNIT_CLEAR" val="1"/>
  <p:tag name="KSO_WM_UNIT_LAYERLEVEL" val="1_1_1"/>
  <p:tag name="KSO_WM_UNIT_VALUE" val="20"/>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Lst>
</file>

<file path=ppt/theme/theme1.xml><?xml version="1.0" encoding="utf-8"?>
<a:theme xmlns:a="http://schemas.openxmlformats.org/drawingml/2006/main" name="北美大陆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世界地图系列，北美大陆演示文稿（宽屏）</Template>
  <TotalTime>0</TotalTime>
  <Words>840</Words>
  <Application>WPS 演示</Application>
  <PresentationFormat>自定义</PresentationFormat>
  <Paragraphs>122</Paragraphs>
  <Slides>10</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宋体</vt:lpstr>
      <vt:lpstr>Wingdings</vt:lpstr>
      <vt:lpstr>Microsoft YaHei UI</vt:lpstr>
      <vt:lpstr>Calibri Light</vt:lpstr>
      <vt:lpstr>微软雅黑</vt:lpstr>
      <vt:lpstr>Arial Unicode MS</vt:lpstr>
      <vt:lpstr>幼圆</vt:lpstr>
      <vt:lpstr>Century Gothic</vt:lpstr>
      <vt:lpstr>Segoe Print</vt:lpstr>
      <vt:lpstr>等线 Light</vt:lpstr>
      <vt:lpstr>北美大陆 16x9</vt:lpstr>
      <vt:lpstr>算法简介（1）</vt:lpstr>
      <vt:lpstr>内容简介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算法简介</dc:title>
  <dc:creator>李琪</dc:creator>
  <cp:lastModifiedBy>bangbangda</cp:lastModifiedBy>
  <cp:revision>26</cp:revision>
  <dcterms:created xsi:type="dcterms:W3CDTF">2017-10-19T13:09:00Z</dcterms:created>
  <dcterms:modified xsi:type="dcterms:W3CDTF">2017-10-25T10:59:16Z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2052-10.1.0.6874</vt:lpwstr>
  </property>
</Properties>
</file>