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5" r:id="rId5"/>
    <p:sldId id="259" r:id="rId6"/>
    <p:sldId id="276" r:id="rId7"/>
    <p:sldId id="277" r:id="rId8"/>
    <p:sldId id="260" r:id="rId9"/>
    <p:sldId id="278" r:id="rId10"/>
    <p:sldId id="279" r:id="rId11"/>
    <p:sldId id="262" r:id="rId12"/>
    <p:sldId id="281" r:id="rId13"/>
    <p:sldId id="280" r:id="rId14"/>
    <p:sldId id="282" r:id="rId15"/>
    <p:sldId id="263" r:id="rId16"/>
    <p:sldId id="270" r:id="rId17"/>
    <p:sldId id="275" r:id="rId18"/>
    <p:sldId id="267" r:id="rId19"/>
    <p:sldId id="271" r:id="rId20"/>
    <p:sldId id="269" r:id="rId21"/>
    <p:sldId id="273" r:id="rId22"/>
    <p:sldId id="257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FC6"/>
    <a:srgbClr val="F3E7F8"/>
    <a:srgbClr val="7ACFF5"/>
    <a:srgbClr val="AFE68A"/>
    <a:srgbClr val="B3D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93F8B-CA2A-5AC3-4B5E-3EC2381A4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4B0372-654A-C5FD-AC66-6C8FE151B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EE904-2E83-8A41-4C90-E09C0947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0115-3F11-D267-F2C5-9E5B0F63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0DDEC-F595-5E73-E7C2-600AD17B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1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C13AC-D563-1943-FF0E-DB84001D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5A220A-F468-858F-FCB0-513D50F95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8FFF9-F84C-9D17-C54E-8B25BAC7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AF9C7-B4F3-B8C8-171F-96BDD46B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5C2C0-F1C8-33AE-36FF-086F22AC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6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E6E06A-4478-9F67-0A06-107DAC02B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F53415-BF3B-A701-2D61-DE6652225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F647E-D6B3-CBC0-30A1-1AB6DB73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2C084-A409-DE6F-0BBC-B7ACD54F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8D362-0D3E-786D-8B91-B75D2B71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0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F6FE-B697-8C77-9EB2-93FBCE08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B5B26-7734-FEAA-477A-7CB628DA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61EA3-0B69-FC10-C5A1-54A79D8C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9CAB2-FB2B-40A4-B076-B136472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A5BBD-0E00-6A47-849B-0631FC63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2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A1849-EB26-D354-AD07-E3A9B4D6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793D0-2506-8551-36C8-177657FD5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DE7F7-EB69-A7FC-2058-85929C82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E1E9F-BBDA-ED63-7B83-4F3E17DD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67FAB-B343-9029-80AB-98E4C3D4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8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47FF7-47EE-3433-3CF3-E2ED8150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32837-C7D0-2F81-23B7-89549369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5F5A4-26F7-ADA0-14BA-58DD8054A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F5877-9E47-B67A-41D9-D7C706CF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E95086-0FA8-EC4A-10CC-E3EAF97F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97084-27F9-1A1E-0762-BD83BE6F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4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1BC85-DDEB-10B5-EB28-024911ED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786B1-0FEA-C76C-842B-B52A3B5A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A5716-5BFB-9A9A-EBAB-0C2A7C0C3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24E69-959D-E49B-3AC6-7117D74EB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B84E02-FB28-C9AC-D39C-45D3BF12D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A1524E-0AAC-6C3A-55C5-69B477E6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A4094E-69B6-BDD1-AF2A-018ABF8A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CF1C24-62EB-4FE1-0EEB-BF3784AB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4F77C-E541-2AF3-647E-37FC99A4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3EFF92-375A-6789-C515-B6404131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E434A1-4109-B663-29F8-8B738593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C17BC2-F29A-0894-A63D-A6024726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4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2CB3F6-52B6-DDF1-F5AC-A7F52DF8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8EB11E-A2B2-3E99-5D3F-9725471F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D8A977-3FCC-0512-C266-4711D2AD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9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8F7B8-3CAF-133D-0EDF-1433926C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16F3B-7A9B-A541-15B3-FBCF26A5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CDE98D-4E76-E855-21C0-30B4B76FD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5789F-4169-6265-D3B6-B7EFAA85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86767-3322-0D96-929C-67BC43E2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29128-C3A1-0E4A-54FC-51CF1977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8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23B51-1FA4-68EA-76C8-80310FF9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04F5B4-2839-C737-487C-C04F50CA9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FAA5E-5FC6-D781-79BC-3E69D12B5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6171A-EA30-B690-B60B-B460381B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F5FF-29A7-4E18-B99B-DE968AE8E28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910A91-8E66-06F9-EA80-0F990488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5CE42-1DD8-7F57-20F1-4BFE56A0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9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02DC4C-ED4E-4270-64E6-C76DAA93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C3A85-DEFC-A675-741C-5EF7846FF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7C884-92FB-76FD-1A9E-14FAF5439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F5FF-29A7-4E18-B99B-DE968AE8E28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7424-FEE4-D1CA-543F-AAFF54F75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5A202-EE5C-912B-C788-152A79D23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8710-C416-4DCB-AE86-1DD27BF54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40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1CE633C-BCC3-1762-DF50-F642339C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LIAR GAME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9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게임 진행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서버는 이전에 전달한 </a:t>
            </a:r>
            <a:r>
              <a:rPr lang="en-US" altLang="ko-KR"/>
              <a:t>turnOrder</a:t>
            </a:r>
            <a:r>
              <a:rPr lang="ko-KR" altLang="en-US"/>
              <a:t>에 맞게 현재 턴을 모든 유저에게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현재 턴의 유저는 해당 키워드에 대해 간접적으로 설명해야하며</a:t>
            </a:r>
            <a:r>
              <a:rPr lang="en-US" altLang="ko-KR"/>
              <a:t>, </a:t>
            </a:r>
            <a:r>
              <a:rPr lang="ko-KR" altLang="en-US"/>
              <a:t>라이어는 해당 키워드를 유추한다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자신의 턴이 끝날때마다 서버에 자신의 턴이 끝났음을 요청한다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현재 턴에는 타임아웃이 있으며</a:t>
            </a:r>
            <a:r>
              <a:rPr lang="en-US" altLang="ko-KR"/>
              <a:t>, </a:t>
            </a:r>
            <a:r>
              <a:rPr lang="ko-KR" altLang="en-US"/>
              <a:t>해당 턴에 설명을 마치지 못할 경우</a:t>
            </a:r>
            <a:r>
              <a:rPr lang="en-US" altLang="ko-KR"/>
              <a:t>, </a:t>
            </a:r>
            <a:r>
              <a:rPr lang="ko-KR" altLang="en-US"/>
              <a:t>자동으로 다음 턴으로 넘어간다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모든 턴이 다 끝날경우 라운드가 종료됨을 모든 유저에게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3" name="표 17">
            <a:extLst>
              <a:ext uri="{FF2B5EF4-FFF2-40B4-BE49-F238E27FC236}">
                <a16:creationId xmlns:a16="http://schemas.microsoft.com/office/drawing/2014/main" id="{0CD5C890-EF6D-4161-84FA-A733D373D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95774"/>
              </p:ext>
            </p:extLst>
          </p:nvPr>
        </p:nvGraphicFramePr>
        <p:xfrm>
          <a:off x="5939407" y="3282416"/>
          <a:ext cx="5781962" cy="330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43">
                  <a:extLst>
                    <a:ext uri="{9D8B030D-6E8A-4147-A177-3AD203B41FA5}">
                      <a16:colId xmlns:a16="http://schemas.microsoft.com/office/drawing/2014/main" val="3564031870"/>
                    </a:ext>
                  </a:extLst>
                </a:gridCol>
                <a:gridCol w="2158741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742378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1999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동작</a:t>
                      </a: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000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턴종료 요청</a:t>
                      </a:r>
                      <a:endParaRPr lang="en-US" altLang="ko-KR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requestTurnFinish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“},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"uuid":"237f5643-bfd7-e6d6-59dd-96a537006e4a"</a:t>
                      </a:r>
                    </a:p>
                    <a:p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000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턴알림</a:t>
                      </a:r>
                      <a:endParaRPr lang="en-US" altLang="ko-KR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"message":{"method":"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notifyRoundEnd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"body":{"state":"VOTE_LIAR",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"round":1}"}}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  <a:tr h="1042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턴타임아웃</a:t>
                      </a:r>
                      <a:endParaRPr lang="en-US" altLang="ko-KR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+mn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  <a:endParaRPr lang="en-US" altLang="ko-KR" sz="10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{"senderId":"SERVER",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"message":{"method":“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notifyTurnTimeOut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",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"body":”{}"}}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20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9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투표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9C03E53-7F3B-2C32-BBD0-A172EF569B4A}"/>
              </a:ext>
            </a:extLst>
          </p:cNvPr>
          <p:cNvGrpSpPr/>
          <p:nvPr/>
        </p:nvGrpSpPr>
        <p:grpSpPr>
          <a:xfrm>
            <a:off x="713064" y="3669499"/>
            <a:ext cx="3418512" cy="2927227"/>
            <a:chOff x="989901" y="2533475"/>
            <a:chExt cx="4454554" cy="384215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42F2679-4E76-6BC7-6517-F761B16202D4}"/>
                </a:ext>
              </a:extLst>
            </p:cNvPr>
            <p:cNvSpPr/>
            <p:nvPr/>
          </p:nvSpPr>
          <p:spPr>
            <a:xfrm>
              <a:off x="989901" y="2533475"/>
              <a:ext cx="4454554" cy="3842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10F245-8863-F1A2-DEED-77B017F693F0}"/>
                </a:ext>
              </a:extLst>
            </p:cNvPr>
            <p:cNvSpPr/>
            <p:nvPr/>
          </p:nvSpPr>
          <p:spPr>
            <a:xfrm>
              <a:off x="2432807" y="3052194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A</a:t>
              </a:r>
              <a:endParaRPr lang="ko-KR" altLang="en-US" sz="16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2826EF6-362E-2C06-7C72-13580DC280D1}"/>
                </a:ext>
              </a:extLst>
            </p:cNvPr>
            <p:cNvSpPr/>
            <p:nvPr/>
          </p:nvSpPr>
          <p:spPr>
            <a:xfrm>
              <a:off x="2432807" y="3648164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B</a:t>
              </a:r>
              <a:endParaRPr lang="ko-KR" altLang="en-US" sz="16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B940CBC-57F3-C39C-885E-A49356778C8F}"/>
                </a:ext>
              </a:extLst>
            </p:cNvPr>
            <p:cNvSpPr/>
            <p:nvPr/>
          </p:nvSpPr>
          <p:spPr>
            <a:xfrm>
              <a:off x="2432807" y="4288173"/>
              <a:ext cx="1593908" cy="484464"/>
            </a:xfrm>
            <a:prstGeom prst="rect">
              <a:avLst/>
            </a:prstGeom>
            <a:solidFill>
              <a:srgbClr val="7ACF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</a:rPr>
                <a:t>참여자</a:t>
              </a:r>
              <a:r>
                <a:rPr lang="en-US" altLang="ko-KR" sz="1600">
                  <a:solidFill>
                    <a:schemeClr val="tx1"/>
                  </a:solidFill>
                </a:rPr>
                <a:t>C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D50D751-24A4-8265-F8E3-942A42D27711}"/>
                </a:ext>
              </a:extLst>
            </p:cNvPr>
            <p:cNvSpPr/>
            <p:nvPr/>
          </p:nvSpPr>
          <p:spPr>
            <a:xfrm>
              <a:off x="2432807" y="4928182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D</a:t>
              </a:r>
              <a:endParaRPr lang="ko-KR" altLang="en-US" sz="16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B3B5BEB-92C0-85F5-0CCC-D5EC905007C4}"/>
                </a:ext>
              </a:extLst>
            </p:cNvPr>
            <p:cNvSpPr/>
            <p:nvPr/>
          </p:nvSpPr>
          <p:spPr>
            <a:xfrm>
              <a:off x="1291905" y="2617365"/>
              <a:ext cx="3875713" cy="3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라이어를 선택하세요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F54E3E6-33E6-272C-9F12-0F2E93ADF952}"/>
                </a:ext>
              </a:extLst>
            </p:cNvPr>
            <p:cNvSpPr/>
            <p:nvPr/>
          </p:nvSpPr>
          <p:spPr>
            <a:xfrm>
              <a:off x="1849772" y="5719019"/>
              <a:ext cx="2692866" cy="3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EB1621-3789-AFC9-14C9-6C144B3F99C9}"/>
              </a:ext>
            </a:extLst>
          </p:cNvPr>
          <p:cNvSpPr txBox="1"/>
          <p:nvPr/>
        </p:nvSpPr>
        <p:spPr>
          <a:xfrm>
            <a:off x="302004" y="964734"/>
            <a:ext cx="103771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라운드가 종료되면 투표창이 나타난다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각 유저는 투표를 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liar: </a:t>
            </a:r>
            <a:r>
              <a:rPr lang="ko-KR" altLang="en-US"/>
              <a:t>라이어</a:t>
            </a:r>
            <a:r>
              <a:rPr lang="en-US" altLang="ko-KR"/>
              <a:t>id</a:t>
            </a:r>
          </a:p>
          <a:p>
            <a:pPr marL="342900" indent="-342900">
              <a:buAutoNum type="arabicPeriod"/>
            </a:pPr>
            <a:r>
              <a:rPr lang="ko-KR" altLang="en-US"/>
              <a:t>투표 시간이 존재하여</a:t>
            </a:r>
            <a:r>
              <a:rPr lang="en-US" altLang="ko-KR"/>
              <a:t>, </a:t>
            </a:r>
            <a:r>
              <a:rPr lang="ko-KR" altLang="en-US"/>
              <a:t>유저가 투표하지 않으면 무효표 처리된다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모든 유저가 투표한 이후 투표 결과를 모든 유저에게 알린다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voteResult</a:t>
            </a:r>
          </a:p>
          <a:p>
            <a:pPr marL="1257300" lvl="2" indent="-342900">
              <a:buAutoNum type="arabicPeriod"/>
            </a:pPr>
            <a:r>
              <a:rPr lang="ko-KR" altLang="en-US"/>
              <a:t>투표자</a:t>
            </a:r>
            <a:r>
              <a:rPr lang="en-US" altLang="ko-KR"/>
              <a:t>-&gt;</a:t>
            </a:r>
            <a:r>
              <a:rPr lang="ko-KR" altLang="en-US"/>
              <a:t>라이어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en-US" altLang="ko-KR"/>
              <a:t>mostVoted : </a:t>
            </a:r>
            <a:r>
              <a:rPr lang="ko-KR" altLang="en-US"/>
              <a:t>가장 많이 라이어로 의심받는 사람</a:t>
            </a:r>
            <a:r>
              <a:rPr lang="en-US" altLang="ko-KR"/>
              <a:t>(list)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12" name="표 17">
            <a:extLst>
              <a:ext uri="{FF2B5EF4-FFF2-40B4-BE49-F238E27FC236}">
                <a16:creationId xmlns:a16="http://schemas.microsoft.com/office/drawing/2014/main" id="{A21C2BE1-D72C-EE6F-BEA6-EF3DF937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594683"/>
              </p:ext>
            </p:extLst>
          </p:nvPr>
        </p:nvGraphicFramePr>
        <p:xfrm>
          <a:off x="6887361" y="2967605"/>
          <a:ext cx="4717938" cy="3576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{"senderId":"2c1c2918-98ba-4360-af3f-61984ebcc924", "message":{"method":"voteLiar", "body":{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"liar":"1b60ce03-8aba-48e5-82a9-dec28c03e6c6"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}}, "uuid":"dab3c087-0a7d-4029-8e5b-72b14fbdc695"}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notifyVoteResult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"voteResult":{"1b60ce03-8aba-48e5-82a9-dec28c03e6c6":"1b60ce03-8aba-48e5-82a9-dec28c03e6c6","2c1c2918-98ba-4360-af3f-61984ebcc924":"1b60ce03-8aba-48e5-82a9-dec28c03e6c6"},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"mostVoted":[{"1b60ce03-8aba-48e5-82a9-dec28c03e6c6":2}]}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}, "uuid":'02c2fccd-f151-462f-b41b-b233da62cd22'}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12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공개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B1621-3789-AFC9-14C9-6C144B3F99C9}"/>
              </a:ext>
            </a:extLst>
          </p:cNvPr>
          <p:cNvSpPr txBox="1"/>
          <p:nvPr/>
        </p:nvSpPr>
        <p:spPr>
          <a:xfrm>
            <a:off x="302004" y="964734"/>
            <a:ext cx="1037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투표 이후 방장은 서버에 라이어 공개를 요청한다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라이어를 모든 유저에게 공개한다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liar: </a:t>
            </a:r>
            <a:r>
              <a:rPr lang="ko-KR" altLang="en-US"/>
              <a:t>실제 라이어 공개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en-US" altLang="ko-KR"/>
              <a:t>state: next state(LIAR_ANSWER)</a:t>
            </a:r>
          </a:p>
          <a:p>
            <a:pPr marL="800100" lvl="1" indent="-342900">
              <a:buAutoNum type="arabicPeriod"/>
            </a:pPr>
            <a:r>
              <a:rPr lang="en-US" altLang="ko-KR"/>
              <a:t>matchLiar : </a:t>
            </a:r>
            <a:r>
              <a:rPr lang="ko-KR" altLang="en-US"/>
              <a:t>라이어 정답유무</a:t>
            </a:r>
            <a:endParaRPr lang="en-US" altLang="ko-KR"/>
          </a:p>
          <a:p>
            <a:endParaRPr lang="en-US" altLang="ko-KR"/>
          </a:p>
        </p:txBody>
      </p:sp>
      <p:graphicFrame>
        <p:nvGraphicFramePr>
          <p:cNvPr id="12" name="표 17">
            <a:extLst>
              <a:ext uri="{FF2B5EF4-FFF2-40B4-BE49-F238E27FC236}">
                <a16:creationId xmlns:a16="http://schemas.microsoft.com/office/drawing/2014/main" id="{A21C2BE1-D72C-EE6F-BEA6-EF3DF937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84245"/>
              </p:ext>
            </p:extLst>
          </p:nvPr>
        </p:nvGraphicFramePr>
        <p:xfrm>
          <a:off x="6916323" y="3399862"/>
          <a:ext cx="4717938" cy="28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{"senderId":"2f76478e-163c-4df5-a158-de39f02c9fef",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openLiar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"body":{}}, "uuid":'a97103ee-f9d6-429f-9723-35486b4e3731'}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"message":{"method":"notifyLiarOpened", "body":{"liar":"698087f6-3847-4898-b119-993681ad450a","state":"LIAR_ANSWER","matchLiar":true/false}}, "uuid":"701cfae6-f879-4de0-804c-390fa1842627"}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6F9CF185-08C2-2C42-6CBC-420E88A4D370}"/>
              </a:ext>
            </a:extLst>
          </p:cNvPr>
          <p:cNvGrpSpPr/>
          <p:nvPr/>
        </p:nvGrpSpPr>
        <p:grpSpPr>
          <a:xfrm>
            <a:off x="713064" y="3669499"/>
            <a:ext cx="3418512" cy="2927227"/>
            <a:chOff x="989901" y="2533475"/>
            <a:chExt cx="4454554" cy="38421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25A4D63-A93F-E562-78F6-B9756C2666F2}"/>
                </a:ext>
              </a:extLst>
            </p:cNvPr>
            <p:cNvSpPr/>
            <p:nvPr/>
          </p:nvSpPr>
          <p:spPr>
            <a:xfrm>
              <a:off x="989901" y="2533475"/>
              <a:ext cx="4454554" cy="3842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0D549EC-306B-9422-E334-FA0EB4E97605}"/>
                </a:ext>
              </a:extLst>
            </p:cNvPr>
            <p:cNvSpPr/>
            <p:nvPr/>
          </p:nvSpPr>
          <p:spPr>
            <a:xfrm>
              <a:off x="2432807" y="3052194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A</a:t>
              </a:r>
              <a:endParaRPr lang="ko-KR" altLang="en-US" sz="16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248D030-B9AC-5C0D-2BDA-ED127B4C67E3}"/>
                </a:ext>
              </a:extLst>
            </p:cNvPr>
            <p:cNvSpPr/>
            <p:nvPr/>
          </p:nvSpPr>
          <p:spPr>
            <a:xfrm>
              <a:off x="2432807" y="3648164"/>
              <a:ext cx="1593908" cy="48446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B</a:t>
              </a:r>
              <a:endParaRPr lang="ko-KR" altLang="en-US" sz="16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0A1DBA1-BF91-AC49-D865-8AA12FC6F43E}"/>
                </a:ext>
              </a:extLst>
            </p:cNvPr>
            <p:cNvSpPr/>
            <p:nvPr/>
          </p:nvSpPr>
          <p:spPr>
            <a:xfrm>
              <a:off x="2432807" y="4928182"/>
              <a:ext cx="1593908" cy="484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참여자</a:t>
              </a:r>
              <a:r>
                <a:rPr lang="en-US" altLang="ko-KR" sz="1600"/>
                <a:t>D</a:t>
              </a:r>
              <a:endParaRPr lang="ko-KR" altLang="en-US" sz="16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A13AE2D-0773-4A7E-8153-14C3C42A1776}"/>
                </a:ext>
              </a:extLst>
            </p:cNvPr>
            <p:cNvSpPr/>
            <p:nvPr/>
          </p:nvSpPr>
          <p:spPr>
            <a:xfrm>
              <a:off x="1291905" y="2617365"/>
              <a:ext cx="3875713" cy="3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</a:rPr>
                <a:t>참여자</a:t>
              </a:r>
              <a:r>
                <a:rPr lang="en-US" altLang="ko-KR" sz="1600" b="1">
                  <a:solidFill>
                    <a:schemeClr val="bg1"/>
                  </a:solidFill>
                </a:rPr>
                <a:t>B is</a:t>
              </a:r>
              <a:r>
                <a:rPr lang="ko-KR" altLang="en-US" sz="1600" b="1">
                  <a:solidFill>
                    <a:schemeClr val="bg1"/>
                  </a:solidFill>
                </a:rPr>
                <a:t> </a:t>
              </a:r>
              <a:r>
                <a:rPr lang="en-US" altLang="ko-KR" sz="1600" b="1">
                  <a:solidFill>
                    <a:schemeClr val="bg1"/>
                  </a:solidFill>
                </a:rPr>
                <a:t>LIAR!!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690C340-37DE-EE86-FB9D-40E70DFCB05A}"/>
                </a:ext>
              </a:extLst>
            </p:cNvPr>
            <p:cNvSpPr/>
            <p:nvPr/>
          </p:nvSpPr>
          <p:spPr>
            <a:xfrm>
              <a:off x="1849772" y="5719019"/>
              <a:ext cx="2692866" cy="35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90457E-0513-A754-B8E5-CBCD07773A98}"/>
              </a:ext>
            </a:extLst>
          </p:cNvPr>
          <p:cNvSpPr/>
          <p:nvPr/>
        </p:nvSpPr>
        <p:spPr>
          <a:xfrm>
            <a:off x="1820378" y="5008149"/>
            <a:ext cx="1223196" cy="3690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참여자</a:t>
            </a:r>
            <a:r>
              <a:rPr lang="en-US" altLang="ko-KR" sz="1600"/>
              <a:t>C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62583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4128083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정답 맞추기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B1621-3789-AFC9-14C9-6C144B3F99C9}"/>
              </a:ext>
            </a:extLst>
          </p:cNvPr>
          <p:cNvSpPr txBox="1"/>
          <p:nvPr/>
        </p:nvSpPr>
        <p:spPr>
          <a:xfrm>
            <a:off x="302004" y="964734"/>
            <a:ext cx="103771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투표 이후 라이어가 공개된다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라이어에게 정답 </a:t>
            </a:r>
            <a:r>
              <a:rPr lang="en-US" altLang="ko-KR"/>
              <a:t>reply</a:t>
            </a:r>
            <a:r>
              <a:rPr lang="ko-KR" altLang="en-US"/>
              <a:t>를 요청한다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라이어는 키워드를 유추해서 서버에 전달한다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keyword: </a:t>
            </a:r>
            <a:r>
              <a:rPr lang="ko-KR" altLang="en-US"/>
              <a:t>유추한 키워드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서버는 라이어의 답에 대한 정답유무를 모두에게 알려준다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answer: </a:t>
            </a:r>
            <a:r>
              <a:rPr lang="ko-KR" altLang="en-US"/>
              <a:t>정답유무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en-US" altLang="ko-KR"/>
              <a:t>state: next(PUBLISH_SCORE)</a:t>
            </a:r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12" name="표 17">
            <a:extLst>
              <a:ext uri="{FF2B5EF4-FFF2-40B4-BE49-F238E27FC236}">
                <a16:creationId xmlns:a16="http://schemas.microsoft.com/office/drawing/2014/main" id="{A21C2BE1-D72C-EE6F-BEA6-EF3DF937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39746"/>
              </p:ext>
            </p:extLst>
          </p:nvPr>
        </p:nvGraphicFramePr>
        <p:xfrm>
          <a:off x="7016991" y="1999696"/>
          <a:ext cx="4717938" cy="4148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/subscribe/system/private/{liarId}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notifyLiarAnswerNeeded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"body":{}}, "uuid":"89e48c7e-fbb2-4b94-b9ae-022890deff7f"}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100712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{"senderId":"16020f2d-5a86-4fdb-88a1-3a377d25d87a",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checkKeywordCorrect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{"keyword":"keyword"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}}, "uuid":'07a0e776-601c-49b4-a005-118e322c2838'}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notifyLiarAnswerCorrect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"answer":true/false,"state":"PUBLISH_SCORE"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}}, "uuid":"7684edb2-0e6b-48fc-880c-39b09d73f3d3"}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009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4128083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라운드 점수공개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B1621-3789-AFC9-14C9-6C144B3F99C9}"/>
              </a:ext>
            </a:extLst>
          </p:cNvPr>
          <p:cNvSpPr txBox="1"/>
          <p:nvPr/>
        </p:nvSpPr>
        <p:spPr>
          <a:xfrm>
            <a:off x="302004" y="964734"/>
            <a:ext cx="10377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방장은 이전 라운드를 포함한 점수 합계를 질의한다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서버는 모든 유저의 점수를 공개한다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scoreboard: </a:t>
            </a:r>
            <a:r>
              <a:rPr lang="ko-KR" altLang="en-US"/>
              <a:t>유저 </a:t>
            </a:r>
            <a:r>
              <a:rPr lang="en-US" altLang="ko-KR"/>
              <a:t>id</a:t>
            </a:r>
            <a:r>
              <a:rPr lang="ko-KR" altLang="en-US"/>
              <a:t>별 점수</a:t>
            </a:r>
            <a:endParaRPr lang="en-US" altLang="ko-KR"/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12" name="표 17">
            <a:extLst>
              <a:ext uri="{FF2B5EF4-FFF2-40B4-BE49-F238E27FC236}">
                <a16:creationId xmlns:a16="http://schemas.microsoft.com/office/drawing/2014/main" id="{A21C2BE1-D72C-EE6F-BEA6-EF3DF937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57152"/>
              </p:ext>
            </p:extLst>
          </p:nvPr>
        </p:nvGraphicFramePr>
        <p:xfrm>
          <a:off x="6568580" y="3256400"/>
          <a:ext cx="5233462" cy="28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642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674820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/subscribe/system/private/{ownerId}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{"senderId":"85b753c2-90cf-4522-a7af-d900b41b2711",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openScore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"body":{}}, "uuid":"59d33d69-5270-44ec-9d94-4ede767a5161"}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100712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 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notifyScores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 "body":{"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scoreBoard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":{"85b753c2-90cf-4522-a7af-d900b41b2711":3,"7a7ba6e6-3c67-4d7c-8d1a-b8d0a18c961a":0}}}, "uuid":'82cd0ea6-f181-4e01-ba25-85465555c655'}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83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순위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UI </a:t>
            </a:r>
            <a:r>
              <a:rPr lang="ko-KR" altLang="en-US"/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126263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1F39BF-0B7B-D10A-7AD5-00B59652E361}"/>
              </a:ext>
            </a:extLst>
          </p:cNvPr>
          <p:cNvSpPr/>
          <p:nvPr/>
        </p:nvSpPr>
        <p:spPr>
          <a:xfrm>
            <a:off x="1195429" y="4850931"/>
            <a:ext cx="1835791" cy="80394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클라이언트 </a:t>
            </a:r>
            <a:r>
              <a:rPr lang="en-US" altLang="ko-KR" sz="1200">
                <a:solidFill>
                  <a:schemeClr val="tx1"/>
                </a:solidFill>
              </a:rPr>
              <a:t>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CD5479C2-03B0-B5E5-80BB-6192F1A9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9723540" cy="582831"/>
          </a:xfrm>
        </p:spPr>
        <p:txBody>
          <a:bodyPr>
            <a:noAutofit/>
          </a:bodyPr>
          <a:lstStyle/>
          <a:p>
            <a:r>
              <a:rPr lang="ko-KR" altLang="en-US" sz="3200" u="sng"/>
              <a:t>구조</a:t>
            </a:r>
            <a:r>
              <a:rPr lang="en-US" altLang="ko-KR" sz="3200" u="sng"/>
              <a:t>(</a:t>
            </a:r>
            <a:r>
              <a:rPr lang="ko-KR" altLang="en-US" sz="3200" u="sng"/>
              <a:t>서버가 생성시</a:t>
            </a:r>
            <a:r>
              <a:rPr lang="en-US" altLang="ko-KR" sz="3200" u="sng"/>
              <a:t>)</a:t>
            </a:r>
            <a:endParaRPr lang="ko-KR" altLang="en-US" sz="3200" u="sng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8C1AB-8E34-D372-A01E-374310CC899D}"/>
              </a:ext>
            </a:extLst>
          </p:cNvPr>
          <p:cNvSpPr/>
          <p:nvPr/>
        </p:nvSpPr>
        <p:spPr>
          <a:xfrm>
            <a:off x="3324134" y="2347204"/>
            <a:ext cx="1592510" cy="14666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EF50541-446C-B23E-BBB3-8B7061FB1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98580"/>
              </p:ext>
            </p:extLst>
          </p:nvPr>
        </p:nvGraphicFramePr>
        <p:xfrm>
          <a:off x="3546679" y="2572654"/>
          <a:ext cx="1147420" cy="105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420">
                  <a:extLst>
                    <a:ext uri="{9D8B030D-6E8A-4147-A177-3AD203B41FA5}">
                      <a16:colId xmlns:a16="http://schemas.microsoft.com/office/drawing/2014/main" val="242174987"/>
                    </a:ext>
                  </a:extLst>
                </a:gridCol>
              </a:tblGrid>
              <a:tr h="52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STOMP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20260"/>
                  </a:ext>
                </a:extLst>
              </a:tr>
              <a:tr h="526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webSocket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807557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D7AD97-A46A-81DE-424C-A00146269937}"/>
              </a:ext>
            </a:extLst>
          </p:cNvPr>
          <p:cNvGrpSpPr/>
          <p:nvPr/>
        </p:nvGrpSpPr>
        <p:grpSpPr>
          <a:xfrm>
            <a:off x="1118994" y="1954599"/>
            <a:ext cx="9311780" cy="2617365"/>
            <a:chOff x="1073791" y="1954635"/>
            <a:chExt cx="9311780" cy="26173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C64D70-2B71-76B9-D17D-C06EAFD0915D}"/>
                </a:ext>
              </a:extLst>
            </p:cNvPr>
            <p:cNvSpPr/>
            <p:nvPr/>
          </p:nvSpPr>
          <p:spPr>
            <a:xfrm>
              <a:off x="1073791" y="1954635"/>
              <a:ext cx="9311780" cy="26173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2FC73A-BA46-10A2-B7D6-061DA8464D54}"/>
                </a:ext>
              </a:extLst>
            </p:cNvPr>
            <p:cNvSpPr txBox="1"/>
            <p:nvPr/>
          </p:nvSpPr>
          <p:spPr>
            <a:xfrm>
              <a:off x="9437614" y="1954635"/>
              <a:ext cx="94795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Server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1A80522-46A9-2DCC-707B-F5AB85B65275}"/>
              </a:ext>
            </a:extLst>
          </p:cNvPr>
          <p:cNvSpPr/>
          <p:nvPr/>
        </p:nvSpPr>
        <p:spPr>
          <a:xfrm>
            <a:off x="1195431" y="864417"/>
            <a:ext cx="1835790" cy="88329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클라이언트 </a:t>
            </a:r>
            <a:r>
              <a:rPr lang="en-US" altLang="ko-KR" sz="1200">
                <a:solidFill>
                  <a:schemeClr val="tx1"/>
                </a:solidFill>
              </a:rPr>
              <a:t>A(</a:t>
            </a:r>
            <a:r>
              <a:rPr lang="ko-KR" altLang="en-US" sz="1200">
                <a:solidFill>
                  <a:schemeClr val="tx1"/>
                </a:solidFill>
              </a:rPr>
              <a:t>방장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F951B4-DC7A-6A42-4CB0-5C2E4371A53B}"/>
              </a:ext>
            </a:extLst>
          </p:cNvPr>
          <p:cNvGrpSpPr/>
          <p:nvPr/>
        </p:nvGrpSpPr>
        <p:grpSpPr>
          <a:xfrm>
            <a:off x="6633125" y="2087657"/>
            <a:ext cx="1114338" cy="877348"/>
            <a:chOff x="5230646" y="2554449"/>
            <a:chExt cx="1592510" cy="146667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193FE76-CFB2-8198-F7B7-3791A1FA7A5A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방 관리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B73884-0618-C936-D619-B78400DDD930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RoomController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FA9AFC7-1612-C5B2-8993-D512183E0CF4}"/>
              </a:ext>
            </a:extLst>
          </p:cNvPr>
          <p:cNvGrpSpPr/>
          <p:nvPr/>
        </p:nvGrpSpPr>
        <p:grpSpPr>
          <a:xfrm>
            <a:off x="6633125" y="3557281"/>
            <a:ext cx="1114338" cy="877348"/>
            <a:chOff x="5230646" y="2554449"/>
            <a:chExt cx="1592510" cy="146667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D667F7-060D-DA1D-122C-478D307AFEED}"/>
                </a:ext>
              </a:extLst>
            </p:cNvPr>
            <p:cNvSpPr/>
            <p:nvPr/>
          </p:nvSpPr>
          <p:spPr>
            <a:xfrm>
              <a:off x="5230646" y="2554449"/>
              <a:ext cx="1592510" cy="1466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게임 전체 생명주기 관리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6001DD-5447-2E6E-E4BA-F133ECE7F1FB}"/>
                </a:ext>
              </a:extLst>
            </p:cNvPr>
            <p:cNvSpPr txBox="1"/>
            <p:nvPr/>
          </p:nvSpPr>
          <p:spPr>
            <a:xfrm>
              <a:off x="5230646" y="2561602"/>
              <a:ext cx="1592510" cy="385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GameController</a:t>
              </a: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A216D01-3B3D-F365-136D-D5AB646F6C94}"/>
              </a:ext>
            </a:extLst>
          </p:cNvPr>
          <p:cNvCxnSpPr>
            <a:cxnSpLocks/>
            <a:stCxn id="44" idx="1"/>
            <a:endCxn id="8" idx="3"/>
          </p:cNvCxnSpPr>
          <p:nvPr/>
        </p:nvCxnSpPr>
        <p:spPr>
          <a:xfrm flipH="1" flipV="1">
            <a:off x="4916644" y="3080542"/>
            <a:ext cx="1716481" cy="915413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444A215-E179-1517-B5A3-AEC9C7604E03}"/>
              </a:ext>
            </a:extLst>
          </p:cNvPr>
          <p:cNvSpPr txBox="1"/>
          <p:nvPr/>
        </p:nvSpPr>
        <p:spPr>
          <a:xfrm>
            <a:off x="1618838" y="2965125"/>
            <a:ext cx="128980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WAS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09E7067-E698-A585-D51E-4BE71D9D1D07}"/>
              </a:ext>
            </a:extLst>
          </p:cNvPr>
          <p:cNvCxnSpPr>
            <a:cxnSpLocks/>
            <a:stCxn id="2" idx="2"/>
            <a:endCxn id="53" idx="0"/>
          </p:cNvCxnSpPr>
          <p:nvPr/>
        </p:nvCxnSpPr>
        <p:spPr>
          <a:xfrm>
            <a:off x="2113326" y="1747707"/>
            <a:ext cx="150416" cy="1217418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23D6A5E-FBA3-084B-1B3E-E53EC13A098F}"/>
              </a:ext>
            </a:extLst>
          </p:cNvPr>
          <p:cNvCxnSpPr>
            <a:cxnSpLocks/>
            <a:stCxn id="53" idx="2"/>
            <a:endCxn id="3" idx="0"/>
          </p:cNvCxnSpPr>
          <p:nvPr/>
        </p:nvCxnSpPr>
        <p:spPr>
          <a:xfrm flipH="1">
            <a:off x="2113325" y="3195957"/>
            <a:ext cx="150417" cy="1654974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EC26CAF-025C-233B-41EA-85013BC74AA0}"/>
              </a:ext>
            </a:extLst>
          </p:cNvPr>
          <p:cNvCxnSpPr>
            <a:cxnSpLocks/>
          </p:cNvCxnSpPr>
          <p:nvPr/>
        </p:nvCxnSpPr>
        <p:spPr>
          <a:xfrm flipH="1">
            <a:off x="8776043" y="5252903"/>
            <a:ext cx="638731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8F6775F-3898-1193-87EA-0FD39456F313}"/>
              </a:ext>
            </a:extLst>
          </p:cNvPr>
          <p:cNvCxnSpPr>
            <a:cxnSpLocks/>
          </p:cNvCxnSpPr>
          <p:nvPr/>
        </p:nvCxnSpPr>
        <p:spPr>
          <a:xfrm flipH="1">
            <a:off x="8776043" y="5446135"/>
            <a:ext cx="63873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B3C7F2B-346B-C437-88B1-A0E045D397A1}"/>
              </a:ext>
            </a:extLst>
          </p:cNvPr>
          <p:cNvSpPr txBox="1"/>
          <p:nvPr/>
        </p:nvSpPr>
        <p:spPr>
          <a:xfrm>
            <a:off x="9414773" y="4885957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Composition</a:t>
            </a:r>
            <a:endParaRPr lang="ko-KR" altLang="en-US" sz="10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E5FEDF-16BA-89C0-91C1-3EFE196803D7}"/>
              </a:ext>
            </a:extLst>
          </p:cNvPr>
          <p:cNvSpPr txBox="1"/>
          <p:nvPr/>
        </p:nvSpPr>
        <p:spPr>
          <a:xfrm>
            <a:off x="9414773" y="5108718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Http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4154612-210A-F6AB-030D-6E28CF282A3E}"/>
              </a:ext>
            </a:extLst>
          </p:cNvPr>
          <p:cNvSpPr txBox="1"/>
          <p:nvPr/>
        </p:nvSpPr>
        <p:spPr>
          <a:xfrm>
            <a:off x="9414772" y="5317650"/>
            <a:ext cx="9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Websocket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4DE0B3-33F4-15CB-3137-376A51547F41}"/>
              </a:ext>
            </a:extLst>
          </p:cNvPr>
          <p:cNvCxnSpPr>
            <a:stCxn id="40" idx="2"/>
            <a:endCxn id="47" idx="0"/>
          </p:cNvCxnSpPr>
          <p:nvPr/>
        </p:nvCxnSpPr>
        <p:spPr>
          <a:xfrm>
            <a:off x="7190294" y="2965005"/>
            <a:ext cx="0" cy="59655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7E7F13-5CD3-22C6-38C0-CFE8BF12FA08}"/>
              </a:ext>
            </a:extLst>
          </p:cNvPr>
          <p:cNvCxnSpPr>
            <a:cxnSpLocks/>
          </p:cNvCxnSpPr>
          <p:nvPr/>
        </p:nvCxnSpPr>
        <p:spPr>
          <a:xfrm>
            <a:off x="8776043" y="5008051"/>
            <a:ext cx="638729" cy="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30BE34E-D515-9F18-DE00-DE34DAD5AF6A}"/>
              </a:ext>
            </a:extLst>
          </p:cNvPr>
          <p:cNvCxnSpPr>
            <a:cxnSpLocks/>
            <a:stCxn id="53" idx="3"/>
            <a:endCxn id="8" idx="1"/>
          </p:cNvCxnSpPr>
          <p:nvPr/>
        </p:nvCxnSpPr>
        <p:spPr>
          <a:xfrm>
            <a:off x="2908646" y="3080541"/>
            <a:ext cx="41548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3BD511E-6C37-8FB2-CF76-23EC4E4EB147}"/>
              </a:ext>
            </a:extLst>
          </p:cNvPr>
          <p:cNvCxnSpPr>
            <a:cxnSpLocks/>
            <a:stCxn id="53" idx="2"/>
            <a:endCxn id="44" idx="1"/>
          </p:cNvCxnSpPr>
          <p:nvPr/>
        </p:nvCxnSpPr>
        <p:spPr>
          <a:xfrm rot="16200000" flipH="1">
            <a:off x="4048434" y="1411264"/>
            <a:ext cx="799998" cy="4369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31791741-1410-021C-F97E-A0C2608AF38B}"/>
              </a:ext>
            </a:extLst>
          </p:cNvPr>
          <p:cNvCxnSpPr>
            <a:cxnSpLocks/>
            <a:stCxn id="2" idx="2"/>
            <a:endCxn id="53" idx="1"/>
          </p:cNvCxnSpPr>
          <p:nvPr/>
        </p:nvCxnSpPr>
        <p:spPr>
          <a:xfrm rot="5400000">
            <a:off x="1199665" y="2166880"/>
            <a:ext cx="1332834" cy="494488"/>
          </a:xfrm>
          <a:prstGeom prst="bentConnector4">
            <a:avLst>
              <a:gd name="adj1" fmla="val 45670"/>
              <a:gd name="adj2" fmla="val 14623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C8AEB4C3-CC7D-F580-A7AA-1CDA1EF3E7D3}"/>
              </a:ext>
            </a:extLst>
          </p:cNvPr>
          <p:cNvCxnSpPr>
            <a:cxnSpLocks/>
            <a:stCxn id="3" idx="0"/>
            <a:endCxn id="53" idx="1"/>
          </p:cNvCxnSpPr>
          <p:nvPr/>
        </p:nvCxnSpPr>
        <p:spPr>
          <a:xfrm rot="16200000" flipV="1">
            <a:off x="980887" y="3718492"/>
            <a:ext cx="1770390" cy="494487"/>
          </a:xfrm>
          <a:prstGeom prst="bentConnector4">
            <a:avLst>
              <a:gd name="adj1" fmla="val 46740"/>
              <a:gd name="adj2" fmla="val 14533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1B147D6-C817-ED6F-36F8-6FDDEAB3DB0E}"/>
              </a:ext>
            </a:extLst>
          </p:cNvPr>
          <p:cNvCxnSpPr>
            <a:cxnSpLocks/>
            <a:stCxn id="53" idx="0"/>
            <a:endCxn id="40" idx="1"/>
          </p:cNvCxnSpPr>
          <p:nvPr/>
        </p:nvCxnSpPr>
        <p:spPr>
          <a:xfrm rot="5400000" flipH="1" flipV="1">
            <a:off x="4229036" y="561037"/>
            <a:ext cx="438794" cy="4369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3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B80B6-3D89-4011-BD8A-CEE888CA3A6E}"/>
              </a:ext>
            </a:extLst>
          </p:cNvPr>
          <p:cNvSpPr txBox="1"/>
          <p:nvPr/>
        </p:nvSpPr>
        <p:spPr>
          <a:xfrm>
            <a:off x="183857" y="880844"/>
            <a:ext cx="112000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websocket </a:t>
            </a:r>
            <a:r>
              <a:rPr lang="ko-KR" altLang="en-US"/>
              <a:t>연결전 </a:t>
            </a:r>
            <a:r>
              <a:rPr lang="en-US" altLang="ko-KR"/>
              <a:t>http </a:t>
            </a:r>
            <a:r>
              <a:rPr lang="ko-KR" altLang="en-US"/>
              <a:t>통신을 통해 방에 접속할 수 있는지 확인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방</a:t>
            </a:r>
            <a:r>
              <a:rPr lang="en-US" altLang="ko-KR"/>
              <a:t> </a:t>
            </a:r>
            <a:r>
              <a:rPr lang="ko-KR" altLang="en-US"/>
              <a:t>생성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방장은 포스트 요청을 하여</a:t>
            </a:r>
            <a:r>
              <a:rPr lang="en-US" altLang="ko-KR"/>
              <a:t>, room id</a:t>
            </a:r>
            <a:r>
              <a:rPr lang="ko-KR" altLang="en-US"/>
              <a:t>와 토큰을 받는다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이 토큰으로 </a:t>
            </a:r>
            <a:r>
              <a:rPr lang="en-US" altLang="ko-KR"/>
              <a:t>STOMP </a:t>
            </a:r>
            <a:r>
              <a:rPr lang="ko-KR" altLang="en-US"/>
              <a:t>연결시 사용한다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방 입장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다른 사람은 </a:t>
            </a:r>
            <a:r>
              <a:rPr lang="en-US" altLang="ko-KR"/>
              <a:t>room id</a:t>
            </a:r>
            <a:r>
              <a:rPr lang="ko-KR" altLang="en-US"/>
              <a:t>를 알고 있다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해당 </a:t>
            </a:r>
            <a:r>
              <a:rPr lang="en-US" altLang="ko-KR"/>
              <a:t>roomid</a:t>
            </a:r>
            <a:r>
              <a:rPr lang="ko-KR" altLang="en-US"/>
              <a:t>를 가지고 방입장을 요청하면</a:t>
            </a:r>
            <a:r>
              <a:rPr lang="en-US" altLang="ko-KR"/>
              <a:t>(http) </a:t>
            </a:r>
            <a:r>
              <a:rPr lang="ko-KR" altLang="en-US"/>
              <a:t>마찬가지로 토큰을 받는다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이 토큰으로 </a:t>
            </a:r>
            <a:r>
              <a:rPr lang="en-US" altLang="ko-KR"/>
              <a:t>STOMP </a:t>
            </a:r>
            <a:r>
              <a:rPr lang="ko-KR" altLang="en-US"/>
              <a:t>연결시 사용한다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고려할점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정상적이지 않은 방법으로 </a:t>
            </a:r>
            <a:r>
              <a:rPr lang="en-US" altLang="ko-KR"/>
              <a:t>websocket </a:t>
            </a:r>
            <a:r>
              <a:rPr lang="ko-KR" altLang="en-US"/>
              <a:t>연결이 끊겼을때 </a:t>
            </a:r>
            <a:r>
              <a:rPr lang="en-US" altLang="ko-KR"/>
              <a:t>RoomService</a:t>
            </a:r>
            <a:r>
              <a:rPr lang="ko-KR" altLang="en-US"/>
              <a:t>쪽으로 처리해줘야한다</a:t>
            </a:r>
            <a:r>
              <a:rPr lang="en-US" altLang="ko-KR"/>
              <a:t>.</a:t>
            </a:r>
          </a:p>
        </p:txBody>
      </p:sp>
      <p:sp>
        <p:nvSpPr>
          <p:cNvPr id="4" name="제목 4">
            <a:extLst>
              <a:ext uri="{FF2B5EF4-FFF2-40B4-BE49-F238E27FC236}">
                <a16:creationId xmlns:a16="http://schemas.microsoft.com/office/drawing/2014/main" id="{0F0AB430-AB97-8F46-B2EC-7C132A4B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 u="sng"/>
              <a:t>보안</a:t>
            </a:r>
          </a:p>
        </p:txBody>
      </p:sp>
    </p:spTree>
    <p:extLst>
      <p:ext uri="{BB962C8B-B14F-4D97-AF65-F5344CB8AC3E}">
        <p14:creationId xmlns:p14="http://schemas.microsoft.com/office/powerpoint/2010/main" val="365161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GameManager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게임방의 전체적인 사이클 관리를 위해 매니저가 필요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게임 진행에 대한 관리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현재 게임 진행 정보를 갖음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룸마다 현재 게임 단계에 대한 정보를 갖는 </a:t>
            </a:r>
            <a:r>
              <a:rPr lang="en-US" altLang="ko-KR"/>
              <a:t>attribute</a:t>
            </a:r>
            <a:r>
              <a:rPr lang="ko-KR" altLang="en-US"/>
              <a:t>가 필요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게임 진행상황을 </a:t>
            </a:r>
            <a:r>
              <a:rPr lang="en-US" altLang="ko-KR"/>
              <a:t>room </a:t>
            </a:r>
            <a:r>
              <a:rPr lang="ko-KR" altLang="en-US"/>
              <a:t>내부 사용자에게 알린다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RoundController</a:t>
            </a:r>
            <a:r>
              <a:rPr lang="ko-KR" altLang="en-US"/>
              <a:t>에게 룸정보와</a:t>
            </a:r>
            <a:r>
              <a:rPr lang="en-US" altLang="ko-KR"/>
              <a:t>, </a:t>
            </a:r>
            <a:r>
              <a:rPr lang="ko-KR" altLang="en-US"/>
              <a:t>게임설정 정보를 보낸다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클라이언트에서 생성시</a:t>
            </a:r>
            <a:r>
              <a:rPr lang="en-US" altLang="ko-KR"/>
              <a:t>) (/)</a:t>
            </a:r>
            <a:br>
              <a:rPr lang="en-US" altLang="ko-KR"/>
            </a:br>
            <a:r>
              <a:rPr lang="ko-KR" altLang="en-US"/>
              <a:t>방생성시 게임매니저가 방장 클라이언트에서 생성된다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다른 참가자가 들어올때 참가자가 추가적인 메시지를 날려줘야 게임매니저가 인식할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서버에서 생성시</a:t>
            </a:r>
            <a:r>
              <a:rPr lang="en-US" altLang="ko-KR"/>
              <a:t>)</a:t>
            </a:r>
            <a:br>
              <a:rPr lang="en-US" altLang="ko-KR"/>
            </a:br>
            <a:r>
              <a:rPr lang="ko-KR" altLang="en-US"/>
              <a:t>클라이언트는 </a:t>
            </a:r>
            <a:r>
              <a:rPr lang="en-US" altLang="ko-KR"/>
              <a:t>gameManager</a:t>
            </a:r>
            <a:r>
              <a:rPr lang="ko-KR" altLang="en-US"/>
              <a:t>와 통신하기 위해 </a:t>
            </a:r>
            <a:r>
              <a:rPr lang="en-US" altLang="ko-KR"/>
              <a:t>http, websocket</a:t>
            </a:r>
            <a:r>
              <a:rPr lang="ko-KR" altLang="en-US"/>
              <a:t>을 사용할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websocket</a:t>
            </a:r>
            <a:br>
              <a:rPr lang="en-US" altLang="ko-KR"/>
            </a:br>
            <a:r>
              <a:rPr lang="en-US" altLang="ko-KR"/>
              <a:t>roomcontroller</a:t>
            </a:r>
            <a:r>
              <a:rPr lang="ko-KR" altLang="en-US"/>
              <a:t>에서 클라이언트로 방관련 </a:t>
            </a:r>
            <a:r>
              <a:rPr lang="en-US" altLang="ko-KR"/>
              <a:t>api</a:t>
            </a:r>
            <a:r>
              <a:rPr lang="ko-KR" altLang="en-US"/>
              <a:t>에 따른 응답에 해당 </a:t>
            </a:r>
            <a:r>
              <a:rPr lang="en-US" altLang="ko-KR"/>
              <a:t>websocket</a:t>
            </a:r>
            <a:r>
              <a:rPr lang="ko-KR" altLang="en-US"/>
              <a:t> 정보를 넣어주면된다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http</a:t>
            </a:r>
            <a:br>
              <a:rPr lang="en-US" altLang="ko-KR"/>
            </a:br>
            <a:r>
              <a:rPr lang="ko-KR" altLang="en-US"/>
              <a:t>클라이언트의 요청없이 서버에서 클라이언트로 바로 전달할 방법이 없고</a:t>
            </a:r>
            <a:r>
              <a:rPr lang="en-US" altLang="ko-KR"/>
              <a:t>, </a:t>
            </a:r>
            <a:r>
              <a:rPr lang="ko-KR" altLang="en-US"/>
              <a:t>클라입장에서</a:t>
            </a:r>
            <a:r>
              <a:rPr lang="en-US" altLang="ko-KR"/>
              <a:t> polling </a:t>
            </a:r>
            <a:r>
              <a:rPr lang="ko-KR" altLang="en-US"/>
              <a:t>방식으로 해야하기 때문에 클라이언트의 부담이 크다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741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GameManager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/>
              <a:t>방장 클라이언트에서</a:t>
            </a:r>
            <a:r>
              <a:rPr lang="en-US" altLang="ko-KR"/>
              <a:t> </a:t>
            </a:r>
            <a:r>
              <a:rPr lang="ko-KR" altLang="en-US"/>
              <a:t>라운드 각단계에 따라 </a:t>
            </a:r>
            <a:r>
              <a:rPr lang="en-US" altLang="ko-KR"/>
              <a:t>http</a:t>
            </a:r>
            <a:r>
              <a:rPr lang="ko-KR" altLang="en-US"/>
              <a:t>로 요청한다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게임시작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룸정보</a:t>
            </a:r>
            <a:r>
              <a:rPr lang="en-US" altLang="ko-KR"/>
              <a:t>, </a:t>
            </a:r>
            <a:r>
              <a:rPr lang="ko-KR" altLang="en-US"/>
              <a:t>게임설정 정보를 </a:t>
            </a:r>
            <a:r>
              <a:rPr lang="en-US" altLang="ko-KR"/>
              <a:t>RoundController</a:t>
            </a:r>
            <a:r>
              <a:rPr lang="ko-KR" altLang="en-US"/>
              <a:t>에 전달하면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RoundController</a:t>
            </a:r>
            <a:r>
              <a:rPr lang="ko-KR" altLang="en-US"/>
              <a:t>는 라이어게임 설명하는 사용자 순서를 보낸다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라이어선정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사용자는 라이어선정이 완료될때마다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카테고리 제시</a:t>
            </a:r>
            <a:r>
              <a:rPr lang="en-US" altLang="ko-KR"/>
              <a:t>,</a:t>
            </a:r>
            <a:r>
              <a:rPr lang="ko-KR" altLang="en-US"/>
              <a:t>키워드 공개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사용자는 키워드를 받으면</a:t>
            </a:r>
            <a:r>
              <a:rPr lang="en-US" altLang="ko-KR"/>
              <a:t>, 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 진행</a:t>
            </a:r>
            <a:endParaRPr lang="en-US" altLang="ko-KR"/>
          </a:p>
          <a:p>
            <a:pPr marL="1257300" lvl="2" indent="-342900">
              <a:buFontTx/>
              <a:buAutoNum type="arabicPeriod"/>
            </a:pPr>
            <a:r>
              <a:rPr lang="ko-KR" altLang="en-US"/>
              <a:t>게임 진행단계에서 </a:t>
            </a:r>
            <a:r>
              <a:rPr lang="en-US" altLang="ko-KR"/>
              <a:t>RoundController</a:t>
            </a:r>
            <a:r>
              <a:rPr lang="ko-KR" altLang="en-US"/>
              <a:t>에 게임이 시작되었음을 알린다</a:t>
            </a:r>
            <a:r>
              <a:rPr lang="en-US" altLang="ko-KR"/>
              <a:t>.</a:t>
            </a:r>
          </a:p>
          <a:p>
            <a:pPr marL="1257300" lvl="2" indent="-342900">
              <a:buFontTx/>
              <a:buAutoNum type="arabicPeriod"/>
            </a:pPr>
            <a:r>
              <a:rPr lang="ko-KR" altLang="en-US"/>
              <a:t>내부적으로 타이머를 돌리며</a:t>
            </a:r>
            <a:r>
              <a:rPr lang="en-US" altLang="ko-KR"/>
              <a:t>, </a:t>
            </a:r>
            <a:r>
              <a:rPr lang="ko-KR" altLang="en-US"/>
              <a:t>각 사용자가 대답할 수 있는 시간을 정해두고</a:t>
            </a:r>
            <a:r>
              <a:rPr lang="en-US" altLang="ko-KR"/>
              <a:t>, </a:t>
            </a:r>
            <a:r>
              <a:rPr lang="ko-KR" altLang="en-US"/>
              <a:t>타임아웃되면 다음 사용자턴임을 알린다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투표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사용자는 라이어 투표 결과를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공개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는 과반수를 체크하여 라이어를 공개시킬지</a:t>
            </a:r>
            <a:r>
              <a:rPr lang="en-US" altLang="ko-KR"/>
              <a:t>, </a:t>
            </a:r>
            <a:r>
              <a:rPr lang="ko-KR" altLang="en-US"/>
              <a:t>재투표할지 결정한다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키워드 맞추기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는 라이어에게 키워드를 요청하라고 한다</a:t>
            </a:r>
            <a:r>
              <a:rPr lang="en-US" altLang="ko-KR"/>
              <a:t>.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438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E97126E-F8F4-0B63-85E3-A1EA43425AD5}"/>
              </a:ext>
            </a:extLst>
          </p:cNvPr>
          <p:cNvSpPr/>
          <p:nvPr/>
        </p:nvSpPr>
        <p:spPr>
          <a:xfrm>
            <a:off x="1815520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시작전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A6FCD9-9D51-7069-4D09-4A5543299D99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2981587" y="1258902"/>
            <a:ext cx="79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7285A38-BB4E-6ACF-C1A5-A813A2F9AF27}"/>
              </a:ext>
            </a:extLst>
          </p:cNvPr>
          <p:cNvSpPr/>
          <p:nvPr/>
        </p:nvSpPr>
        <p:spPr>
          <a:xfrm>
            <a:off x="3779240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설정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53AC66D-BBF0-816D-87DB-C85A5D98DE60}"/>
              </a:ext>
            </a:extLst>
          </p:cNvPr>
          <p:cNvSpPr/>
          <p:nvPr/>
        </p:nvSpPr>
        <p:spPr>
          <a:xfrm>
            <a:off x="775983" y="927537"/>
            <a:ext cx="679508" cy="6627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A08EA13-BF2A-4FAB-8710-6345A379C3FD}"/>
              </a:ext>
            </a:extLst>
          </p:cNvPr>
          <p:cNvCxnSpPr>
            <a:cxnSpLocks/>
            <a:stCxn id="25" idx="6"/>
            <a:endCxn id="5" idx="1"/>
          </p:cNvCxnSpPr>
          <p:nvPr/>
        </p:nvCxnSpPr>
        <p:spPr>
          <a:xfrm>
            <a:off x="1455491" y="1258902"/>
            <a:ext cx="36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AE207EA-F86F-248D-05F6-5D22E4CF4103}"/>
              </a:ext>
            </a:extLst>
          </p:cNvPr>
          <p:cNvSpPr/>
          <p:nvPr/>
        </p:nvSpPr>
        <p:spPr>
          <a:xfrm>
            <a:off x="5989738" y="921333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진행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46D4D-3730-B78D-F282-0D7A4A4C3999}"/>
              </a:ext>
            </a:extLst>
          </p:cNvPr>
          <p:cNvSpPr/>
          <p:nvPr/>
        </p:nvSpPr>
        <p:spPr>
          <a:xfrm>
            <a:off x="8372212" y="927537"/>
            <a:ext cx="1166067" cy="662730"/>
          </a:xfrm>
          <a:prstGeom prst="roundRect">
            <a:avLst/>
          </a:prstGeom>
          <a:solidFill>
            <a:srgbClr val="7ACFF5"/>
          </a:solid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순위 선정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6F9E30-EEF5-4AF3-FE38-D729F5B01CA1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4945307" y="1252698"/>
            <a:ext cx="1044431" cy="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5F53A7A-660E-8D5F-4AB5-01A334659E85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155805" y="1252698"/>
            <a:ext cx="1216407" cy="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원형: 비어 있음 44">
            <a:extLst>
              <a:ext uri="{FF2B5EF4-FFF2-40B4-BE49-F238E27FC236}">
                <a16:creationId xmlns:a16="http://schemas.microsoft.com/office/drawing/2014/main" id="{482201EE-42B1-9702-D71B-20B179938941}"/>
              </a:ext>
            </a:extLst>
          </p:cNvPr>
          <p:cNvSpPr/>
          <p:nvPr/>
        </p:nvSpPr>
        <p:spPr>
          <a:xfrm>
            <a:off x="10511404" y="927537"/>
            <a:ext cx="671120" cy="662730"/>
          </a:xfrm>
          <a:prstGeom prst="donut">
            <a:avLst>
              <a:gd name="adj" fmla="val 50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426F544-B0B1-42C9-B185-06F4605D7D28}"/>
              </a:ext>
            </a:extLst>
          </p:cNvPr>
          <p:cNvCxnSpPr>
            <a:cxnSpLocks/>
            <a:stCxn id="30" idx="3"/>
            <a:endCxn id="45" idx="2"/>
          </p:cNvCxnSpPr>
          <p:nvPr/>
        </p:nvCxnSpPr>
        <p:spPr>
          <a:xfrm>
            <a:off x="9538279" y="1258902"/>
            <a:ext cx="97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88E122-4336-34F4-0DBB-AD3997ECE13A}"/>
              </a:ext>
            </a:extLst>
          </p:cNvPr>
          <p:cNvSpPr/>
          <p:nvPr/>
        </p:nvSpPr>
        <p:spPr>
          <a:xfrm>
            <a:off x="4823672" y="1913797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3842D74-A98C-C26A-1200-56A76B6666FF}"/>
              </a:ext>
            </a:extLst>
          </p:cNvPr>
          <p:cNvSpPr/>
          <p:nvPr/>
        </p:nvSpPr>
        <p:spPr>
          <a:xfrm>
            <a:off x="4823671" y="2761084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5CDD3C-A34B-00B1-818F-C90087AD6F24}"/>
              </a:ext>
            </a:extLst>
          </p:cNvPr>
          <p:cNvSpPr/>
          <p:nvPr/>
        </p:nvSpPr>
        <p:spPr>
          <a:xfrm>
            <a:off x="4823671" y="3608371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A0A714-468B-8DE4-9DFA-6AB3287BB2FA}"/>
              </a:ext>
            </a:extLst>
          </p:cNvPr>
          <p:cNvSpPr/>
          <p:nvPr/>
        </p:nvSpPr>
        <p:spPr>
          <a:xfrm>
            <a:off x="4823671" y="4455658"/>
            <a:ext cx="1166067" cy="662730"/>
          </a:xfrm>
          <a:prstGeom prst="rect">
            <a:avLst/>
          </a:prstGeom>
          <a:solidFill>
            <a:srgbClr val="F3E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라운드 </a:t>
            </a:r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F6C594A-DD8C-400C-0653-C5D60469BD7C}"/>
              </a:ext>
            </a:extLst>
          </p:cNvPr>
          <p:cNvCxnSpPr>
            <a:cxnSpLocks/>
            <a:stCxn id="54" idx="3"/>
            <a:endCxn id="4" idx="1"/>
          </p:cNvCxnSpPr>
          <p:nvPr/>
        </p:nvCxnSpPr>
        <p:spPr>
          <a:xfrm>
            <a:off x="5989739" y="2245162"/>
            <a:ext cx="63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D6E59D5-035E-22A8-1449-675895B029F2}"/>
              </a:ext>
            </a:extLst>
          </p:cNvPr>
          <p:cNvSpPr/>
          <p:nvPr/>
        </p:nvSpPr>
        <p:spPr>
          <a:xfrm>
            <a:off x="6621013" y="257652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선정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0338728-8862-5E5B-186A-C289B13C86B5}"/>
              </a:ext>
            </a:extLst>
          </p:cNvPr>
          <p:cNvSpPr/>
          <p:nvPr/>
        </p:nvSpPr>
        <p:spPr>
          <a:xfrm>
            <a:off x="6621010" y="311397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카테고리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en-US" altLang="ko-KR" sz="800">
                <a:solidFill>
                  <a:schemeClr val="tx1"/>
                </a:solidFill>
              </a:rPr>
              <a:t>/</a:t>
            </a:r>
            <a:r>
              <a:rPr lang="ko-KR" altLang="en-US" sz="800">
                <a:solidFill>
                  <a:schemeClr val="tx1"/>
                </a:solidFill>
              </a:rPr>
              <a:t>키워드 공개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992099B-9D17-B611-FE44-6A90D7A5EB66}"/>
              </a:ext>
            </a:extLst>
          </p:cNvPr>
          <p:cNvCxnSpPr>
            <a:cxnSpLocks/>
            <a:stCxn id="66" idx="2"/>
            <a:endCxn id="81" idx="0"/>
          </p:cNvCxnSpPr>
          <p:nvPr/>
        </p:nvCxnSpPr>
        <p:spPr>
          <a:xfrm flipH="1">
            <a:off x="7042556" y="2973723"/>
            <a:ext cx="3" cy="14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7D38790-22EA-9E51-53ED-975F08B46D76}"/>
              </a:ext>
            </a:extLst>
          </p:cNvPr>
          <p:cNvSpPr/>
          <p:nvPr/>
        </p:nvSpPr>
        <p:spPr>
          <a:xfrm>
            <a:off x="6621010" y="3634822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키워드 설명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게임 진행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B803980-0BC7-6336-F3E9-F6F8CEC2FC8A}"/>
              </a:ext>
            </a:extLst>
          </p:cNvPr>
          <p:cNvCxnSpPr>
            <a:cxnSpLocks/>
            <a:stCxn id="81" idx="2"/>
            <a:endCxn id="85" idx="0"/>
          </p:cNvCxnSpPr>
          <p:nvPr/>
        </p:nvCxnSpPr>
        <p:spPr>
          <a:xfrm>
            <a:off x="7042556" y="3511173"/>
            <a:ext cx="0" cy="12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0535F5C-51B6-FCA6-E006-3584B22EACAA}"/>
              </a:ext>
            </a:extLst>
          </p:cNvPr>
          <p:cNvSpPr/>
          <p:nvPr/>
        </p:nvSpPr>
        <p:spPr>
          <a:xfrm>
            <a:off x="6621010" y="4148383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투표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FB355A6-D5F2-A8D6-5A5D-1018F6C3658B}"/>
              </a:ext>
            </a:extLst>
          </p:cNvPr>
          <p:cNvCxnSpPr>
            <a:cxnSpLocks/>
            <a:stCxn id="85" idx="2"/>
            <a:endCxn id="92" idx="0"/>
          </p:cNvCxnSpPr>
          <p:nvPr/>
        </p:nvCxnSpPr>
        <p:spPr>
          <a:xfrm>
            <a:off x="7042556" y="4032018"/>
            <a:ext cx="0" cy="11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47EF5D-B977-C2F4-52C5-AC70A865C1CC}"/>
              </a:ext>
            </a:extLst>
          </p:cNvPr>
          <p:cNvSpPr/>
          <p:nvPr/>
        </p:nvSpPr>
        <p:spPr>
          <a:xfrm>
            <a:off x="6621009" y="5575793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 공개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69BAE37-8F74-4F8F-694E-551D92CC59E1}"/>
              </a:ext>
            </a:extLst>
          </p:cNvPr>
          <p:cNvCxnSpPr>
            <a:cxnSpLocks/>
            <a:stCxn id="92" idx="2"/>
            <a:endCxn id="109" idx="0"/>
          </p:cNvCxnSpPr>
          <p:nvPr/>
        </p:nvCxnSpPr>
        <p:spPr>
          <a:xfrm>
            <a:off x="7042556" y="4545579"/>
            <a:ext cx="0" cy="14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EBBC3DF-3060-DA30-9839-E1F3CD02BAD0}"/>
              </a:ext>
            </a:extLst>
          </p:cNvPr>
          <p:cNvGrpSpPr/>
          <p:nvPr/>
        </p:nvGrpSpPr>
        <p:grpSpPr>
          <a:xfrm>
            <a:off x="5406706" y="1584063"/>
            <a:ext cx="2420218" cy="486474"/>
            <a:chOff x="4586686" y="1402157"/>
            <a:chExt cx="2420218" cy="486474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FC04461-3931-34BE-4584-23ED240E3247}"/>
                </a:ext>
              </a:extLst>
            </p:cNvPr>
            <p:cNvCxnSpPr>
              <a:cxnSpLocks/>
              <a:stCxn id="29" idx="2"/>
              <a:endCxn id="54" idx="0"/>
            </p:cNvCxnSpPr>
            <p:nvPr/>
          </p:nvCxnSpPr>
          <p:spPr>
            <a:xfrm flipH="1">
              <a:off x="4586686" y="1558897"/>
              <a:ext cx="1166066" cy="329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B8F28E-E2EB-3478-8576-C0D548459704}"/>
                </a:ext>
              </a:extLst>
            </p:cNvPr>
            <p:cNvSpPr txBox="1"/>
            <p:nvPr/>
          </p:nvSpPr>
          <p:spPr>
            <a:xfrm>
              <a:off x="5027102" y="1402157"/>
              <a:ext cx="19798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/>
                <a:t>방장이 설정한 라운드 수에 따라 진행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247CD29-C107-B503-9568-0CBF89920AC1}"/>
              </a:ext>
            </a:extLst>
          </p:cNvPr>
          <p:cNvSpPr/>
          <p:nvPr/>
        </p:nvSpPr>
        <p:spPr>
          <a:xfrm>
            <a:off x="6621009" y="6171587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라이어의</a:t>
            </a:r>
            <a:br>
              <a:rPr lang="en-US" altLang="ko-KR" sz="800">
                <a:solidFill>
                  <a:schemeClr val="tx1"/>
                </a:solidFill>
              </a:rPr>
            </a:br>
            <a:r>
              <a:rPr lang="ko-KR" altLang="en-US" sz="800">
                <a:solidFill>
                  <a:schemeClr val="tx1"/>
                </a:solidFill>
              </a:rPr>
              <a:t>키워드 맞추기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74B07C5-34B0-AB66-E0D7-8B0BEF237D35}"/>
              </a:ext>
            </a:extLst>
          </p:cNvPr>
          <p:cNvCxnSpPr>
            <a:cxnSpLocks/>
            <a:stCxn id="97" idx="2"/>
            <a:endCxn id="105" idx="0"/>
          </p:cNvCxnSpPr>
          <p:nvPr/>
        </p:nvCxnSpPr>
        <p:spPr>
          <a:xfrm>
            <a:off x="7042555" y="5972989"/>
            <a:ext cx="0" cy="19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다이아몬드 108">
            <a:extLst>
              <a:ext uri="{FF2B5EF4-FFF2-40B4-BE49-F238E27FC236}">
                <a16:creationId xmlns:a16="http://schemas.microsoft.com/office/drawing/2014/main" id="{7BEF1BD5-1FA6-46BE-BB59-264A6A7AE7A1}"/>
              </a:ext>
            </a:extLst>
          </p:cNvPr>
          <p:cNvSpPr/>
          <p:nvPr/>
        </p:nvSpPr>
        <p:spPr>
          <a:xfrm>
            <a:off x="6572772" y="4690842"/>
            <a:ext cx="939567" cy="662730"/>
          </a:xfrm>
          <a:prstGeom prst="diamond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과반수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54AE40C-3BDD-1C04-14FE-B665698FB8B7}"/>
              </a:ext>
            </a:extLst>
          </p:cNvPr>
          <p:cNvCxnSpPr>
            <a:cxnSpLocks/>
            <a:stCxn id="109" idx="2"/>
            <a:endCxn id="97" idx="0"/>
          </p:cNvCxnSpPr>
          <p:nvPr/>
        </p:nvCxnSpPr>
        <p:spPr>
          <a:xfrm flipH="1">
            <a:off x="7042555" y="5353572"/>
            <a:ext cx="1" cy="22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C8B1B94-6395-82D7-052D-FE39AD616DE6}"/>
              </a:ext>
            </a:extLst>
          </p:cNvPr>
          <p:cNvSpPr txBox="1"/>
          <p:nvPr/>
        </p:nvSpPr>
        <p:spPr>
          <a:xfrm>
            <a:off x="7048148" y="5358584"/>
            <a:ext cx="4159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Yes</a:t>
            </a:r>
            <a:endParaRPr lang="ko-KR" altLang="en-US" sz="700"/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D7231A7F-33DD-9F3D-319A-562573159694}"/>
              </a:ext>
            </a:extLst>
          </p:cNvPr>
          <p:cNvCxnSpPr>
            <a:stCxn id="109" idx="3"/>
            <a:endCxn id="92" idx="3"/>
          </p:cNvCxnSpPr>
          <p:nvPr/>
        </p:nvCxnSpPr>
        <p:spPr>
          <a:xfrm flipH="1" flipV="1">
            <a:off x="7464102" y="4346981"/>
            <a:ext cx="48237" cy="675226"/>
          </a:xfrm>
          <a:prstGeom prst="bentConnector3">
            <a:avLst>
              <a:gd name="adj1" fmla="val -9608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CF49B8A-9EEF-A86D-334F-F7A5FEBF0452}"/>
              </a:ext>
            </a:extLst>
          </p:cNvPr>
          <p:cNvSpPr txBox="1"/>
          <p:nvPr/>
        </p:nvSpPr>
        <p:spPr>
          <a:xfrm>
            <a:off x="7631185" y="4148383"/>
            <a:ext cx="4159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/>
              <a:t>No</a:t>
            </a:r>
            <a:endParaRPr lang="ko-KR" altLang="en-US" sz="70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7B562907-86C8-CF68-61F5-FEEA96F0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4838586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게임 시나리오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FAB83D-9DB8-AA48-52E5-A0FBFAF8F260}"/>
              </a:ext>
            </a:extLst>
          </p:cNvPr>
          <p:cNvSpPr/>
          <p:nvPr/>
        </p:nvSpPr>
        <p:spPr>
          <a:xfrm>
            <a:off x="6621009" y="2046564"/>
            <a:ext cx="843092" cy="397196"/>
          </a:xfrm>
          <a:prstGeom prst="rect">
            <a:avLst/>
          </a:prstGeom>
          <a:solidFill>
            <a:srgbClr val="F3A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라운드 시작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B0F8CCD-FB8B-D8A8-EF71-713E04D76B2C}"/>
              </a:ext>
            </a:extLst>
          </p:cNvPr>
          <p:cNvCxnSpPr>
            <a:cxnSpLocks/>
            <a:stCxn id="4" idx="2"/>
            <a:endCxn id="66" idx="0"/>
          </p:cNvCxnSpPr>
          <p:nvPr/>
        </p:nvCxnSpPr>
        <p:spPr>
          <a:xfrm>
            <a:off x="7042555" y="2443760"/>
            <a:ext cx="4" cy="13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88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512267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RoomController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게임방 관리를 위해 매니저가 필요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게임 진행에 대한 관리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현재 게임 진행 정보를 갖음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게임 진행단계를 사용자에게 알림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(</a:t>
            </a:r>
            <a:r>
              <a:rPr lang="ko-KR" altLang="en-US"/>
              <a:t>서버에서 </a:t>
            </a:r>
            <a:r>
              <a:rPr lang="en-US" altLang="ko-KR"/>
              <a:t>GameManager </a:t>
            </a:r>
            <a:r>
              <a:rPr lang="ko-KR" altLang="en-US"/>
              <a:t>생성시</a:t>
            </a:r>
            <a:r>
              <a:rPr lang="en-US" altLang="ko-KR"/>
              <a:t>)GameManager</a:t>
            </a:r>
            <a:r>
              <a:rPr lang="ko-KR" altLang="en-US"/>
              <a:t>에게 사용자가 들어오고 나가는 것에 대한 응답을 추가적으로 제공한다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6331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319320" cy="582831"/>
          </a:xfrm>
        </p:spPr>
        <p:txBody>
          <a:bodyPr>
            <a:noAutofit/>
          </a:bodyPr>
          <a:lstStyle/>
          <a:p>
            <a:r>
              <a:rPr lang="en-US" altLang="ko-KR" sz="3200" u="sng"/>
              <a:t>RoundController</a:t>
            </a:r>
            <a:endParaRPr lang="ko-KR" altLang="en-US" sz="3200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http </a:t>
            </a:r>
            <a:r>
              <a:rPr lang="ko-KR" altLang="en-US"/>
              <a:t>통신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라운드 내에서 라운드 진행과정관리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게임시작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룸정보</a:t>
            </a:r>
            <a:r>
              <a:rPr lang="en-US" altLang="ko-KR"/>
              <a:t>, </a:t>
            </a:r>
            <a:r>
              <a:rPr lang="ko-KR" altLang="en-US"/>
              <a:t>게임설정 정보를 </a:t>
            </a:r>
            <a:r>
              <a:rPr lang="en-US" altLang="ko-KR"/>
              <a:t>RoundController</a:t>
            </a:r>
            <a:r>
              <a:rPr lang="ko-KR" altLang="en-US"/>
              <a:t>에 전달하면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RoundController</a:t>
            </a:r>
            <a:r>
              <a:rPr lang="ko-KR" altLang="en-US"/>
              <a:t>는 라이어게임 설명하는 사용자 순서를 보낸다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라이어선정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각 사용자가 라이어 선정을 요청하면</a:t>
            </a:r>
            <a:r>
              <a:rPr lang="en-US" altLang="ko-KR"/>
              <a:t>,</a:t>
            </a:r>
            <a:r>
              <a:rPr lang="ko-KR" altLang="en-US"/>
              <a:t> 사용자에게 라이어 유무를 응답한다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사용자는 라이어선정이 완료될때마다 </a:t>
            </a:r>
            <a:r>
              <a:rPr lang="en-US" altLang="ko-KR"/>
              <a:t>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카테고리 제시</a:t>
            </a:r>
            <a:r>
              <a:rPr lang="en-US" altLang="ko-KR"/>
              <a:t>,</a:t>
            </a:r>
            <a:r>
              <a:rPr lang="ko-KR" altLang="en-US"/>
              <a:t>키워드 공개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ko-KR" altLang="en-US"/>
              <a:t>각 사용자가 키워드를 요청하면</a:t>
            </a:r>
            <a:r>
              <a:rPr lang="en-US" altLang="ko-KR"/>
              <a:t>, </a:t>
            </a:r>
            <a:r>
              <a:rPr lang="ko-KR" altLang="en-US"/>
              <a:t>방장이 설정한 카테고리중 하나를 선택하고</a:t>
            </a:r>
            <a:r>
              <a:rPr lang="en-US" altLang="ko-KR"/>
              <a:t> </a:t>
            </a:r>
            <a:r>
              <a:rPr lang="ko-KR" altLang="en-US"/>
              <a:t>키워드를 응답한다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사용자는 키워드를 받으면</a:t>
            </a:r>
            <a:r>
              <a:rPr lang="en-US" altLang="ko-KR"/>
              <a:t>, GameManager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게임 진행</a:t>
            </a:r>
            <a:endParaRPr lang="en-US" altLang="ko-KR"/>
          </a:p>
          <a:p>
            <a:pPr marL="1257300" lvl="2" indent="-342900">
              <a:buAutoNum type="arabicPeriod"/>
            </a:pPr>
            <a:r>
              <a:rPr lang="en-US" altLang="ko-KR"/>
              <a:t>GameManager</a:t>
            </a:r>
            <a:r>
              <a:rPr lang="ko-KR" altLang="en-US"/>
              <a:t>는 게임이 진행중임을 서버에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투표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각 사용자는 자신이 생각하는 라이어를 서버에 알린다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공개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/>
              <a:t>GameManager</a:t>
            </a:r>
            <a:r>
              <a:rPr lang="ko-KR" altLang="en-US"/>
              <a:t>가 라이어 공개해달라고 요청하면 결과를 리턴한다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라이어 키워드 맞추기</a:t>
            </a:r>
            <a:endParaRPr lang="en-US" altLang="ko-KR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라이어는 키워드를 던지고</a:t>
            </a:r>
            <a:r>
              <a:rPr lang="en-US" altLang="ko-KR"/>
              <a:t>, </a:t>
            </a:r>
            <a:r>
              <a:rPr lang="ko-KR" altLang="en-US"/>
              <a:t>정답여부를 서버에서 받는다</a:t>
            </a:r>
            <a:r>
              <a:rPr lang="en-US" altLang="ko-KR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/>
              <a:t>그리고 사용자는 </a:t>
            </a:r>
            <a:r>
              <a:rPr lang="en-US" altLang="ko-KR"/>
              <a:t>GameManager</a:t>
            </a:r>
            <a:r>
              <a:rPr lang="ko-KR" altLang="en-US"/>
              <a:t>에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800100" lvl="1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26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제약사항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크롬만 지원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1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추가할 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276837" y="998290"/>
            <a:ext cx="10377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STOMP</a:t>
            </a:r>
            <a:r>
              <a:rPr lang="ko-KR" altLang="en-US"/>
              <a:t>가 아닌 다른 메세지큐 사용</a:t>
            </a:r>
            <a:r>
              <a:rPr lang="en-US" altLang="ko-KR"/>
              <a:t>(rabbitMQ, kafka &lt;-rabbitMQ</a:t>
            </a:r>
            <a:r>
              <a:rPr lang="ko-KR" altLang="en-US"/>
              <a:t>가 더적절한듯 분산처리는 아니니까</a:t>
            </a:r>
            <a:r>
              <a:rPr lang="en-US" altLang="ko-KR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음성 지원 </a:t>
            </a:r>
            <a:r>
              <a:rPr lang="en-US" altLang="ko-KR"/>
              <a:t>(webRTC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클라이언트 상에서 게임처럼 이동할 수 있도록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소켓 연결 인원조절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431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사용자 접속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방을 만든다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방 설정을 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방 최대 인원수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사용자가 참여할 수 있도록 링크가 생성된다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사용자를 강제 퇴장시킨다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다른 사람이 만든 링크를 통해 방에 접속한다</a:t>
            </a:r>
            <a:r>
              <a:rPr lang="en-US" altLang="ko-KR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9B95DB-5D76-8A5F-C86B-C1138702D69A}"/>
              </a:ext>
            </a:extLst>
          </p:cNvPr>
          <p:cNvGrpSpPr/>
          <p:nvPr/>
        </p:nvGrpSpPr>
        <p:grpSpPr>
          <a:xfrm>
            <a:off x="687898" y="2968306"/>
            <a:ext cx="4177718" cy="1615875"/>
            <a:chOff x="1619075" y="3070371"/>
            <a:chExt cx="5880683" cy="292775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E149F0E-AD56-DAD6-266B-95DA50376C82}"/>
                </a:ext>
              </a:extLst>
            </p:cNvPr>
            <p:cNvSpPr/>
            <p:nvPr/>
          </p:nvSpPr>
          <p:spPr>
            <a:xfrm>
              <a:off x="1619075" y="3070371"/>
              <a:ext cx="5880683" cy="29277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EA8F5B-7642-CC44-FCAB-EC0F371C98DB}"/>
                </a:ext>
              </a:extLst>
            </p:cNvPr>
            <p:cNvSpPr txBox="1"/>
            <p:nvPr/>
          </p:nvSpPr>
          <p:spPr>
            <a:xfrm>
              <a:off x="2885813" y="4102217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생성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D0A5B5-E095-1108-0B68-2855EA2CF5B9}"/>
                </a:ext>
              </a:extLst>
            </p:cNvPr>
            <p:cNvSpPr txBox="1"/>
            <p:nvPr/>
          </p:nvSpPr>
          <p:spPr>
            <a:xfrm>
              <a:off x="4882392" y="4415140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참가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16AEF9-D95A-A2A2-49C9-8423277328B0}"/>
              </a:ext>
            </a:extLst>
          </p:cNvPr>
          <p:cNvSpPr/>
          <p:nvPr/>
        </p:nvSpPr>
        <p:spPr>
          <a:xfrm>
            <a:off x="9663418" y="0"/>
            <a:ext cx="2528582" cy="5828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POC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4E8B4-F0CB-A2F5-DCD2-FDD0A5E4C289}"/>
              </a:ext>
            </a:extLst>
          </p:cNvPr>
          <p:cNvSpPr txBox="1"/>
          <p:nvPr/>
        </p:nvSpPr>
        <p:spPr>
          <a:xfrm>
            <a:off x="3006203" y="3263864"/>
            <a:ext cx="86415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방 넘버</a:t>
            </a:r>
          </a:p>
        </p:txBody>
      </p:sp>
    </p:spTree>
    <p:extLst>
      <p:ext uri="{BB962C8B-B14F-4D97-AF65-F5344CB8AC3E}">
        <p14:creationId xmlns:p14="http://schemas.microsoft.com/office/powerpoint/2010/main" val="215711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사용자 접속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방을 만든다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방 설정을 한다</a:t>
            </a:r>
            <a:r>
              <a:rPr lang="en-US" altLang="ko-KR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/>
              <a:t>방 최대 인원수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사용자가 참여할 수 있도록 링크가 생성된다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다른 사용자를 강제 퇴장시킨다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다른 사람이 만든 링크를 통해 방에 접속한다</a:t>
            </a:r>
            <a:r>
              <a:rPr lang="en-US" altLang="ko-KR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9B95DB-5D76-8A5F-C86B-C1138702D69A}"/>
              </a:ext>
            </a:extLst>
          </p:cNvPr>
          <p:cNvGrpSpPr/>
          <p:nvPr/>
        </p:nvGrpSpPr>
        <p:grpSpPr>
          <a:xfrm>
            <a:off x="1447101" y="3870494"/>
            <a:ext cx="3498208" cy="1174427"/>
            <a:chOff x="1619075" y="3070371"/>
            <a:chExt cx="5880683" cy="292775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E149F0E-AD56-DAD6-266B-95DA50376C82}"/>
                </a:ext>
              </a:extLst>
            </p:cNvPr>
            <p:cNvSpPr/>
            <p:nvPr/>
          </p:nvSpPr>
          <p:spPr>
            <a:xfrm>
              <a:off x="1619075" y="3070371"/>
              <a:ext cx="5880683" cy="29277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EA8F5B-7642-CC44-FCAB-EC0F371C98DB}"/>
                </a:ext>
              </a:extLst>
            </p:cNvPr>
            <p:cNvSpPr txBox="1"/>
            <p:nvPr/>
          </p:nvSpPr>
          <p:spPr>
            <a:xfrm>
              <a:off x="2885813" y="4102217"/>
              <a:ext cx="1216404" cy="4740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생성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D0A5B5-E095-1108-0B68-2855EA2CF5B9}"/>
                </a:ext>
              </a:extLst>
            </p:cNvPr>
            <p:cNvSpPr txBox="1"/>
            <p:nvPr/>
          </p:nvSpPr>
          <p:spPr>
            <a:xfrm>
              <a:off x="4882393" y="4606057"/>
              <a:ext cx="1216404" cy="47400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방 참가</a:t>
              </a:r>
            </a:p>
          </p:txBody>
        </p:sp>
      </p:grp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A6D858AA-79DB-6869-DA29-5D7DED28B744}"/>
              </a:ext>
            </a:extLst>
          </p:cNvPr>
          <p:cNvSpPr/>
          <p:nvPr/>
        </p:nvSpPr>
        <p:spPr>
          <a:xfrm rot="16200000">
            <a:off x="5708214" y="4018268"/>
            <a:ext cx="308858" cy="84113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E16634-C9F0-F9AA-147F-99F366B906AC}"/>
              </a:ext>
            </a:extLst>
          </p:cNvPr>
          <p:cNvSpPr txBox="1"/>
          <p:nvPr/>
        </p:nvSpPr>
        <p:spPr>
          <a:xfrm>
            <a:off x="5320300" y="3922219"/>
            <a:ext cx="111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1.</a:t>
            </a:r>
            <a:r>
              <a:rPr lang="ko-KR" altLang="en-US" sz="1000"/>
              <a:t>방생성 클릭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103BCB-EEC2-29B7-43D0-D84B577DAFA7}"/>
              </a:ext>
            </a:extLst>
          </p:cNvPr>
          <p:cNvSpPr txBox="1"/>
          <p:nvPr/>
        </p:nvSpPr>
        <p:spPr>
          <a:xfrm>
            <a:off x="3390195" y="4118243"/>
            <a:ext cx="72173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방 넘버</a:t>
            </a:r>
            <a:r>
              <a:rPr lang="en-US" altLang="ko-KR" sz="1050" b="1"/>
              <a:t>:</a:t>
            </a:r>
            <a:endParaRPr lang="ko-KR" altLang="en-US" sz="105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4752CD-7313-2986-982E-3E9A46BEECD0}"/>
              </a:ext>
            </a:extLst>
          </p:cNvPr>
          <p:cNvSpPr txBox="1"/>
          <p:nvPr/>
        </p:nvSpPr>
        <p:spPr>
          <a:xfrm>
            <a:off x="5257499" y="4635084"/>
            <a:ext cx="1174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2.</a:t>
            </a:r>
            <a:r>
              <a:rPr lang="ko-KR" altLang="en-US" sz="1000"/>
              <a:t>방넘버 입력</a:t>
            </a:r>
            <a:r>
              <a:rPr lang="en-US" altLang="ko-KR" sz="1000"/>
              <a:t>,</a:t>
            </a:r>
            <a:br>
              <a:rPr lang="en-US" altLang="ko-KR" sz="1000"/>
            </a:br>
            <a:r>
              <a:rPr lang="ko-KR" altLang="en-US" sz="1000"/>
              <a:t>방참가 버튼 클릭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09F8E49-02FA-7B72-9BD4-B690B9762F2F}"/>
              </a:ext>
            </a:extLst>
          </p:cNvPr>
          <p:cNvGrpSpPr/>
          <p:nvPr/>
        </p:nvGrpSpPr>
        <p:grpSpPr>
          <a:xfrm>
            <a:off x="6945984" y="2596942"/>
            <a:ext cx="3498208" cy="1504355"/>
            <a:chOff x="6056274" y="4332189"/>
            <a:chExt cx="3498208" cy="15043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0AE8ADA-19E5-CF79-314D-B6CD8440CCF6}"/>
                </a:ext>
              </a:extLst>
            </p:cNvPr>
            <p:cNvSpPr/>
            <p:nvPr/>
          </p:nvSpPr>
          <p:spPr>
            <a:xfrm>
              <a:off x="6056274" y="4662117"/>
              <a:ext cx="3498208" cy="1174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963020-7AB3-351C-FC66-CA05A4F98FBF}"/>
                </a:ext>
              </a:extLst>
            </p:cNvPr>
            <p:cNvSpPr txBox="1"/>
            <p:nvPr/>
          </p:nvSpPr>
          <p:spPr>
            <a:xfrm>
              <a:off x="6371114" y="4784845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2104AD-9A1D-5B48-57B9-0FC83D72B939}"/>
                </a:ext>
              </a:extLst>
            </p:cNvPr>
            <p:cNvSpPr txBox="1"/>
            <p:nvPr/>
          </p:nvSpPr>
          <p:spPr>
            <a:xfrm>
              <a:off x="6371114" y="5118142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2</a:t>
              </a:r>
              <a:endParaRPr lang="ko-KR" altLang="en-US" sz="105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680D65-B26C-6BA8-A1F4-697C79B321C0}"/>
                </a:ext>
              </a:extLst>
            </p:cNvPr>
            <p:cNvSpPr txBox="1"/>
            <p:nvPr/>
          </p:nvSpPr>
          <p:spPr>
            <a:xfrm>
              <a:off x="6371114" y="5451439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3</a:t>
              </a:r>
              <a:endParaRPr lang="ko-KR" altLang="en-US" sz="1050" b="1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63FC677-C80F-9A14-B0CC-9CB5AF7D7CD4}"/>
                </a:ext>
              </a:extLst>
            </p:cNvPr>
            <p:cNvGrpSpPr/>
            <p:nvPr/>
          </p:nvGrpSpPr>
          <p:grpSpPr>
            <a:xfrm>
              <a:off x="7443580" y="4794977"/>
              <a:ext cx="723595" cy="900246"/>
              <a:chOff x="3703416" y="3707671"/>
              <a:chExt cx="723595" cy="900246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765C4FA-B7C0-69A3-ECC5-AF49DC0867C3}"/>
                  </a:ext>
                </a:extLst>
              </p:cNvPr>
              <p:cNvSpPr txBox="1"/>
              <p:nvPr/>
            </p:nvSpPr>
            <p:spPr>
              <a:xfrm>
                <a:off x="3703416" y="3707671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57" name="사각형: 모서리가 접힌 도형 56">
                <a:extLst>
                  <a:ext uri="{FF2B5EF4-FFF2-40B4-BE49-F238E27FC236}">
                    <a16:creationId xmlns:a16="http://schemas.microsoft.com/office/drawing/2014/main" id="{1CC17D4C-05C9-7DB0-AEE1-528BF3C64CA9}"/>
                  </a:ext>
                </a:extLst>
              </p:cNvPr>
              <p:cNvSpPr/>
              <p:nvPr/>
            </p:nvSpPr>
            <p:spPr>
              <a:xfrm>
                <a:off x="3952091" y="3758695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각형: 모서리가 접힌 도형 57">
                <a:extLst>
                  <a:ext uri="{FF2B5EF4-FFF2-40B4-BE49-F238E27FC236}">
                    <a16:creationId xmlns:a16="http://schemas.microsoft.com/office/drawing/2014/main" id="{4D843936-65A4-E9FA-19A4-2FC47D3B8B1F}"/>
                  </a:ext>
                </a:extLst>
              </p:cNvPr>
              <p:cNvSpPr/>
              <p:nvPr/>
            </p:nvSpPr>
            <p:spPr>
              <a:xfrm>
                <a:off x="3952090" y="3978436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모서리가 접힌 도형 58">
                <a:extLst>
                  <a:ext uri="{FF2B5EF4-FFF2-40B4-BE49-F238E27FC236}">
                    <a16:creationId xmlns:a16="http://schemas.microsoft.com/office/drawing/2014/main" id="{E0793A0A-4A6C-8700-3ED2-1C4102CA106C}"/>
                  </a:ext>
                </a:extLst>
              </p:cNvPr>
              <p:cNvSpPr/>
              <p:nvPr/>
            </p:nvSpPr>
            <p:spPr>
              <a:xfrm>
                <a:off x="3741751" y="4214011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모서리가 접힌 도형 59">
                <a:extLst>
                  <a:ext uri="{FF2B5EF4-FFF2-40B4-BE49-F238E27FC236}">
                    <a16:creationId xmlns:a16="http://schemas.microsoft.com/office/drawing/2014/main" id="{365B9018-40E0-B473-1D66-6C92C6DF8ADC}"/>
                  </a:ext>
                </a:extLst>
              </p:cNvPr>
              <p:cNvSpPr/>
              <p:nvPr/>
            </p:nvSpPr>
            <p:spPr>
              <a:xfrm>
                <a:off x="3741751" y="4414052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FC6CE58-2B38-1122-573D-0E9A4143BF24}"/>
                </a:ext>
              </a:extLst>
            </p:cNvPr>
            <p:cNvSpPr txBox="1"/>
            <p:nvPr/>
          </p:nvSpPr>
          <p:spPr>
            <a:xfrm>
              <a:off x="7593080" y="4332189"/>
              <a:ext cx="5407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방장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2D3A6CD-ED4C-7AC2-EDDF-5462BC6461B1}"/>
              </a:ext>
            </a:extLst>
          </p:cNvPr>
          <p:cNvGrpSpPr/>
          <p:nvPr/>
        </p:nvGrpSpPr>
        <p:grpSpPr>
          <a:xfrm>
            <a:off x="6945984" y="4404745"/>
            <a:ext cx="3498208" cy="1488521"/>
            <a:chOff x="2034186" y="4531907"/>
            <a:chExt cx="3498208" cy="148852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DA9E588-7DA5-EFA0-9230-B0335BDF7788}"/>
                </a:ext>
              </a:extLst>
            </p:cNvPr>
            <p:cNvGrpSpPr/>
            <p:nvPr/>
          </p:nvGrpSpPr>
          <p:grpSpPr>
            <a:xfrm>
              <a:off x="2034186" y="4846001"/>
              <a:ext cx="3498208" cy="1174427"/>
              <a:chOff x="7293901" y="2841786"/>
              <a:chExt cx="3498208" cy="117442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8E89589-4AE9-E209-D8A9-8A16E374BC9D}"/>
                  </a:ext>
                </a:extLst>
              </p:cNvPr>
              <p:cNvSpPr/>
              <p:nvPr/>
            </p:nvSpPr>
            <p:spPr>
              <a:xfrm>
                <a:off x="7293901" y="2841786"/>
                <a:ext cx="3498208" cy="11744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9D35346-B72C-E729-7414-52CA11442AB0}"/>
                  </a:ext>
                </a:extLst>
              </p:cNvPr>
              <p:cNvSpPr txBox="1"/>
              <p:nvPr/>
            </p:nvSpPr>
            <p:spPr>
              <a:xfrm>
                <a:off x="7608741" y="2964514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1</a:t>
                </a:r>
                <a:endParaRPr lang="ko-KR" altLang="en-US" sz="1050" b="1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82DAF46-A367-6BA7-446A-A69C33D13452}"/>
                  </a:ext>
                </a:extLst>
              </p:cNvPr>
              <p:cNvSpPr txBox="1"/>
              <p:nvPr/>
            </p:nvSpPr>
            <p:spPr>
              <a:xfrm>
                <a:off x="7608741" y="3297811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2</a:t>
                </a:r>
                <a:endParaRPr lang="ko-KR" altLang="en-US" sz="1050" b="1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7525BA3-CA69-1A88-49F4-0D958721CC05}"/>
                  </a:ext>
                </a:extLst>
              </p:cNvPr>
              <p:cNvSpPr txBox="1"/>
              <p:nvPr/>
            </p:nvSpPr>
            <p:spPr>
              <a:xfrm>
                <a:off x="7608741" y="3631108"/>
                <a:ext cx="723595" cy="25391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/>
                  <a:t>참여자</a:t>
                </a:r>
                <a:r>
                  <a:rPr lang="en-US" altLang="ko-KR" sz="1050" b="1"/>
                  <a:t>3</a:t>
                </a:r>
                <a:endParaRPr lang="ko-KR" altLang="en-US" sz="1050" b="1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DB37518-550A-A6E6-AA41-334A8C0423D2}"/>
                  </a:ext>
                </a:extLst>
              </p:cNvPr>
              <p:cNvSpPr txBox="1"/>
              <p:nvPr/>
            </p:nvSpPr>
            <p:spPr>
              <a:xfrm>
                <a:off x="9756323" y="2964514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68" name="사각형: 모서리가 접힌 도형 67">
                <a:extLst>
                  <a:ext uri="{FF2B5EF4-FFF2-40B4-BE49-F238E27FC236}">
                    <a16:creationId xmlns:a16="http://schemas.microsoft.com/office/drawing/2014/main" id="{AC833EED-C3D8-B1CA-773A-6E263100A3E6}"/>
                  </a:ext>
                </a:extLst>
              </p:cNvPr>
              <p:cNvSpPr/>
              <p:nvPr/>
            </p:nvSpPr>
            <p:spPr>
              <a:xfrm>
                <a:off x="10004998" y="3015538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각형: 모서리가 접힌 도형 68">
                <a:extLst>
                  <a:ext uri="{FF2B5EF4-FFF2-40B4-BE49-F238E27FC236}">
                    <a16:creationId xmlns:a16="http://schemas.microsoft.com/office/drawing/2014/main" id="{54FCBBB9-94B6-8CA7-A47F-DDA393D4F320}"/>
                  </a:ext>
                </a:extLst>
              </p:cNvPr>
              <p:cNvSpPr/>
              <p:nvPr/>
            </p:nvSpPr>
            <p:spPr>
              <a:xfrm>
                <a:off x="10004997" y="3235279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모서리가 접힌 도형 69">
                <a:extLst>
                  <a:ext uri="{FF2B5EF4-FFF2-40B4-BE49-F238E27FC236}">
                    <a16:creationId xmlns:a16="http://schemas.microsoft.com/office/drawing/2014/main" id="{5B879682-EA1B-1567-AA3A-1944ECF191CB}"/>
                  </a:ext>
                </a:extLst>
              </p:cNvPr>
              <p:cNvSpPr/>
              <p:nvPr/>
            </p:nvSpPr>
            <p:spPr>
              <a:xfrm>
                <a:off x="9794658" y="3470854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모서리가 접힌 도형 70">
                <a:extLst>
                  <a:ext uri="{FF2B5EF4-FFF2-40B4-BE49-F238E27FC236}">
                    <a16:creationId xmlns:a16="http://schemas.microsoft.com/office/drawing/2014/main" id="{E086CA67-A618-45AB-8D72-ED4F3C8E3F7C}"/>
                  </a:ext>
                </a:extLst>
              </p:cNvPr>
              <p:cNvSpPr/>
              <p:nvPr/>
            </p:nvSpPr>
            <p:spPr>
              <a:xfrm>
                <a:off x="9794658" y="3670895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0981930-737A-EF03-3D60-408A29F87F7A}"/>
                </a:ext>
              </a:extLst>
            </p:cNvPr>
            <p:cNvSpPr txBox="1"/>
            <p:nvPr/>
          </p:nvSpPr>
          <p:spPr>
            <a:xfrm>
              <a:off x="3421492" y="4531907"/>
              <a:ext cx="796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방 참여자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52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게임 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방장만이 게임 시작 권한을 가지고 있으며</a:t>
            </a:r>
            <a:r>
              <a:rPr lang="en-US" altLang="ko-KR"/>
              <a:t>, </a:t>
            </a:r>
            <a:r>
              <a:rPr lang="ko-KR" altLang="en-US"/>
              <a:t>다른 사용자는 준비 등 부가적인 작업이 필요하지 않다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방장은 게임 관련 설정을 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방장은 카테고리를 제한할 수 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라운드 수를 설정한다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 </a:t>
            </a:r>
            <a:r>
              <a:rPr lang="ko-KR" altLang="en-US"/>
              <a:t>라운드마다 설명하는 횟수를 정한다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en-US" altLang="ko-KR"/>
              <a:t> </a:t>
            </a:r>
            <a:r>
              <a:rPr lang="ko-KR" altLang="en-US" strike="sngStrike"/>
              <a:t>특정 시간내에 게임 관련 설정을 마무리해야하며</a:t>
            </a:r>
            <a:r>
              <a:rPr lang="en-US" altLang="ko-KR" strike="sngStrike"/>
              <a:t>, </a:t>
            </a:r>
            <a:r>
              <a:rPr lang="ko-KR" altLang="en-US" strike="sngStrike"/>
              <a:t>선택하지 못한 경우 기본 설정이 적용된다</a:t>
            </a:r>
            <a:r>
              <a:rPr lang="en-US" altLang="ko-KR" strike="sngStrike"/>
              <a:t>.</a:t>
            </a:r>
          </a:p>
          <a:p>
            <a:pPr marL="342900" indent="-342900">
              <a:buAutoNum type="arabicPeriod"/>
            </a:pPr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38C46D9-FB81-AB74-8D76-57F456C5F95C}"/>
              </a:ext>
            </a:extLst>
          </p:cNvPr>
          <p:cNvGrpSpPr/>
          <p:nvPr/>
        </p:nvGrpSpPr>
        <p:grpSpPr>
          <a:xfrm>
            <a:off x="1240993" y="3584943"/>
            <a:ext cx="5084305" cy="1951791"/>
            <a:chOff x="1240994" y="3584943"/>
            <a:chExt cx="3498208" cy="117442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117781-343C-5D3D-3410-5F0E3031256F}"/>
                </a:ext>
              </a:extLst>
            </p:cNvPr>
            <p:cNvSpPr/>
            <p:nvPr/>
          </p:nvSpPr>
          <p:spPr>
            <a:xfrm>
              <a:off x="1240994" y="3584943"/>
              <a:ext cx="3498208" cy="1174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E12ADD-771A-B483-3B9C-C36887C8C893}"/>
                </a:ext>
              </a:extLst>
            </p:cNvPr>
            <p:cNvSpPr txBox="1"/>
            <p:nvPr/>
          </p:nvSpPr>
          <p:spPr>
            <a:xfrm>
              <a:off x="1555834" y="3707671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2858C3-19C1-9DB2-BC86-F94E71CCB3FD}"/>
                </a:ext>
              </a:extLst>
            </p:cNvPr>
            <p:cNvSpPr txBox="1"/>
            <p:nvPr/>
          </p:nvSpPr>
          <p:spPr>
            <a:xfrm>
              <a:off x="1555834" y="4040968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2</a:t>
              </a:r>
              <a:endParaRPr lang="ko-KR" altLang="en-US" sz="1050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20AD88-1A8D-8C5B-E0ED-D0FACF235C2F}"/>
                </a:ext>
              </a:extLst>
            </p:cNvPr>
            <p:cNvSpPr txBox="1"/>
            <p:nvPr/>
          </p:nvSpPr>
          <p:spPr>
            <a:xfrm>
              <a:off x="1555834" y="4374265"/>
              <a:ext cx="723595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참여자</a:t>
              </a:r>
              <a:r>
                <a:rPr lang="en-US" altLang="ko-KR" sz="1050" b="1"/>
                <a:t>3</a:t>
              </a:r>
              <a:endParaRPr lang="ko-KR" altLang="en-US" sz="1050" b="1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3138ED2-B762-1E29-AAAC-B82FF4FB7252}"/>
                </a:ext>
              </a:extLst>
            </p:cNvPr>
            <p:cNvGrpSpPr/>
            <p:nvPr/>
          </p:nvGrpSpPr>
          <p:grpSpPr>
            <a:xfrm>
              <a:off x="2628300" y="3717803"/>
              <a:ext cx="723595" cy="900246"/>
              <a:chOff x="3703416" y="3707671"/>
              <a:chExt cx="723595" cy="90024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85F73B-201A-2910-CA40-1C8842836A1D}"/>
                  </a:ext>
                </a:extLst>
              </p:cNvPr>
              <p:cNvSpPr txBox="1"/>
              <p:nvPr/>
            </p:nvSpPr>
            <p:spPr>
              <a:xfrm>
                <a:off x="3703416" y="3707671"/>
                <a:ext cx="723595" cy="90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en-US" altLang="ko-KR" sz="1050" b="1"/>
              </a:p>
              <a:p>
                <a:pPr algn="ctr"/>
                <a:endParaRPr lang="ko-KR" altLang="en-US" sz="1050" b="1"/>
              </a:p>
            </p:txBody>
          </p:sp>
          <p:sp>
            <p:nvSpPr>
              <p:cNvPr id="10" name="사각형: 모서리가 접힌 도형 9">
                <a:extLst>
                  <a:ext uri="{FF2B5EF4-FFF2-40B4-BE49-F238E27FC236}">
                    <a16:creationId xmlns:a16="http://schemas.microsoft.com/office/drawing/2014/main" id="{0BB2CE53-261B-36D0-DE06-85D888E1C48D}"/>
                  </a:ext>
                </a:extLst>
              </p:cNvPr>
              <p:cNvSpPr/>
              <p:nvPr/>
            </p:nvSpPr>
            <p:spPr>
              <a:xfrm>
                <a:off x="3952091" y="3758695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모서리가 접힌 도형 10">
                <a:extLst>
                  <a:ext uri="{FF2B5EF4-FFF2-40B4-BE49-F238E27FC236}">
                    <a16:creationId xmlns:a16="http://schemas.microsoft.com/office/drawing/2014/main" id="{5B67ADFE-7D72-1DE6-0696-935A5D0932E5}"/>
                  </a:ext>
                </a:extLst>
              </p:cNvPr>
              <p:cNvSpPr/>
              <p:nvPr/>
            </p:nvSpPr>
            <p:spPr>
              <a:xfrm>
                <a:off x="3952090" y="3978436"/>
                <a:ext cx="420677" cy="151868"/>
              </a:xfrm>
              <a:prstGeom prst="foldedCorner">
                <a:avLst/>
              </a:prstGeom>
              <a:solidFill>
                <a:srgbClr val="7ACF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모서리가 접힌 도형 11">
                <a:extLst>
                  <a:ext uri="{FF2B5EF4-FFF2-40B4-BE49-F238E27FC236}">
                    <a16:creationId xmlns:a16="http://schemas.microsoft.com/office/drawing/2014/main" id="{9510DBA7-E145-7CB6-293E-4606EC26DAD0}"/>
                  </a:ext>
                </a:extLst>
              </p:cNvPr>
              <p:cNvSpPr/>
              <p:nvPr/>
            </p:nvSpPr>
            <p:spPr>
              <a:xfrm>
                <a:off x="3741751" y="4214011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모서리가 접힌 도형 12">
                <a:extLst>
                  <a:ext uri="{FF2B5EF4-FFF2-40B4-BE49-F238E27FC236}">
                    <a16:creationId xmlns:a16="http://schemas.microsoft.com/office/drawing/2014/main" id="{10395118-0EE8-462B-7707-A72D5A53A1F9}"/>
                  </a:ext>
                </a:extLst>
              </p:cNvPr>
              <p:cNvSpPr/>
              <p:nvPr/>
            </p:nvSpPr>
            <p:spPr>
              <a:xfrm>
                <a:off x="3741751" y="4414052"/>
                <a:ext cx="420677" cy="151868"/>
              </a:xfrm>
              <a:prstGeom prst="foldedCorne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9D4830-3810-46F9-2381-D2903BCC0C4E}"/>
                </a:ext>
              </a:extLst>
            </p:cNvPr>
            <p:cNvSpPr txBox="1"/>
            <p:nvPr/>
          </p:nvSpPr>
          <p:spPr>
            <a:xfrm>
              <a:off x="3666735" y="3707671"/>
              <a:ext cx="905265" cy="90024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en-US" altLang="ko-KR" sz="1050" b="1"/>
            </a:p>
            <a:p>
              <a:pPr algn="ctr"/>
              <a:endParaRPr lang="ko-KR" altLang="en-US" sz="1050" b="1"/>
            </a:p>
          </p:txBody>
        </p:sp>
        <p:sp>
          <p:nvSpPr>
            <p:cNvPr id="17" name="사각형: 모서리가 접힌 도형 16">
              <a:extLst>
                <a:ext uri="{FF2B5EF4-FFF2-40B4-BE49-F238E27FC236}">
                  <a16:creationId xmlns:a16="http://schemas.microsoft.com/office/drawing/2014/main" id="{E08A6A5F-A1AB-3BA7-14A5-CFB169AB0581}"/>
                </a:ext>
              </a:extLst>
            </p:cNvPr>
            <p:cNvSpPr/>
            <p:nvPr/>
          </p:nvSpPr>
          <p:spPr>
            <a:xfrm>
              <a:off x="3700766" y="3758695"/>
              <a:ext cx="804122" cy="162000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카테고리 선정</a:t>
              </a:r>
            </a:p>
          </p:txBody>
        </p:sp>
        <p:sp>
          <p:nvSpPr>
            <p:cNvPr id="23" name="사각형: 모서리가 접힌 도형 22">
              <a:extLst>
                <a:ext uri="{FF2B5EF4-FFF2-40B4-BE49-F238E27FC236}">
                  <a16:creationId xmlns:a16="http://schemas.microsoft.com/office/drawing/2014/main" id="{65B98532-619F-2CEA-68AC-DEC33E23393D}"/>
                </a:ext>
              </a:extLst>
            </p:cNvPr>
            <p:cNvSpPr/>
            <p:nvPr/>
          </p:nvSpPr>
          <p:spPr>
            <a:xfrm>
              <a:off x="3717306" y="3768827"/>
              <a:ext cx="804122" cy="162000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카테고리</a:t>
              </a:r>
            </a:p>
          </p:txBody>
        </p:sp>
        <p:sp>
          <p:nvSpPr>
            <p:cNvPr id="24" name="사각형: 모서리가 접힌 도형 23">
              <a:extLst>
                <a:ext uri="{FF2B5EF4-FFF2-40B4-BE49-F238E27FC236}">
                  <a16:creationId xmlns:a16="http://schemas.microsoft.com/office/drawing/2014/main" id="{E8A76138-91B6-9043-83A0-6D0C9B6D21CD}"/>
                </a:ext>
              </a:extLst>
            </p:cNvPr>
            <p:cNvSpPr/>
            <p:nvPr/>
          </p:nvSpPr>
          <p:spPr>
            <a:xfrm>
              <a:off x="3717306" y="4004730"/>
              <a:ext cx="804122" cy="225315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라운드 수 설정</a:t>
              </a:r>
              <a:br>
                <a:rPr lang="en-US" altLang="ko-KR" sz="800">
                  <a:solidFill>
                    <a:schemeClr val="tx1"/>
                  </a:solidFill>
                </a:rPr>
              </a:br>
              <a:r>
                <a:rPr lang="en-US" altLang="ko-KR" sz="800">
                  <a:solidFill>
                    <a:schemeClr val="tx1"/>
                  </a:solidFill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</a:rPr>
                <a:t>라디오 버튼</a:t>
              </a:r>
              <a:r>
                <a:rPr lang="en-US" altLang="ko-KR" sz="800">
                  <a:solidFill>
                    <a:schemeClr val="tx1"/>
                  </a:solidFill>
                </a:rPr>
                <a:t>?)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25" name="사각형: 모서리가 접힌 도형 24">
              <a:extLst>
                <a:ext uri="{FF2B5EF4-FFF2-40B4-BE49-F238E27FC236}">
                  <a16:creationId xmlns:a16="http://schemas.microsoft.com/office/drawing/2014/main" id="{9C5CBB7B-9DF2-8FD9-EE93-F63ABC2692B8}"/>
                </a:ext>
              </a:extLst>
            </p:cNvPr>
            <p:cNvSpPr/>
            <p:nvPr/>
          </p:nvSpPr>
          <p:spPr>
            <a:xfrm>
              <a:off x="3717306" y="4299899"/>
              <a:ext cx="804122" cy="248569"/>
            </a:xfrm>
            <a:prstGeom prst="foldedCorner">
              <a:avLst/>
            </a:prstGeom>
            <a:solidFill>
              <a:srgbClr val="AFE6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라운드 횟수</a:t>
              </a:r>
              <a:br>
                <a:rPr lang="en-US" altLang="ko-KR" sz="800">
                  <a:solidFill>
                    <a:schemeClr val="tx1"/>
                  </a:solidFill>
                </a:rPr>
              </a:br>
              <a:r>
                <a:rPr lang="en-US" altLang="ko-KR" sz="800">
                  <a:solidFill>
                    <a:schemeClr val="tx1"/>
                  </a:solidFill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</a:rPr>
                <a:t>라디오 버튼</a:t>
              </a:r>
              <a:r>
                <a:rPr lang="en-US" altLang="ko-KR" sz="800">
                  <a:solidFill>
                    <a:schemeClr val="tx1"/>
                  </a:solidFill>
                </a:rPr>
                <a:t>)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93D56E8-3984-AB59-413A-95A6CCD87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69141"/>
              </p:ext>
            </p:extLst>
          </p:nvPr>
        </p:nvGraphicFramePr>
        <p:xfrm>
          <a:off x="6916323" y="3399862"/>
          <a:ext cx="4717938" cy="28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"method":"startGame",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"body":{"round":3,"category":["food"],"turn":1}},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"uuid":"1231125ds"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{"senderId":"SERVER",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"message":{"method":"notifyGameStarted", "body":{"state":"BEFORE_ROUND"}}, "uuid":"65c1c59f-4c03-489f-8692-5483d429caa2"}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982050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게임 시작</a:t>
            </a:r>
            <a:r>
              <a:rPr lang="en-US" altLang="ko-KR" sz="3200"/>
              <a:t>-</a:t>
            </a:r>
            <a:r>
              <a:rPr lang="ko-KR" altLang="en-US" sz="3200"/>
              <a:t>게임설정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10393" y="956345"/>
            <a:ext cx="103771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방장은 게임을 시작하기 위해 서버에게</a:t>
            </a:r>
            <a:r>
              <a:rPr lang="en-US" altLang="ko-KR"/>
              <a:t> </a:t>
            </a:r>
            <a:r>
              <a:rPr lang="ko-KR" altLang="en-US"/>
              <a:t>라운드</a:t>
            </a:r>
            <a:r>
              <a:rPr lang="en-US" altLang="ko-KR"/>
              <a:t>,</a:t>
            </a:r>
            <a:r>
              <a:rPr lang="ko-KR" altLang="en-US"/>
              <a:t>카테고리</a:t>
            </a:r>
            <a:r>
              <a:rPr lang="en-US" altLang="ko-KR"/>
              <a:t>,</a:t>
            </a:r>
            <a:r>
              <a:rPr lang="ko-KR" altLang="en-US"/>
              <a:t>턴을 명시한다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ko-KR" altLang="en-US"/>
              <a:t>라운드 </a:t>
            </a:r>
            <a:r>
              <a:rPr lang="en-US" altLang="ko-KR"/>
              <a:t>– </a:t>
            </a:r>
            <a:r>
              <a:rPr lang="ko-KR" altLang="en-US"/>
              <a:t>몇번 게임을 진행할 것인지</a:t>
            </a:r>
            <a:r>
              <a:rPr lang="en-US" altLang="ko-KR"/>
              <a:t>(1~5)</a:t>
            </a:r>
          </a:p>
          <a:p>
            <a:pPr marL="800100" lvl="1" indent="-342900">
              <a:buAutoNum type="arabicPeriod"/>
            </a:pPr>
            <a:r>
              <a:rPr lang="ko-KR" altLang="en-US"/>
              <a:t>카테고리 </a:t>
            </a:r>
            <a:r>
              <a:rPr lang="en-US" altLang="ko-KR"/>
              <a:t>– </a:t>
            </a:r>
            <a:r>
              <a:rPr lang="ko-KR" altLang="en-US"/>
              <a:t>모두에게 공개되는 주제</a:t>
            </a:r>
            <a:endParaRPr lang="en-US" altLang="ko-KR"/>
          </a:p>
          <a:p>
            <a:pPr marL="800100" lvl="1" indent="-342900">
              <a:buAutoNum type="arabicPeriod"/>
            </a:pPr>
            <a:r>
              <a:rPr lang="ko-KR" altLang="en-US"/>
              <a:t>턴 </a:t>
            </a:r>
            <a:r>
              <a:rPr lang="en-US" altLang="ko-KR"/>
              <a:t>– </a:t>
            </a:r>
            <a:r>
              <a:rPr lang="ko-KR" altLang="en-US"/>
              <a:t>한 사람당 한 라운드에 몇 번 설명할 것인지</a:t>
            </a:r>
            <a:r>
              <a:rPr lang="en-US" altLang="ko-KR"/>
              <a:t>(1~3)</a:t>
            </a:r>
          </a:p>
          <a:p>
            <a:pPr marL="342900" indent="-342900">
              <a:buAutoNum type="arabicPeriod"/>
            </a:pPr>
            <a:r>
              <a:rPr lang="ko-KR" altLang="en-US"/>
              <a:t>현재 카테고리와 하위 키워드는 다음과 같다</a:t>
            </a:r>
            <a:r>
              <a:rPr lang="en-US" altLang="ko-KR"/>
              <a:t>(LiarGameServer\src\main\resources\application.yml </a:t>
            </a:r>
            <a:r>
              <a:rPr lang="ko-KR" altLang="en-US"/>
              <a:t>참고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ko-KR" altLang="en-US"/>
              <a:t>예를 들어</a:t>
            </a:r>
            <a:r>
              <a:rPr lang="en-US" altLang="ko-KR"/>
              <a:t>, food </a:t>
            </a:r>
            <a:r>
              <a:rPr lang="ko-KR" altLang="en-US"/>
              <a:t>카테고리에는 </a:t>
            </a:r>
            <a:r>
              <a:rPr lang="en-US" altLang="ko-KR"/>
              <a:t>pizza, tteokbokki, bibimbab </a:t>
            </a:r>
            <a:r>
              <a:rPr lang="ko-KR" altLang="en-US"/>
              <a:t>등이 있으며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방장은 원하는 카테고리를 선정하면 된다</a:t>
            </a:r>
            <a:r>
              <a:rPr lang="en-US" altLang="ko-KR"/>
              <a:t>. (</a:t>
            </a:r>
            <a:r>
              <a:rPr lang="ko-KR" altLang="en-US"/>
              <a:t>추후 어떤 카테고리가 있는지 </a:t>
            </a:r>
            <a:r>
              <a:rPr lang="en-US" altLang="ko-KR"/>
              <a:t>API </a:t>
            </a:r>
            <a:r>
              <a:rPr lang="ko-KR" altLang="en-US"/>
              <a:t>추가 필요할듯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endParaRPr lang="en-US" altLang="ko-KR"/>
          </a:p>
        </p:txBody>
      </p:sp>
      <p:graphicFrame>
        <p:nvGraphicFramePr>
          <p:cNvPr id="15" name="표 17">
            <a:extLst>
              <a:ext uri="{FF2B5EF4-FFF2-40B4-BE49-F238E27FC236}">
                <a16:creationId xmlns:a16="http://schemas.microsoft.com/office/drawing/2014/main" id="{1798A495-0461-CDC8-3ACB-CB4B4354A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76197"/>
              </p:ext>
            </p:extLst>
          </p:nvPr>
        </p:nvGraphicFramePr>
        <p:xfrm>
          <a:off x="6916323" y="3399862"/>
          <a:ext cx="4717938" cy="298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"method":"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startGame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"body":{"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round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":3,"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category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":["food"],"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turn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":1}},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65c1c59f-4c03-489f-8692-5483d429caa2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{"senderId":"SERVER",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"message":{"method":"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notifyGameStarted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", "body":{"state":"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BEFORE_ROUND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"}}, "uuid":"65c1c59f-4c03-489f-8692-5483d429caa2"}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6399305-AD97-DEEF-AD4E-258519D80518}"/>
              </a:ext>
            </a:extLst>
          </p:cNvPr>
          <p:cNvSpPr txBox="1"/>
          <p:nvPr/>
        </p:nvSpPr>
        <p:spPr>
          <a:xfrm>
            <a:off x="566057" y="3778733"/>
            <a:ext cx="609460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keywords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food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"pizza"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"tteokbokki"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"bibimbab"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"chicken"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sports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"soccer"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"basketball"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"baseball"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"volleyball"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celebrity</a:t>
            </a:r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"suji"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"IU"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9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"jenny"</a:t>
            </a:r>
            <a:endParaRPr lang="en-US" altLang="ko-KR" sz="9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8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라운드 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방장은 라운드 시작을 서버에게 알린다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모두에게 </a:t>
            </a:r>
            <a:r>
              <a:rPr lang="en-US" altLang="ko-KR"/>
              <a:t>game state(SELECT_LIAR)</a:t>
            </a:r>
            <a:r>
              <a:rPr lang="ko-KR" altLang="en-US"/>
              <a:t>와 현재 라운드에 대해 알린다</a:t>
            </a:r>
            <a:r>
              <a:rPr lang="en-US" altLang="ko-KR"/>
              <a:t>.</a:t>
            </a:r>
            <a:endParaRPr lang="ko-KR" altLang="en-US"/>
          </a:p>
        </p:txBody>
      </p:sp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id="{11118AF2-154F-061B-03E3-9A4301BB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14532"/>
              </p:ext>
            </p:extLst>
          </p:nvPr>
        </p:nvGraphicFramePr>
        <p:xfrm>
          <a:off x="6916323" y="3399862"/>
          <a:ext cx="4717938" cy="2906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startRound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“},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"uuid":"237f5643-bfd7-e6d6-59dd-96a537006e4a"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{"senderId":"SERVER",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"message":{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"method":"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notifyRoundStarted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"body":{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"state":"SELECT_LIAR",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"round":1}"},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"uuid":"237f5643-bfd7-e6d6-59dd-96a537006e4a"}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52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3012347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라이어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방에 참여한 사용자 중 매 라운드마다 라이어가 선정된다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방장은 서버에게 라이어 선정 요청을 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</a:t>
            </a:r>
            <a:r>
              <a:rPr lang="en-US" altLang="ko-KR"/>
              <a:t>2</a:t>
            </a:r>
            <a:r>
              <a:rPr lang="ko-KR" altLang="en-US"/>
              <a:t>번 이후</a:t>
            </a:r>
            <a:r>
              <a:rPr lang="en-US" altLang="ko-KR"/>
              <a:t>, </a:t>
            </a:r>
            <a:r>
              <a:rPr lang="ko-KR" altLang="en-US"/>
              <a:t>모든 클라이언트에게 본인의 라이어 여부를 알린다</a:t>
            </a:r>
            <a:r>
              <a:rPr lang="en-US" altLang="ko-KR"/>
              <a:t>. (</a:t>
            </a:r>
            <a:r>
              <a:rPr lang="ko-KR" altLang="en-US"/>
              <a:t>다른 사람의 라이어여부는 알 수 없다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</a:pPr>
            <a:r>
              <a:rPr lang="en-US" altLang="ko-KR"/>
              <a:t>UI </a:t>
            </a:r>
            <a:r>
              <a:rPr lang="ko-KR" altLang="en-US"/>
              <a:t>미정</a:t>
            </a:r>
            <a:endParaRPr lang="en-US" altLang="ko-KR"/>
          </a:p>
        </p:txBody>
      </p:sp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id="{11118AF2-154F-061B-03E3-9A4301BB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2904"/>
              </p:ext>
            </p:extLst>
          </p:nvPr>
        </p:nvGraphicFramePr>
        <p:xfrm>
          <a:off x="6916323" y="3399862"/>
          <a:ext cx="4717938" cy="285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selectLiar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“},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"uuid":"237f5643-bfd7-e6d6-59dd-96a537006e4a"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senderId:String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message:{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"method“: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“notifyLiarSelected“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"body":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{"liar":true}},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"uuid":String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50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35C333-91A6-C986-A543-E941546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" y="136449"/>
            <a:ext cx="5663269" cy="582831"/>
          </a:xfrm>
        </p:spPr>
        <p:txBody>
          <a:bodyPr>
            <a:noAutofit/>
          </a:bodyPr>
          <a:lstStyle/>
          <a:p>
            <a:r>
              <a:rPr lang="ko-KR" altLang="en-US" sz="3200"/>
              <a:t>카테고리</a:t>
            </a:r>
            <a:r>
              <a:rPr lang="en-US" altLang="ko-KR" sz="3200"/>
              <a:t>/</a:t>
            </a:r>
            <a:r>
              <a:rPr lang="ko-KR" altLang="en-US" sz="3200"/>
              <a:t>키워드 공개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44CBD-FE2C-6596-D141-E729B130417F}"/>
              </a:ext>
            </a:extLst>
          </p:cNvPr>
          <p:cNvSpPr txBox="1"/>
          <p:nvPr/>
        </p:nvSpPr>
        <p:spPr>
          <a:xfrm>
            <a:off x="302004" y="964734"/>
            <a:ext cx="10377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라이어가 선정된 이후 방 모든 인원에 카테고리 공개 및 라이어를 제외한 유저에게 키워드 공개를 해야한다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방장은 키워드 공개 요청한다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서버는 방장에 다음과 같은 정보를 모두에게 </a:t>
            </a:r>
            <a:r>
              <a:rPr lang="en-US" altLang="ko-KR"/>
              <a:t>reply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category: </a:t>
            </a:r>
            <a:r>
              <a:rPr lang="ko-KR" altLang="en-US"/>
              <a:t>사전에 방장이 정의한 범주</a:t>
            </a:r>
            <a:r>
              <a:rPr lang="en-US" altLang="ko-KR"/>
              <a:t>(</a:t>
            </a:r>
            <a:r>
              <a:rPr lang="ko-KR" altLang="en-US"/>
              <a:t>매 라운드 범주내의 키워드가 선정된다</a:t>
            </a:r>
            <a:r>
              <a:rPr lang="en-US" altLang="ko-KR"/>
              <a:t>)</a:t>
            </a:r>
          </a:p>
          <a:p>
            <a:pPr marL="800100" lvl="1" indent="-342900">
              <a:buAutoNum type="arabicPeriod"/>
            </a:pPr>
            <a:r>
              <a:rPr lang="en-US" altLang="ko-KR"/>
              <a:t>keyword: </a:t>
            </a:r>
            <a:r>
              <a:rPr lang="ko-KR" altLang="en-US"/>
              <a:t>라이어를 제외한 인원에게 공개된 키워드</a:t>
            </a:r>
            <a:r>
              <a:rPr lang="en-US" altLang="ko-KR"/>
              <a:t>. liar</a:t>
            </a:r>
            <a:r>
              <a:rPr lang="ko-KR" altLang="en-US"/>
              <a:t>는 </a:t>
            </a:r>
            <a:r>
              <a:rPr lang="en-US" altLang="ko-KR"/>
              <a:t>keyword:LIAR</a:t>
            </a:r>
            <a:r>
              <a:rPr lang="ko-KR" altLang="en-US"/>
              <a:t>라고 되어있다</a:t>
            </a:r>
            <a:r>
              <a:rPr lang="en-US" altLang="ko-KR"/>
              <a:t>.</a:t>
            </a:r>
          </a:p>
          <a:p>
            <a:pPr marL="800100" lvl="1" indent="-342900">
              <a:buAutoNum type="arabicPeriod"/>
            </a:pPr>
            <a:r>
              <a:rPr lang="en-US" altLang="ko-KR"/>
              <a:t>turnOrder: </a:t>
            </a:r>
            <a:r>
              <a:rPr lang="ko-KR" altLang="en-US"/>
              <a:t>설명할 유저의 순서</a:t>
            </a:r>
            <a:r>
              <a:rPr lang="en-US" altLang="ko-KR"/>
              <a:t>(</a:t>
            </a:r>
            <a:r>
              <a:rPr lang="ko-KR" altLang="en-US"/>
              <a:t>리스트의 크기는 인원수와 같음</a:t>
            </a:r>
            <a:r>
              <a:rPr lang="en-US" altLang="ko-KR"/>
              <a:t>)</a:t>
            </a:r>
          </a:p>
          <a:p>
            <a:pPr marL="800100" lvl="1" indent="-342900">
              <a:buAutoNum type="arabicPeriod"/>
            </a:pPr>
            <a:r>
              <a:rPr lang="en-US" altLang="ko-KR"/>
              <a:t>state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현재 게임 </a:t>
            </a:r>
            <a:r>
              <a:rPr lang="en-US" altLang="ko-KR"/>
              <a:t>state (IN_PROGRESS)</a:t>
            </a:r>
          </a:p>
        </p:txBody>
      </p:sp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id="{11118AF2-154F-061B-03E3-9A4301BB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95942"/>
              </p:ext>
            </p:extLst>
          </p:nvPr>
        </p:nvGraphicFramePr>
        <p:xfrm>
          <a:off x="6916323" y="3399862"/>
          <a:ext cx="4717938" cy="307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69">
                  <a:extLst>
                    <a:ext uri="{9D8B030D-6E8A-4147-A177-3AD203B41FA5}">
                      <a16:colId xmlns:a16="http://schemas.microsoft.com/office/drawing/2014/main" val="2904448737"/>
                    </a:ext>
                  </a:extLst>
                </a:gridCol>
                <a:gridCol w="2358969">
                  <a:extLst>
                    <a:ext uri="{9D8B030D-6E8A-4147-A177-3AD203B41FA5}">
                      <a16:colId xmlns:a16="http://schemas.microsoft.com/office/drawing/2014/main" val="2719940536"/>
                    </a:ext>
                  </a:extLst>
                </a:gridCol>
              </a:tblGrid>
              <a:tr h="218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API</a:t>
                      </a:r>
                      <a:r>
                        <a:rPr lang="ko-KR" altLang="en-US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</a:t>
                      </a: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call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parameter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A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5213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/publish/system/private/{roomId}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{"senderId":"125414y71hf21",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"message":{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"method":“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openKeyword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“},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"uuid":"237f5643-bfd7-e6d6-59dd-96a537006e4a"</a:t>
                      </a:r>
                    </a:p>
                    <a:p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}</a:t>
                      </a:r>
                      <a:endParaRPr lang="ko-KR" altLang="en-US" sz="1100">
                        <a:latin typeface="+mj-lt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42608"/>
                  </a:ext>
                </a:extLst>
              </a:tr>
              <a:tr h="129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latin typeface="+mj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/subscribe/system/public/{roomId}</a:t>
                      </a:r>
                    </a:p>
                  </a:txBody>
                  <a:tcPr>
                    <a:solidFill>
                      <a:srgbClr val="F3E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{"senderId":"SERVER",</a:t>
                      </a:r>
                    </a:p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"message":{"method":"notifyKeywordOpened", "body":{"category":"sports","keyword":"soccer","turnOrder":["8b3ba077-cc04-4702-b6ae-15a630fb0df6","d937f134-c43d-44ed-bfd1-9f07f719690c"],"state":"IN_PROGRESS"}},"uuid":"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237f5643-bfd7-e6d6-59dd-96a537006e4a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"}</a:t>
                      </a:r>
                    </a:p>
                  </a:txBody>
                  <a:tcPr marL="9525" marR="9525" marT="9525" marB="0" anchor="ctr">
                    <a:solidFill>
                      <a:srgbClr val="F3E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44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82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2147</Words>
  <Application>Microsoft Office PowerPoint</Application>
  <PresentationFormat>와이드스크린</PresentationFormat>
  <Paragraphs>359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Consolas</vt:lpstr>
      <vt:lpstr>Office 테마</vt:lpstr>
      <vt:lpstr>LIAR GAME</vt:lpstr>
      <vt:lpstr>라이어 게임 시나리오</vt:lpstr>
      <vt:lpstr>사용자 접속</vt:lpstr>
      <vt:lpstr>사용자 접속</vt:lpstr>
      <vt:lpstr>게임 시작</vt:lpstr>
      <vt:lpstr>게임 시작-게임설정</vt:lpstr>
      <vt:lpstr>라운드 시작</vt:lpstr>
      <vt:lpstr>라이어 선정</vt:lpstr>
      <vt:lpstr>카테고리/키워드 공개</vt:lpstr>
      <vt:lpstr>게임 진행</vt:lpstr>
      <vt:lpstr>라이어 투표</vt:lpstr>
      <vt:lpstr>라이어 공개</vt:lpstr>
      <vt:lpstr>라이어 정답 맞추기</vt:lpstr>
      <vt:lpstr>라운드 점수공개</vt:lpstr>
      <vt:lpstr>순위 선정</vt:lpstr>
      <vt:lpstr>구조(서버가 생성시)</vt:lpstr>
      <vt:lpstr>보안</vt:lpstr>
      <vt:lpstr>GameManager</vt:lpstr>
      <vt:lpstr>GameManager</vt:lpstr>
      <vt:lpstr>RoomController</vt:lpstr>
      <vt:lpstr>RoundController</vt:lpstr>
      <vt:lpstr>제약사항</vt:lpstr>
      <vt:lpstr>추가할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시나리오</dc:title>
  <dc:creator>이재빈</dc:creator>
  <cp:lastModifiedBy>이재빈</cp:lastModifiedBy>
  <cp:revision>30</cp:revision>
  <dcterms:created xsi:type="dcterms:W3CDTF">2022-11-07T10:52:44Z</dcterms:created>
  <dcterms:modified xsi:type="dcterms:W3CDTF">2022-12-19T15:50:20Z</dcterms:modified>
</cp:coreProperties>
</file>