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2" r:id="rId2"/>
    <p:sldId id="259" r:id="rId3"/>
    <p:sldId id="273" r:id="rId4"/>
    <p:sldId id="261" r:id="rId5"/>
    <p:sldId id="283" r:id="rId6"/>
    <p:sldId id="284" r:id="rId7"/>
    <p:sldId id="285" r:id="rId8"/>
    <p:sldId id="262" r:id="rId9"/>
    <p:sldId id="263" r:id="rId10"/>
    <p:sldId id="264" r:id="rId11"/>
    <p:sldId id="279" r:id="rId12"/>
    <p:sldId id="266" r:id="rId13"/>
    <p:sldId id="286" r:id="rId14"/>
    <p:sldId id="267" r:id="rId15"/>
    <p:sldId id="268" r:id="rId16"/>
    <p:sldId id="287" r:id="rId17"/>
    <p:sldId id="288" r:id="rId18"/>
    <p:sldId id="282" r:id="rId19"/>
    <p:sldId id="289" r:id="rId20"/>
    <p:sldId id="291" r:id="rId21"/>
    <p:sldId id="292" r:id="rId22"/>
    <p:sldId id="290" r:id="rId23"/>
    <p:sldId id="293" r:id="rId24"/>
    <p:sldId id="294" r:id="rId25"/>
    <p:sldId id="281" r:id="rId2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5619" autoAdjust="0"/>
  </p:normalViewPr>
  <p:slideViewPr>
    <p:cSldViewPr snapToGrid="0">
      <p:cViewPr varScale="1">
        <p:scale>
          <a:sx n="90" d="100"/>
          <a:sy n="90" d="100"/>
        </p:scale>
        <p:origin x="126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8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3903E151-7E59-4515-8449-904411407A16}" type="datetime1">
              <a:rPr lang="es-ES" smtClean="0"/>
              <a:t>31/05/2023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9E357A0-8177-46BC-BFCE-19D99E3453C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44944E39-7485-4901-87F6-E25FD9C3CCD2}" type="datetime1">
              <a:rPr lang="es-ES" noProof="0" smtClean="0"/>
              <a:t>31/05/2023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7C366290-4595-5745-A50F-D5EC13BAC60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6325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8251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1711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274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76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580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7566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09429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73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1560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4080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7600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652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9431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8520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25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976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7C366290-4595-5745-A50F-D5EC13BAC604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3099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2483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621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141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403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3977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s-ES" sz="6000"/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s-ES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/>
            </a:lvl1pPr>
          </a:lstStyle>
          <a:p>
            <a:pPr rtl="0"/>
            <a:r>
              <a:rPr lang="es-ES" noProof="0"/>
              <a:t>haga clic para modificar el estilo del título del patrón	</a:t>
            </a:r>
          </a:p>
        </p:txBody>
      </p:sp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8" name="Marcador de texto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texto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0" name="Marcador de texto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2" name="Marcador de texto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3" name="Marcador de texto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4" name="Marcador de texto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texto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posición de imagen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posición de imagen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7" name="Marcador de posición de imagen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Marcador de posición de imagen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texto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texto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ES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ES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ES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ES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ES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ES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del título del patrón	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s columna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s-ES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ES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ES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ES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s-ES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ES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ES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ES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del título del patrón	</a:t>
            </a:r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s-ES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Marcador de contenido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ES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ES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ES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ES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ier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s-ES" sz="6000"/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s-ES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modificar el estilo de subtítulo del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s-ES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s-ES" sz="2400" cap="all" baseline="0"/>
            </a:lvl1pPr>
            <a:lvl2pPr marL="457200" indent="0" algn="r">
              <a:buNone/>
              <a:defRPr lang="es-ES" sz="1800">
                <a:latin typeface="+mj-lt"/>
              </a:defRPr>
            </a:lvl2pPr>
            <a:lvl3pPr marL="914400" indent="0" algn="r">
              <a:buNone/>
              <a:defRPr lang="es-ES"/>
            </a:lvl3pPr>
            <a:lvl4pPr marL="1371600" indent="0" algn="r">
              <a:buNone/>
              <a:defRPr lang="es-ES"/>
            </a:lvl4pPr>
            <a:lvl5pPr marL="1828800" indent="0" algn="r">
              <a:buNone/>
              <a:defRPr lang="es-ES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s-ES" sz="4800"/>
            </a:lvl1pPr>
          </a:lstStyle>
          <a:p>
            <a:pPr rtl="0"/>
            <a:r>
              <a:rPr lang="es-ES" dirty="0"/>
              <a:t>haga clic para modificar el estilo del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pic>
        <p:nvPicPr>
          <p:cNvPr id="9" name="Imagen 8" descr="Forma, círculo&#10;&#10;Descripción generada automáticamente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s-ES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s-ES" sz="2400">
                <a:solidFill>
                  <a:schemeClr val="accent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	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modificar el estilo del título del patrón	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4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s-ES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ES" sz="4800"/>
            </a:lvl1pPr>
          </a:lstStyle>
          <a:p>
            <a:pPr rtl="0"/>
            <a:r>
              <a:rPr lang="es-ES" noProof="0"/>
              <a:t>haga clic para modificar el estilo del título del patrón	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8" name="Marcador de texto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Marcador de texto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0" name="Marcador de texto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2" name="Marcador de texto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3" name="Marcador de texto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4" name="Marcador de texto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5" name="Marcador de texto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800" cap="none" baseline="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s-ES" smtClean="0"/>
              <a:pPr rtl="0"/>
              <a:t>‹Nº›</a:t>
            </a:fld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Liasson09/Aplicativo_NutriApp" TargetMode="Externa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6796"/>
            <a:ext cx="9144000" cy="23876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000" dirty="0"/>
              <a:t>IMPLEMENTACIÓN DE UN APLICATIVO MÓVIL "NUTRI APP"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6539" y="4130749"/>
            <a:ext cx="5801833" cy="1655762"/>
          </a:xfrm>
        </p:spPr>
        <p:txBody>
          <a:bodyPr rtlCol="0">
            <a:normAutofit fontScale="85000" lnSpcReduction="20000"/>
          </a:bodyPr>
          <a:lstStyle>
            <a:defPPr>
              <a:defRPr lang="es-ES"/>
            </a:defPPr>
          </a:lstStyle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ISAIAS VICENTE CASTRO UGAZ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GUSTAVO ADOLFO GOMEZ ANGELES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MIGUEL ANGEL HUALLPA CCORIHUAMAN</a:t>
            </a:r>
            <a:endParaRPr lang="en" sz="2400"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1"/>
                </a:solidFill>
              </a:rPr>
              <a:t>MILAGROS SORIA GUERRERO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>
            <a:extLst>
              <a:ext uri="{FF2B5EF4-FFF2-40B4-BE49-F238E27FC236}">
                <a16:creationId xmlns:a16="http://schemas.microsoft.com/office/drawing/2014/main" id="{6C7CD68E-DE5D-0D48-7DC9-AE05E72BDB94}"/>
              </a:ext>
            </a:extLst>
          </p:cNvPr>
          <p:cNvSpPr txBox="1"/>
          <p:nvPr/>
        </p:nvSpPr>
        <p:spPr>
          <a:xfrm>
            <a:off x="343700" y="1385561"/>
            <a:ext cx="5525388" cy="4920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000" b="1" dirty="0">
                <a:effectLst/>
                <a:ea typeface="Arial" panose="020B0604020202020204" pitchFamily="34" charset="0"/>
              </a:rPr>
              <a:t>Contratos y Adquisiciones</a:t>
            </a:r>
            <a:endParaRPr lang="es-ES" sz="20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000" dirty="0">
                <a:effectLst/>
                <a:ea typeface="Arial" panose="020B0604020202020204" pitchFamily="34" charset="0"/>
              </a:rPr>
              <a:t>- Número total de contratos: 1</a:t>
            </a:r>
            <a:endParaRPr lang="es-ES" sz="20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000" dirty="0">
                <a:effectLst/>
                <a:ea typeface="Arial" panose="020B0604020202020204" pitchFamily="34" charset="0"/>
              </a:rPr>
              <a:t>- Valor total de las adquisiciones: S/79.90</a:t>
            </a:r>
            <a:endParaRPr lang="es-ES" sz="20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000" dirty="0">
                <a:effectLst/>
                <a:ea typeface="Arial" panose="020B0604020202020204" pitchFamily="34" charset="0"/>
              </a:rPr>
              <a:t>- Alcance de las adquisiciones: Implementación de los requerimientos, medición y análisis.</a:t>
            </a:r>
            <a:endParaRPr lang="es-ES" sz="20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000" b="1" dirty="0">
                <a:effectLst/>
                <a:ea typeface="Arial" panose="020B0604020202020204" pitchFamily="34" charset="0"/>
              </a:rPr>
              <a:t>Proveedor Movistar</a:t>
            </a:r>
            <a:endParaRPr lang="es-ES" sz="20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000" dirty="0">
                <a:effectLst/>
                <a:ea typeface="Arial" panose="020B0604020202020204" pitchFamily="34" charset="0"/>
              </a:rPr>
              <a:t>Fecha de inicio: 01/05/23 </a:t>
            </a:r>
            <a:endParaRPr lang="es-ES" sz="20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000" dirty="0">
                <a:effectLst/>
                <a:ea typeface="Arial" panose="020B0604020202020204" pitchFamily="34" charset="0"/>
              </a:rPr>
              <a:t>Fecha de finalización prevista: 25/07/23</a:t>
            </a:r>
            <a:endParaRPr lang="es-ES" sz="20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000" dirty="0">
                <a:effectLst/>
                <a:ea typeface="Arial" panose="020B0604020202020204" pitchFamily="34" charset="0"/>
              </a:rPr>
              <a:t>Cambios o modificaciones: ninguno</a:t>
            </a:r>
            <a:endParaRPr lang="es-ES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896264E-F4FD-F184-827F-8820C9C0EB86}"/>
              </a:ext>
            </a:extLst>
          </p:cNvPr>
          <p:cNvSpPr txBox="1"/>
          <p:nvPr/>
        </p:nvSpPr>
        <p:spPr>
          <a:xfrm>
            <a:off x="6322914" y="1473476"/>
            <a:ext cx="5276054" cy="4253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2000" b="1" dirty="0">
                <a:effectLst/>
                <a:ea typeface="Arial" panose="020B0604020202020204" pitchFamily="34" charset="0"/>
              </a:rPr>
              <a:t>Riesgos:</a:t>
            </a:r>
            <a:endParaRPr lang="es-ES" sz="20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PE" sz="2000" dirty="0">
                <a:effectLst/>
                <a:ea typeface="Arial" panose="020B0604020202020204" pitchFamily="34" charset="0"/>
              </a:rPr>
              <a:t>No cumplir con el plazo de instalación del servicio de internet.</a:t>
            </a:r>
            <a:endParaRPr lang="es-ES" sz="20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PE" sz="2000" dirty="0">
                <a:effectLst/>
                <a:ea typeface="Arial" panose="020B0604020202020204" pitchFamily="34" charset="0"/>
              </a:rPr>
              <a:t>Incumplimiento con el precio de adquisición.</a:t>
            </a:r>
            <a:endParaRPr lang="es-ES" sz="20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PE" sz="2000" dirty="0">
                <a:effectLst/>
                <a:ea typeface="Arial" panose="020B0604020202020204" pitchFamily="34" charset="0"/>
              </a:rPr>
              <a:t>Incumplimiento con la velocidad contratada.</a:t>
            </a:r>
            <a:endParaRPr lang="es-ES" sz="20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PE" sz="2000" b="1" dirty="0">
                <a:effectLst/>
                <a:ea typeface="Arial" panose="020B0604020202020204" pitchFamily="34" charset="0"/>
              </a:rPr>
              <a:t>Acciones Tomadas:</a:t>
            </a:r>
            <a:endParaRPr lang="es-ES" sz="20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PE" sz="2000" dirty="0">
                <a:effectLst/>
                <a:ea typeface="Arial" panose="020B0604020202020204" pitchFamily="34" charset="0"/>
              </a:rPr>
              <a:t>Satisfacción del servicio adquirido y la calidad de la velocidad de internet. </a:t>
            </a:r>
            <a:endParaRPr lang="es-ES" sz="2000" dirty="0">
              <a:effectLst/>
              <a:ea typeface="Calibri" panose="020F050202020403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91DFDD7-256E-AB67-B3E6-00C27A90ED5B}"/>
              </a:ext>
            </a:extLst>
          </p:cNvPr>
          <p:cNvSpPr txBox="1"/>
          <p:nvPr/>
        </p:nvSpPr>
        <p:spPr>
          <a:xfrm>
            <a:off x="2176984" y="406955"/>
            <a:ext cx="78380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b="1" dirty="0">
                <a:effectLst/>
              </a:rPr>
              <a:t>Informe de estado de Adquisidores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ítulo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537" y="2122365"/>
            <a:ext cx="6388254" cy="261327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7200" dirty="0"/>
              <a:t>Medición y análisis</a:t>
            </a:r>
          </a:p>
        </p:txBody>
      </p:sp>
    </p:spTree>
    <p:extLst>
      <p:ext uri="{BB962C8B-B14F-4D97-AF65-F5344CB8AC3E}">
        <p14:creationId xmlns:p14="http://schemas.microsoft.com/office/powerpoint/2010/main" val="144501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00051"/>
            <a:ext cx="10515600" cy="676656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100" dirty="0"/>
              <a:t>Elaboración de métricas de procesos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59CFB91-A875-AA29-25C5-F5E12C2C3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77978"/>
              </p:ext>
            </p:extLst>
          </p:nvPr>
        </p:nvGraphicFramePr>
        <p:xfrm>
          <a:off x="1539822" y="1490470"/>
          <a:ext cx="8588099" cy="387705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776276">
                  <a:extLst>
                    <a:ext uri="{9D8B030D-6E8A-4147-A177-3AD203B41FA5}">
                      <a16:colId xmlns:a16="http://schemas.microsoft.com/office/drawing/2014/main" val="2851823913"/>
                    </a:ext>
                  </a:extLst>
                </a:gridCol>
                <a:gridCol w="1807246">
                  <a:extLst>
                    <a:ext uri="{9D8B030D-6E8A-4147-A177-3AD203B41FA5}">
                      <a16:colId xmlns:a16="http://schemas.microsoft.com/office/drawing/2014/main" val="2382930707"/>
                    </a:ext>
                  </a:extLst>
                </a:gridCol>
                <a:gridCol w="2033036">
                  <a:extLst>
                    <a:ext uri="{9D8B030D-6E8A-4147-A177-3AD203B41FA5}">
                      <a16:colId xmlns:a16="http://schemas.microsoft.com/office/drawing/2014/main" val="1768131448"/>
                    </a:ext>
                  </a:extLst>
                </a:gridCol>
                <a:gridCol w="1971541">
                  <a:extLst>
                    <a:ext uri="{9D8B030D-6E8A-4147-A177-3AD203B41FA5}">
                      <a16:colId xmlns:a16="http://schemas.microsoft.com/office/drawing/2014/main" val="286800483"/>
                    </a:ext>
                  </a:extLst>
                </a:gridCol>
              </a:tblGrid>
              <a:tr h="10835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900" b="1" cap="none" spc="0">
                          <a:solidFill>
                            <a:schemeClr val="tx1"/>
                          </a:solidFill>
                          <a:effectLst/>
                        </a:rPr>
                        <a:t>FUNCION</a:t>
                      </a:r>
                      <a:endParaRPr lang="es-ES" sz="3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900" b="1" cap="none" spc="0">
                          <a:solidFill>
                            <a:schemeClr val="tx1"/>
                          </a:solidFill>
                          <a:effectLst/>
                        </a:rPr>
                        <a:t>BAJA</a:t>
                      </a:r>
                      <a:endParaRPr lang="es-ES" sz="3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900" b="1" cap="none" spc="0" dirty="0">
                          <a:solidFill>
                            <a:schemeClr val="tx1"/>
                          </a:solidFill>
                          <a:effectLst/>
                        </a:rPr>
                        <a:t>MEDIA</a:t>
                      </a:r>
                      <a:endParaRPr lang="es-ES" sz="39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900" b="1" cap="none" spc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es-ES" sz="3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063682"/>
                  </a:ext>
                </a:extLst>
              </a:tr>
              <a:tr h="931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0" cap="none" spc="0">
                          <a:solidFill>
                            <a:schemeClr val="tx1"/>
                          </a:solidFill>
                          <a:effectLst/>
                        </a:rPr>
                        <a:t>EI</a:t>
                      </a:r>
                      <a:endParaRPr lang="es-ES" sz="3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s-ES" sz="3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s-ES" sz="3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s-ES" sz="3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54029"/>
                  </a:ext>
                </a:extLst>
              </a:tr>
              <a:tr h="931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0" cap="none" spc="0">
                          <a:solidFill>
                            <a:schemeClr val="tx1"/>
                          </a:solidFill>
                          <a:effectLst/>
                        </a:rPr>
                        <a:t>EQ</a:t>
                      </a:r>
                      <a:endParaRPr lang="es-ES" sz="3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s-ES" sz="3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s-ES" sz="3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0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s-ES" sz="3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990267"/>
                  </a:ext>
                </a:extLst>
              </a:tr>
              <a:tr h="931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0" cap="none" spc="0">
                          <a:solidFill>
                            <a:schemeClr val="tx1"/>
                          </a:solidFill>
                          <a:effectLst/>
                        </a:rPr>
                        <a:t>ILF</a:t>
                      </a:r>
                      <a:endParaRPr lang="es-ES" sz="3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0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s-ES" sz="3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0" cap="none" spc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s-ES" sz="30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3000" cap="none" spc="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s-ES" sz="30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57723" marR="168989" marT="45064" marB="33797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92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13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60" y="161160"/>
            <a:ext cx="4984633" cy="1422423"/>
          </a:xfrm>
        </p:spPr>
        <p:txBody>
          <a:bodyPr rtlCol="0" anchor="ctr">
            <a:normAutofit fontScale="90000"/>
          </a:bodyPr>
          <a:lstStyle>
            <a:defPPr>
              <a:defRPr lang="es-ES"/>
            </a:defPPr>
          </a:lstStyle>
          <a:p>
            <a:pPr algn="ctr" rtl="0"/>
            <a:r>
              <a:rPr lang="es-ES" sz="4100" dirty="0"/>
              <a:t>Elaboración de métricas de procesos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F6910B5-BA60-D158-B7DB-C3C0AC9FA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205632"/>
              </p:ext>
            </p:extLst>
          </p:nvPr>
        </p:nvGraphicFramePr>
        <p:xfrm>
          <a:off x="140255" y="366186"/>
          <a:ext cx="5654487" cy="573163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03725">
                  <a:extLst>
                    <a:ext uri="{9D8B030D-6E8A-4147-A177-3AD203B41FA5}">
                      <a16:colId xmlns:a16="http://schemas.microsoft.com/office/drawing/2014/main" val="226071793"/>
                    </a:ext>
                  </a:extLst>
                </a:gridCol>
                <a:gridCol w="2307955">
                  <a:extLst>
                    <a:ext uri="{9D8B030D-6E8A-4147-A177-3AD203B41FA5}">
                      <a16:colId xmlns:a16="http://schemas.microsoft.com/office/drawing/2014/main" val="2659172201"/>
                    </a:ext>
                  </a:extLst>
                </a:gridCol>
                <a:gridCol w="1288831">
                  <a:extLst>
                    <a:ext uri="{9D8B030D-6E8A-4147-A177-3AD203B41FA5}">
                      <a16:colId xmlns:a16="http://schemas.microsoft.com/office/drawing/2014/main" val="470188068"/>
                    </a:ext>
                  </a:extLst>
                </a:gridCol>
                <a:gridCol w="1153976">
                  <a:extLst>
                    <a:ext uri="{9D8B030D-6E8A-4147-A177-3AD203B41FA5}">
                      <a16:colId xmlns:a16="http://schemas.microsoft.com/office/drawing/2014/main" val="2046862237"/>
                    </a:ext>
                  </a:extLst>
                </a:gridCol>
              </a:tblGrid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b="1" dirty="0">
                          <a:effectLst/>
                        </a:rPr>
                        <a:t>TIPO</a:t>
                      </a:r>
                      <a:endParaRPr lang="es-E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b="1" dirty="0">
                          <a:effectLst/>
                        </a:rPr>
                        <a:t>REQUERIMIENTO</a:t>
                      </a:r>
                      <a:endParaRPr lang="es-E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b="1" dirty="0">
                          <a:effectLst/>
                        </a:rPr>
                        <a:t> COMPLEJIDAD</a:t>
                      </a:r>
                      <a:endParaRPr lang="es-E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b="1" dirty="0">
                          <a:effectLst/>
                        </a:rPr>
                        <a:t>PUNTAJE</a:t>
                      </a:r>
                      <a:endParaRPr lang="es-E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264587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EI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Registrar un nuevo nutricionista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BAJA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598613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EQ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Búsqueda de nutricionista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MEDIA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970079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EQ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Seleccionar nutricionista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MEDIA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660177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EQ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Contactar a nutricionista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MEDIA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5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56408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EI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Registrar usuario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BAJA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125257"/>
                  </a:ext>
                </a:extLst>
              </a:tr>
              <a:tr h="428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EQ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Seleccionar horario de disponibilidad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MEDIA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58572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EQ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Seleccionar suscripción de pago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ALTA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7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055093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EI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Elegir método de pago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ALTA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6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27944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ILF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Modificar método de pago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MEDIA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12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086393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ILF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Modificar datos del nutricionista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ALTA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15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596371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EI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Calificar a los nutricionistas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MEDIA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296734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ILF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Modificar datos de los usuarios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MEDIA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12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471292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EQ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Administrar a los usuarios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MEDIA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882419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EQ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Administrar a los nutricionistas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MEDIA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622405"/>
                  </a:ext>
                </a:extLst>
              </a:tr>
              <a:tr h="3535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EQ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Control de sesión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MEDIA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5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7039" marR="47039" marT="47039" marB="470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71021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76341C61-FE5A-CF72-6FEB-EED4B9AFE7AA}"/>
              </a:ext>
            </a:extLst>
          </p:cNvPr>
          <p:cNvSpPr txBox="1"/>
          <p:nvPr/>
        </p:nvSpPr>
        <p:spPr>
          <a:xfrm>
            <a:off x="5887650" y="1583583"/>
            <a:ext cx="6003851" cy="4514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EI</a:t>
            </a:r>
            <a:r>
              <a:rPr lang="es-PE" sz="1800" dirty="0">
                <a:effectLst/>
                <a:ea typeface="Arial" panose="020B0604020202020204" pitchFamily="34" charset="0"/>
              </a:rPr>
              <a:t> - Registrar un nuevo nutricionista (2) + Registrar usuario (2) + Elegir método de pago (6)  + Calificar a los nutricionistas (4)= 14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EQ</a:t>
            </a:r>
            <a:r>
              <a:rPr lang="es-PE" sz="1800" dirty="0">
                <a:effectLst/>
                <a:ea typeface="Arial" panose="020B0604020202020204" pitchFamily="34" charset="0"/>
              </a:rPr>
              <a:t> - Búsqueda de nutricionista (5) + Seleccionar nutricionista (5) + Contactar a nutricionista (5) + Seleccionar horario de disponibilidad (5) + Seleccionar suscripción de pago (7) + Administrar a los usuarios (5) + Administrar a los nutricionistas (5) + Control de sesión (5)= 42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ILF</a:t>
            </a:r>
            <a:r>
              <a:rPr lang="es-PE" sz="1800" dirty="0">
                <a:effectLst/>
                <a:ea typeface="Arial" panose="020B0604020202020204" pitchFamily="34" charset="0"/>
              </a:rPr>
              <a:t> - Modificar método de pago (12) +Modificar datos del nutricionista (15) + Modificar datos de los usuarios (12) = 39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PE" sz="1800" dirty="0">
                <a:effectLst/>
                <a:ea typeface="Arial" panose="020B0604020202020204" pitchFamily="34" charset="0"/>
              </a:rPr>
              <a:t>Total, de puntos de función: 95.</a:t>
            </a:r>
            <a:endParaRPr lang="es-ES" sz="1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0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B69CF1-27A1-3892-7838-C83C02AB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Designación del equipo de QA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AA75D9-08B0-CB3C-A19F-DAE52CDF7354}"/>
              </a:ext>
            </a:extLst>
          </p:cNvPr>
          <p:cNvSpPr txBox="1"/>
          <p:nvPr/>
        </p:nvSpPr>
        <p:spPr>
          <a:xfrm>
            <a:off x="2784915" y="1824076"/>
            <a:ext cx="6622170" cy="3987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Líder de QA:</a:t>
            </a:r>
            <a:r>
              <a:rPr lang="es-PE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PE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Miguel Ángel </a:t>
            </a:r>
            <a:r>
              <a:rPr lang="es-PE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Huallpa</a:t>
            </a:r>
            <a:r>
              <a:rPr lang="es-PE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PE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Ccorihuaman</a:t>
            </a:r>
            <a:endParaRPr lang="es-ES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Analista de pruebas:</a:t>
            </a:r>
            <a:r>
              <a:rPr lang="es-PE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PE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Isaías Vicente Castro Ugaz</a:t>
            </a:r>
            <a:endParaRPr lang="es-ES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Especialista en pruebas de rendimiento:</a:t>
            </a:r>
            <a:r>
              <a:rPr lang="es-PE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PE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Gustavo Adolfo Gomes Ángeles</a:t>
            </a:r>
            <a:endParaRPr lang="es-ES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Especialista en pruebas de seguridad:</a:t>
            </a:r>
            <a:r>
              <a:rPr lang="es-PE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Milagros Soria Guerrero</a:t>
            </a:r>
            <a:endParaRPr lang="es-ES" sz="18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8C076A03-DE47-D4F6-5888-E6CC5B14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563"/>
            <a:ext cx="10515600" cy="676656"/>
          </a:xfrm>
        </p:spPr>
        <p:txBody>
          <a:bodyPr/>
          <a:lstStyle/>
          <a:p>
            <a:r>
              <a:rPr lang="es-ES" dirty="0"/>
              <a:t>Establecimiento de proceso de QA</a:t>
            </a: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71491C8-B5CA-13A3-1718-AC700C25F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76926"/>
              </p:ext>
            </p:extLst>
          </p:nvPr>
        </p:nvGraphicFramePr>
        <p:xfrm>
          <a:off x="166576" y="868894"/>
          <a:ext cx="5997215" cy="558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6281">
                  <a:extLst>
                    <a:ext uri="{9D8B030D-6E8A-4147-A177-3AD203B41FA5}">
                      <a16:colId xmlns:a16="http://schemas.microsoft.com/office/drawing/2014/main" val="67837260"/>
                    </a:ext>
                  </a:extLst>
                </a:gridCol>
                <a:gridCol w="4161348">
                  <a:extLst>
                    <a:ext uri="{9D8B030D-6E8A-4147-A177-3AD203B41FA5}">
                      <a16:colId xmlns:a16="http://schemas.microsoft.com/office/drawing/2014/main" val="3396940189"/>
                    </a:ext>
                  </a:extLst>
                </a:gridCol>
                <a:gridCol w="779586">
                  <a:extLst>
                    <a:ext uri="{9D8B030D-6E8A-4147-A177-3AD203B41FA5}">
                      <a16:colId xmlns:a16="http://schemas.microsoft.com/office/drawing/2014/main" val="1307459576"/>
                    </a:ext>
                  </a:extLst>
                </a:gridCol>
              </a:tblGrid>
              <a:tr h="5323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Criterio de aceptación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Detalle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Requerimiento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46548"/>
                  </a:ext>
                </a:extLst>
              </a:tr>
              <a:tr h="10661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CP1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El nutricionista rellena correctamente los siguientes datos:</a:t>
                      </a:r>
                      <a:endParaRPr lang="es-ES" sz="14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Nombre, apellido, especialidad, DNI, email, número, foto y método de pago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554798"/>
                  </a:ext>
                </a:extLst>
              </a:tr>
              <a:tr h="10661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CP2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El nutricionista no rellena uno o más de los datos obligatorios como:</a:t>
                      </a:r>
                      <a:endParaRPr lang="es-ES" sz="14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Nombre, apellido, especialidad, DNI, email, número, foto y método de pago.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589239"/>
                  </a:ext>
                </a:extLst>
              </a:tr>
              <a:tr h="8440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CP3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nutricionista ingresa datos ya registrados como:</a:t>
                      </a:r>
                      <a:endParaRPr lang="es-ES" sz="14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Nombre, apellido, especialidad, DNI, email, número, foto  y método de pago.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433090"/>
                  </a:ext>
                </a:extLst>
              </a:tr>
              <a:tr h="31029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CP4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nutricionista ingresa una foto suya tamaño carnet.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327408"/>
                  </a:ext>
                </a:extLst>
              </a:tr>
              <a:tr h="5323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CP5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El usuario se desplaza de arriba hacía abajo por los perfiles para ver a los nutricionistas.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RF02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6071" marR="56071" marT="56071" marB="560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248253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41ADD87B-DFE7-78BA-D432-155DCA2E6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80274"/>
              </p:ext>
            </p:extLst>
          </p:nvPr>
        </p:nvGraphicFramePr>
        <p:xfrm>
          <a:off x="6340685" y="1090390"/>
          <a:ext cx="5684739" cy="50876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846">
                  <a:extLst>
                    <a:ext uri="{9D8B030D-6E8A-4147-A177-3AD203B41FA5}">
                      <a16:colId xmlns:a16="http://schemas.microsoft.com/office/drawing/2014/main" val="1462136122"/>
                    </a:ext>
                  </a:extLst>
                </a:gridCol>
                <a:gridCol w="4423144">
                  <a:extLst>
                    <a:ext uri="{9D8B030D-6E8A-4147-A177-3AD203B41FA5}">
                      <a16:colId xmlns:a16="http://schemas.microsoft.com/office/drawing/2014/main" val="2461145120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2583699977"/>
                    </a:ext>
                  </a:extLst>
                </a:gridCol>
              </a:tblGrid>
              <a:tr h="7409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CP6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El usuario buscará por un filtro de búsqueda el cual tiene disponible la opción de búsqueda.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RF02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29618"/>
                  </a:ext>
                </a:extLst>
              </a:tr>
              <a:tr h="5866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 CP7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usuario selecciona a su nutricionista y le dirigirá a su perfil.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RF03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631089"/>
                  </a:ext>
                </a:extLst>
              </a:tr>
              <a:tr h="8313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 CP8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usuario selecciona la opción de contactar que aparece dentro del perfil de nutricionista y le redirige a su WhatsApp.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RF04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247468"/>
                  </a:ext>
                </a:extLst>
              </a:tr>
              <a:tr h="5866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CP9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usuario ingresa todos los datos obligatorios como: Nombre, apellidos, DNI.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RF05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1598"/>
                  </a:ext>
                </a:extLst>
              </a:tr>
              <a:tr h="5866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CP10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usuario no rellena uno o más de los datos obligatorios como: Nombre, apellidos, DNI.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RF05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874426"/>
                  </a:ext>
                </a:extLst>
              </a:tr>
              <a:tr h="5866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CP11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usuario ingresa datos ya registrados como: Nombre, apellidos, DNI.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RF05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100593"/>
                  </a:ext>
                </a:extLst>
              </a:tr>
              <a:tr h="5866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CP12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usuario selecciona el horario de disponibilidad del nutricionista asignando el día, la hora y los minutos.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RF06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1793" marR="61793" marT="61793" marB="617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60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8C076A03-DE47-D4F6-5888-E6CC5B14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563"/>
            <a:ext cx="10515600" cy="676656"/>
          </a:xfrm>
        </p:spPr>
        <p:txBody>
          <a:bodyPr/>
          <a:lstStyle/>
          <a:p>
            <a:r>
              <a:rPr lang="es-ES" dirty="0"/>
              <a:t>Establecimiento de proceso de QA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5205453-EDF1-BB67-E1BA-B6EB3EC3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54609"/>
              </p:ext>
            </p:extLst>
          </p:nvPr>
        </p:nvGraphicFramePr>
        <p:xfrm>
          <a:off x="144980" y="1016195"/>
          <a:ext cx="5667152" cy="5053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148">
                  <a:extLst>
                    <a:ext uri="{9D8B030D-6E8A-4147-A177-3AD203B41FA5}">
                      <a16:colId xmlns:a16="http://schemas.microsoft.com/office/drawing/2014/main" val="2169587612"/>
                    </a:ext>
                  </a:extLst>
                </a:gridCol>
                <a:gridCol w="3875849">
                  <a:extLst>
                    <a:ext uri="{9D8B030D-6E8A-4147-A177-3AD203B41FA5}">
                      <a16:colId xmlns:a16="http://schemas.microsoft.com/office/drawing/2014/main" val="1789030858"/>
                    </a:ext>
                  </a:extLst>
                </a:gridCol>
                <a:gridCol w="793155">
                  <a:extLst>
                    <a:ext uri="{9D8B030D-6E8A-4147-A177-3AD203B41FA5}">
                      <a16:colId xmlns:a16="http://schemas.microsoft.com/office/drawing/2014/main" val="1400966330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b="1">
                          <a:effectLst/>
                        </a:rPr>
                        <a:t>CP13</a:t>
                      </a:r>
                      <a:endParaRPr lang="es-E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El nutricionista no selecciona algunos de los campos obligatorios como: día, hora y minutos.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RF06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3331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b="1">
                          <a:effectLst/>
                        </a:rPr>
                        <a:t>CP14</a:t>
                      </a:r>
                      <a:endParaRPr lang="es-E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nutricionista elige un tipo de suscripción de pago.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RF07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14479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b="1">
                          <a:effectLst/>
                        </a:rPr>
                        <a:t>CP15</a:t>
                      </a:r>
                      <a:endParaRPr lang="es-E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nutricionista no elige un tipo de suscripción de pago. Por lo que habrá una advertencia de 'Elige una suscripción de pago'.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RF07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80114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b="1">
                          <a:effectLst/>
                        </a:rPr>
                        <a:t>CP16</a:t>
                      </a:r>
                      <a:endParaRPr lang="es-E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nutricionista elige un tipo de tarjeta para el pago ya sea débito o crédito.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RF08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5144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b="1">
                          <a:effectLst/>
                        </a:rPr>
                        <a:t>CP17</a:t>
                      </a:r>
                      <a:endParaRPr lang="es-E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nutricionista no elige ningún tipo de tarjeta que sea débito o crédito para hacer el pago. No se podrá hacer el proceso de pago.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RF08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20548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b="1" dirty="0">
                          <a:effectLst/>
                        </a:rPr>
                        <a:t>CP18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nutricionista podrá modificar el método de pago al hacer un click en el botón ‘Editar Cambios’ y asignará un tipo de tarjeta si es débito o crédito.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RF09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419088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4AD7BC2-A8A0-E117-DDE1-33FA337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64947"/>
              </p:ext>
            </p:extLst>
          </p:nvPr>
        </p:nvGraphicFramePr>
        <p:xfrm>
          <a:off x="5964865" y="939348"/>
          <a:ext cx="5922336" cy="49345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53">
                  <a:extLst>
                    <a:ext uri="{9D8B030D-6E8A-4147-A177-3AD203B41FA5}">
                      <a16:colId xmlns:a16="http://schemas.microsoft.com/office/drawing/2014/main" val="3457279793"/>
                    </a:ext>
                  </a:extLst>
                </a:gridCol>
                <a:gridCol w="4365544">
                  <a:extLst>
                    <a:ext uri="{9D8B030D-6E8A-4147-A177-3AD203B41FA5}">
                      <a16:colId xmlns:a16="http://schemas.microsoft.com/office/drawing/2014/main" val="2649887293"/>
                    </a:ext>
                  </a:extLst>
                </a:gridCol>
                <a:gridCol w="947139">
                  <a:extLst>
                    <a:ext uri="{9D8B030D-6E8A-4147-A177-3AD203B41FA5}">
                      <a16:colId xmlns:a16="http://schemas.microsoft.com/office/drawing/2014/main" val="123048513"/>
                    </a:ext>
                  </a:extLst>
                </a:gridCol>
              </a:tblGrid>
              <a:tr h="5058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b="1">
                          <a:effectLst/>
                        </a:rPr>
                        <a:t>CP19</a:t>
                      </a:r>
                      <a:endParaRPr lang="es-E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El nutricionista no modificará el método de pago, por lo que continuará en hacer el proceso de pago.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RF09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385912"/>
                  </a:ext>
                </a:extLst>
              </a:tr>
              <a:tr h="7169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b="1">
                          <a:effectLst/>
                        </a:rPr>
                        <a:t>CP20</a:t>
                      </a:r>
                      <a:endParaRPr lang="es-E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El nutricionista da </a:t>
                      </a:r>
                      <a:r>
                        <a:rPr lang="es-PE" sz="1400" dirty="0" err="1">
                          <a:effectLst/>
                        </a:rPr>
                        <a:t>click</a:t>
                      </a:r>
                      <a:r>
                        <a:rPr lang="es-PE" sz="1400" dirty="0">
                          <a:effectLst/>
                        </a:rPr>
                        <a:t> en editar y le aparecen sus mismos datos que previamente había rellenado y listo para editar.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RF10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9470"/>
                  </a:ext>
                </a:extLst>
              </a:tr>
              <a:tr h="5557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b="1">
                          <a:effectLst/>
                        </a:rPr>
                        <a:t>CP21</a:t>
                      </a:r>
                      <a:endParaRPr lang="es-E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nutricionista da click en guardar y sus datos son modificados correctamente.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RF10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578441"/>
                  </a:ext>
                </a:extLst>
              </a:tr>
              <a:tr h="9279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b="1">
                          <a:effectLst/>
                        </a:rPr>
                        <a:t>CP22</a:t>
                      </a:r>
                      <a:endParaRPr lang="es-E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usuario registrado como cliente del nutricionista da click a calificar a su nutricionista en estrellas del 1 al 5 y se guardará automáticamente pintando las estrellas calificadas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RF11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43018"/>
                  </a:ext>
                </a:extLst>
              </a:tr>
              <a:tr h="9279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b="1">
                          <a:effectLst/>
                        </a:rPr>
                        <a:t>CP23</a:t>
                      </a:r>
                      <a:endParaRPr lang="es-E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El usuario no registrado como cliente del nutricionista da </a:t>
                      </a:r>
                      <a:r>
                        <a:rPr lang="es-PE" sz="1400" dirty="0" err="1">
                          <a:effectLst/>
                        </a:rPr>
                        <a:t>click</a:t>
                      </a:r>
                      <a:r>
                        <a:rPr lang="es-PE" sz="1400" dirty="0">
                          <a:effectLst/>
                        </a:rPr>
                        <a:t> a calificar al nutricionista en estrellas del 1 al 5 y le saldrá una notificación de primero debe ser cliente del nutricionista.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RF11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247336"/>
                  </a:ext>
                </a:extLst>
              </a:tr>
              <a:tr h="7169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b="1" dirty="0">
                          <a:effectLst/>
                        </a:rPr>
                        <a:t>CP24</a:t>
                      </a:r>
                      <a:endParaRPr lang="es-E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El usuario da </a:t>
                      </a:r>
                      <a:r>
                        <a:rPr lang="es-PE" sz="1400" dirty="0" err="1">
                          <a:effectLst/>
                        </a:rPr>
                        <a:t>click</a:t>
                      </a:r>
                      <a:r>
                        <a:rPr lang="es-PE" sz="1400" dirty="0">
                          <a:effectLst/>
                        </a:rPr>
                        <a:t> en editar y le aparecen sus mismos datos que previamente había rellenado y listo para editar.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RF12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286" marR="53286" marT="53286" marB="532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4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4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8C076A03-DE47-D4F6-5888-E6CC5B14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540"/>
            <a:ext cx="10515600" cy="676656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Establecimiento de proceso de QA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7DCF04C-C2FB-090B-5530-9F0ACEEE3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19566"/>
              </p:ext>
            </p:extLst>
          </p:nvPr>
        </p:nvGraphicFramePr>
        <p:xfrm>
          <a:off x="2714513" y="1565576"/>
          <a:ext cx="6355059" cy="46326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308">
                  <a:extLst>
                    <a:ext uri="{9D8B030D-6E8A-4147-A177-3AD203B41FA5}">
                      <a16:colId xmlns:a16="http://schemas.microsoft.com/office/drawing/2014/main" val="3787648063"/>
                    </a:ext>
                  </a:extLst>
                </a:gridCol>
                <a:gridCol w="3900551">
                  <a:extLst>
                    <a:ext uri="{9D8B030D-6E8A-4147-A177-3AD203B41FA5}">
                      <a16:colId xmlns:a16="http://schemas.microsoft.com/office/drawing/2014/main" val="54916324"/>
                    </a:ext>
                  </a:extLst>
                </a:gridCol>
                <a:gridCol w="1335200">
                  <a:extLst>
                    <a:ext uri="{9D8B030D-6E8A-4147-A177-3AD203B41FA5}">
                      <a16:colId xmlns:a16="http://schemas.microsoft.com/office/drawing/2014/main" val="690466069"/>
                    </a:ext>
                  </a:extLst>
                </a:gridCol>
              </a:tblGrid>
              <a:tr h="6917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CP25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El usuario da </a:t>
                      </a:r>
                      <a:r>
                        <a:rPr lang="es-PE" sz="1400" dirty="0" err="1">
                          <a:effectLst/>
                        </a:rPr>
                        <a:t>click</a:t>
                      </a:r>
                      <a:r>
                        <a:rPr lang="es-PE" sz="1400" dirty="0">
                          <a:effectLst/>
                        </a:rPr>
                        <a:t> en guardar y sus datos son modificados correctamente.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RF12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52008"/>
                  </a:ext>
                </a:extLst>
              </a:tr>
              <a:tr h="9927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CP26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administrador entra a control de usuarios registrados, busca la persona deseada y da click en eliminar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RF13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594102"/>
                  </a:ext>
                </a:extLst>
              </a:tr>
              <a:tr h="9927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CP27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El administrador entra a control de nutricionistas registrados, busca a la persona deseado y da click en eliminar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RF14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049992"/>
                  </a:ext>
                </a:extLst>
              </a:tr>
              <a:tr h="178580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CP28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Tanto el usuario como el nutricionista iniciaran sesión</a:t>
                      </a:r>
                      <a:endParaRPr lang="es-ES" sz="14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completando los siguientes datos: correo y contraseña.</a:t>
                      </a:r>
                      <a:endParaRPr lang="es-ES" sz="14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>
                          <a:effectLst/>
                        </a:rPr>
                        <a:t>Finalizan con registrar</a:t>
                      </a:r>
                      <a:endParaRPr lang="es-E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400" dirty="0">
                          <a:effectLst/>
                        </a:rPr>
                        <a:t>RF15</a:t>
                      </a:r>
                      <a:endParaRPr lang="es-E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14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66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24" y="257520"/>
            <a:ext cx="10515600" cy="67665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tx1"/>
                </a:solidFill>
              </a:rPr>
              <a:t>Trazabilidad de casos de pruebas</a:t>
            </a:r>
          </a:p>
        </p:txBody>
      </p: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312193FE-E675-E03F-18C5-170568EEC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59325"/>
              </p:ext>
            </p:extLst>
          </p:nvPr>
        </p:nvGraphicFramePr>
        <p:xfrm>
          <a:off x="5604590" y="1469836"/>
          <a:ext cx="6251945" cy="4343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074">
                  <a:extLst>
                    <a:ext uri="{9D8B030D-6E8A-4147-A177-3AD203B41FA5}">
                      <a16:colId xmlns:a16="http://schemas.microsoft.com/office/drawing/2014/main" val="1627787613"/>
                    </a:ext>
                  </a:extLst>
                </a:gridCol>
                <a:gridCol w="1092344">
                  <a:extLst>
                    <a:ext uri="{9D8B030D-6E8A-4147-A177-3AD203B41FA5}">
                      <a16:colId xmlns:a16="http://schemas.microsoft.com/office/drawing/2014/main" val="3381263788"/>
                    </a:ext>
                  </a:extLst>
                </a:gridCol>
                <a:gridCol w="1079783">
                  <a:extLst>
                    <a:ext uri="{9D8B030D-6E8A-4147-A177-3AD203B41FA5}">
                      <a16:colId xmlns:a16="http://schemas.microsoft.com/office/drawing/2014/main" val="2012800173"/>
                    </a:ext>
                  </a:extLst>
                </a:gridCol>
                <a:gridCol w="1112177">
                  <a:extLst>
                    <a:ext uri="{9D8B030D-6E8A-4147-A177-3AD203B41FA5}">
                      <a16:colId xmlns:a16="http://schemas.microsoft.com/office/drawing/2014/main" val="964887857"/>
                    </a:ext>
                  </a:extLst>
                </a:gridCol>
                <a:gridCol w="1058188">
                  <a:extLst>
                    <a:ext uri="{9D8B030D-6E8A-4147-A177-3AD203B41FA5}">
                      <a16:colId xmlns:a16="http://schemas.microsoft.com/office/drawing/2014/main" val="2297151200"/>
                    </a:ext>
                  </a:extLst>
                </a:gridCol>
                <a:gridCol w="1101379">
                  <a:extLst>
                    <a:ext uri="{9D8B030D-6E8A-4147-A177-3AD203B41FA5}">
                      <a16:colId xmlns:a16="http://schemas.microsoft.com/office/drawing/2014/main" val="17684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&lt;CP-16&gt;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 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 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202527"/>
                  </a:ext>
                </a:extLst>
              </a:tr>
              <a:tr h="242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&lt;CP-17&gt;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 X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199544"/>
                  </a:ext>
                </a:extLst>
              </a:tr>
              <a:tr h="249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&lt;CP-18&gt;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447699"/>
                  </a:ext>
                </a:extLst>
              </a:tr>
              <a:tr h="3295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&lt;CP-19&gt;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 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645524"/>
                  </a:ext>
                </a:extLst>
              </a:tr>
              <a:tr h="2475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&lt;CP-20&gt;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X 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556406"/>
                  </a:ext>
                </a:extLst>
              </a:tr>
              <a:tr h="2642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&lt;CP-21&gt;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591717"/>
                  </a:ext>
                </a:extLst>
              </a:tr>
              <a:tr h="2368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&lt;CP-22&gt;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 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418674"/>
                  </a:ext>
                </a:extLst>
              </a:tr>
              <a:tr h="3508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&lt;CP-23&gt;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51251"/>
                  </a:ext>
                </a:extLst>
              </a:tr>
              <a:tr h="2748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&lt;CP-24&gt;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257322"/>
                  </a:ext>
                </a:extLst>
              </a:tr>
              <a:tr h="3721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&lt;CP-25&gt;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3155"/>
                  </a:ext>
                </a:extLst>
              </a:tr>
              <a:tr h="2851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&lt;CP-26&gt;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385995"/>
                  </a:ext>
                </a:extLst>
              </a:tr>
              <a:tr h="3789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&lt;CP-27&gt;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233172"/>
                  </a:ext>
                </a:extLst>
              </a:tr>
              <a:tr h="2813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&lt;CP-28&gt;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00135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1044C0B2-7118-646E-F618-1C7AC3EC1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66104"/>
              </p:ext>
            </p:extLst>
          </p:nvPr>
        </p:nvGraphicFramePr>
        <p:xfrm>
          <a:off x="335465" y="1111317"/>
          <a:ext cx="5193466" cy="5060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668">
                  <a:extLst>
                    <a:ext uri="{9D8B030D-6E8A-4147-A177-3AD203B41FA5}">
                      <a16:colId xmlns:a16="http://schemas.microsoft.com/office/drawing/2014/main" val="3962983006"/>
                    </a:ext>
                  </a:extLst>
                </a:gridCol>
                <a:gridCol w="767866">
                  <a:extLst>
                    <a:ext uri="{9D8B030D-6E8A-4147-A177-3AD203B41FA5}">
                      <a16:colId xmlns:a16="http://schemas.microsoft.com/office/drawing/2014/main" val="466429542"/>
                    </a:ext>
                  </a:extLst>
                </a:gridCol>
                <a:gridCol w="789070">
                  <a:extLst>
                    <a:ext uri="{9D8B030D-6E8A-4147-A177-3AD203B41FA5}">
                      <a16:colId xmlns:a16="http://schemas.microsoft.com/office/drawing/2014/main" val="1254860127"/>
                    </a:ext>
                  </a:extLst>
                </a:gridCol>
                <a:gridCol w="1053266">
                  <a:extLst>
                    <a:ext uri="{9D8B030D-6E8A-4147-A177-3AD203B41FA5}">
                      <a16:colId xmlns:a16="http://schemas.microsoft.com/office/drawing/2014/main" val="441543020"/>
                    </a:ext>
                  </a:extLst>
                </a:gridCol>
                <a:gridCol w="967563">
                  <a:extLst>
                    <a:ext uri="{9D8B030D-6E8A-4147-A177-3AD203B41FA5}">
                      <a16:colId xmlns:a16="http://schemas.microsoft.com/office/drawing/2014/main" val="830103484"/>
                    </a:ext>
                  </a:extLst>
                </a:gridCol>
                <a:gridCol w="925033">
                  <a:extLst>
                    <a:ext uri="{9D8B030D-6E8A-4147-A177-3AD203B41FA5}">
                      <a16:colId xmlns:a16="http://schemas.microsoft.com/office/drawing/2014/main" val="2511234056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CUS 001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CUS 002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CUS 003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CUS 004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CUS 005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71650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&lt;CP-1&gt;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63579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&lt;CP-2&gt;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4636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&lt;CP-3&gt;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89008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&lt;CP-4&gt;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 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 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725426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&lt;CP-5&gt;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64463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&lt;CP-6&gt;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82670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&lt;CP-7&gt;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9829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&lt;CP-8&gt;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54163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&lt;CP-9&gt;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3844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&lt;CP-10&gt;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08244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&lt;CP-11&gt;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33763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&lt;CP-12&gt;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27500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&lt;CP-13&gt;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X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6541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&lt;CP-14&gt;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3008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&lt;CP-15&gt;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 X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X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>
                          <a:effectLst/>
                        </a:rPr>
                        <a:t> </a:t>
                      </a:r>
                      <a:endParaRPr lang="es-E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PE" sz="1200" dirty="0">
                          <a:effectLst/>
                        </a:rPr>
                        <a:t> </a:t>
                      </a:r>
                      <a:endParaRPr lang="es-E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4469" marR="34469" marT="34469" marB="344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93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B69CF1-27A1-3892-7838-C83C02AB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Elaboración del informe de seguimiento a las revisiones de QA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B7939D-992B-E299-04B5-9A8244D5DB7B}"/>
              </a:ext>
            </a:extLst>
          </p:cNvPr>
          <p:cNvSpPr txBox="1"/>
          <p:nvPr/>
        </p:nvSpPr>
        <p:spPr>
          <a:xfrm>
            <a:off x="246463" y="1591824"/>
            <a:ext cx="5428807" cy="5082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400" b="1" dirty="0">
                <a:effectLst/>
                <a:ea typeface="Arial" panose="020B0604020202020204" pitchFamily="34" charset="0"/>
              </a:rPr>
              <a:t>Objetivos de las Revisiones de QA:</a:t>
            </a:r>
            <a:endParaRPr lang="es-ES" sz="14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400" u="none" strike="noStrike" dirty="0">
                <a:effectLst/>
                <a:ea typeface="Arial" panose="020B0604020202020204" pitchFamily="34" charset="0"/>
              </a:rPr>
              <a:t>Evaluar el cumplimiento de los estándares de calidad establecidos.</a:t>
            </a:r>
            <a:endParaRPr lang="es-ES" sz="14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400" u="none" strike="noStrike" dirty="0">
                <a:effectLst/>
                <a:ea typeface="Arial" panose="020B0604020202020204" pitchFamily="34" charset="0"/>
              </a:rPr>
              <a:t>Identificar y corregir posibles defectos y problemas en el aplicativo que puedan afectar su funcionamiento o la experiencia del usuario.</a:t>
            </a:r>
            <a:endParaRPr lang="es-ES" sz="14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400" u="none" strike="noStrike" dirty="0">
                <a:effectLst/>
                <a:ea typeface="Arial" panose="020B0604020202020204" pitchFamily="34" charset="0"/>
              </a:rPr>
              <a:t>Mejorar la usabilidad, funcionalidad de los casos de prueba.</a:t>
            </a:r>
            <a:endParaRPr lang="es-ES" sz="1400" u="none" strike="noStrike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400" b="1" dirty="0">
                <a:effectLst/>
                <a:ea typeface="Arial" panose="020B0604020202020204" pitchFamily="34" charset="0"/>
              </a:rPr>
              <a:t>Actividades Realizadas:</a:t>
            </a:r>
            <a:endParaRPr lang="es-ES" sz="14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400" u="none" strike="noStrike" dirty="0">
                <a:effectLst/>
                <a:ea typeface="Arial" panose="020B0604020202020204" pitchFamily="34" charset="0"/>
              </a:rPr>
              <a:t>Revisión de los casos de prueba para evaluar la funcionalidad y la precisión.</a:t>
            </a:r>
            <a:endParaRPr lang="es-ES" sz="1400" u="none" strike="noStrike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400" b="1" dirty="0">
                <a:effectLst/>
                <a:ea typeface="Arial" panose="020B0604020202020204" pitchFamily="34" charset="0"/>
              </a:rPr>
              <a:t>Hallazgos identificados</a:t>
            </a:r>
            <a:r>
              <a:rPr lang="es-PE" sz="1400" dirty="0">
                <a:effectLst/>
                <a:ea typeface="Arial" panose="020B0604020202020204" pitchFamily="34" charset="0"/>
              </a:rPr>
              <a:t>: Durante las revisiones de QA, se encontraron los siguientes hallazgos:</a:t>
            </a:r>
            <a:endParaRPr lang="es-ES" sz="14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400" u="none" strike="noStrike" dirty="0">
                <a:effectLst/>
                <a:ea typeface="Arial" panose="020B0604020202020204" pitchFamily="34" charset="0"/>
              </a:rPr>
              <a:t>Se identificaron y corrigieron varios errores de los casos de pruebas.</a:t>
            </a:r>
            <a:endParaRPr lang="es-ES" sz="14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400" u="none" strike="noStrike" dirty="0">
                <a:effectLst/>
                <a:ea typeface="Arial" panose="020B0604020202020204" pitchFamily="34" charset="0"/>
              </a:rPr>
              <a:t>Se descubrieron problemas de validaciones con los requerimientos funcionales, por lo que se procedió a corregir.</a:t>
            </a:r>
            <a:endParaRPr lang="es-ES" sz="1400" u="none" strike="noStrike" dirty="0">
              <a:effectLst/>
              <a:ea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CB00D2-9FB8-C516-D5E9-E677C8669626}"/>
              </a:ext>
            </a:extLst>
          </p:cNvPr>
          <p:cNvSpPr txBox="1"/>
          <p:nvPr/>
        </p:nvSpPr>
        <p:spPr>
          <a:xfrm>
            <a:off x="5964865" y="1694416"/>
            <a:ext cx="5879202" cy="4877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400" b="1" dirty="0">
                <a:effectLst/>
                <a:ea typeface="Arial" panose="020B0604020202020204" pitchFamily="34" charset="0"/>
              </a:rPr>
              <a:t>Acciones a tomar: </a:t>
            </a:r>
            <a:r>
              <a:rPr lang="es-PE" sz="1400" dirty="0">
                <a:effectLst/>
                <a:ea typeface="Arial" panose="020B0604020202020204" pitchFamily="34" charset="0"/>
              </a:rPr>
              <a:t>Como resultado de los hallazgos identificados, se tomaron las siguientes acciones:</a:t>
            </a:r>
            <a:endParaRPr lang="es-ES" sz="14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400" u="none" strike="noStrike" dirty="0">
                <a:effectLst/>
                <a:ea typeface="Arial" panose="020B0604020202020204" pitchFamily="34" charset="0"/>
              </a:rPr>
              <a:t>Se corrigieron todos los errores funcionales encontrados y se realizaron pruebas adicionales para verificar su resolución.</a:t>
            </a:r>
            <a:endParaRPr lang="es-ES" sz="14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400" u="none" strike="noStrike" dirty="0">
                <a:effectLst/>
                <a:ea typeface="Arial" panose="020B0604020202020204" pitchFamily="34" charset="0"/>
              </a:rPr>
              <a:t>Se implementaron mejoras de rendimiento, como la optimización de los requerimientos.</a:t>
            </a:r>
            <a:endParaRPr lang="es-ES" sz="1400" u="none" strike="noStrike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400" b="1" dirty="0">
                <a:effectLst/>
                <a:ea typeface="Arial" panose="020B0604020202020204" pitchFamily="34" charset="0"/>
              </a:rPr>
              <a:t>Resultados de las pruebas:</a:t>
            </a:r>
            <a:r>
              <a:rPr lang="es-PE" sz="1400" dirty="0">
                <a:effectLst/>
                <a:ea typeface="Arial" panose="020B0604020202020204" pitchFamily="34" charset="0"/>
              </a:rPr>
              <a:t> </a:t>
            </a:r>
            <a:r>
              <a:rPr lang="es-PE" sz="1400" u="none" strike="noStrike" dirty="0">
                <a:effectLst/>
                <a:ea typeface="Arial" panose="020B0604020202020204" pitchFamily="34" charset="0"/>
              </a:rPr>
              <a:t>Se logró una cobertura de pruebas del 95% en términos de funcionalidades y casos de prueba ejecutados.</a:t>
            </a:r>
            <a:endParaRPr lang="es-ES" sz="14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400" u="none" strike="noStrike" dirty="0">
                <a:effectLst/>
                <a:ea typeface="Arial" panose="020B0604020202020204" pitchFamily="34" charset="0"/>
              </a:rPr>
              <a:t>Se resolvieron con éxito el 90% de los errores identificados durante las pruebas, y el 10% restante está en proceso de resolución.</a:t>
            </a:r>
            <a:endParaRPr lang="es-ES" sz="1400" u="none" strike="noStrike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400" b="1" dirty="0">
                <a:effectLst/>
                <a:ea typeface="Arial" panose="020B0604020202020204" pitchFamily="34" charset="0"/>
              </a:rPr>
              <a:t>Recomendaciones:</a:t>
            </a:r>
            <a:r>
              <a:rPr lang="es-PE" sz="1400" dirty="0">
                <a:effectLst/>
                <a:ea typeface="Arial" panose="020B0604020202020204" pitchFamily="34" charset="0"/>
              </a:rPr>
              <a:t> Se realizan las siguientes recomendaciones:</a:t>
            </a:r>
            <a:endParaRPr lang="es-ES" sz="14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400" u="none" strike="noStrike" dirty="0">
                <a:effectLst/>
                <a:ea typeface="Arial" panose="020B0604020202020204" pitchFamily="34" charset="0"/>
              </a:rPr>
              <a:t>Establecer una estrategia de pruebas automatizadas para aumentar la eficiencia de los casos de prueba.</a:t>
            </a:r>
            <a:endParaRPr lang="es-ES" sz="1400" u="none" strike="noStrike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2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8FB4751-880F-D840-AAA9-3A15815CC996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11" name="Título 3">
            <a:extLst>
              <a:ext uri="{FF2B5EF4-FFF2-40B4-BE49-F238E27FC236}">
                <a16:creationId xmlns:a16="http://schemas.microsoft.com/office/drawing/2014/main" id="{3D017EF0-5F8E-C092-AB8C-9A725EF7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996" y="1470395"/>
            <a:ext cx="8068008" cy="2399857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6600" dirty="0"/>
              <a:t>Gestión y acuerdos con proveedores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C7250C-29AD-9A18-EFC0-7E6F6EB2FFD7}"/>
              </a:ext>
            </a:extLst>
          </p:cNvPr>
          <p:cNvSpPr txBox="1"/>
          <p:nvPr/>
        </p:nvSpPr>
        <p:spPr>
          <a:xfrm>
            <a:off x="2427804" y="3956814"/>
            <a:ext cx="73363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/>
              <a:t>El propósito de esta área del proceso es gestionar la adquisición de productos y servicios </a:t>
            </a:r>
          </a:p>
          <a:p>
            <a:pPr algn="ctr"/>
            <a:r>
              <a:rPr lang="es-ES" sz="2400" dirty="0"/>
              <a:t>de los proveedores. Para lo cual se va a gestionar la adquisición de software, hardware, </a:t>
            </a:r>
          </a:p>
          <a:p>
            <a:pPr algn="ctr"/>
            <a:r>
              <a:rPr lang="es-ES" sz="2400" dirty="0"/>
              <a:t>subsistemas, materiales y piezas que requiera el proyecto. </a:t>
            </a:r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B69CF1-27A1-3892-7838-C83C02AB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690"/>
            <a:ext cx="10515600" cy="2400619"/>
          </a:xfrm>
        </p:spPr>
        <p:txBody>
          <a:bodyPr/>
          <a:lstStyle/>
          <a:p>
            <a:pPr algn="ctr"/>
            <a:r>
              <a:rPr lang="es-ES" sz="6000" dirty="0"/>
              <a:t>Gestión de la configuración del proyecto</a:t>
            </a:r>
          </a:p>
        </p:txBody>
      </p:sp>
    </p:spTree>
    <p:extLst>
      <p:ext uri="{BB962C8B-B14F-4D97-AF65-F5344CB8AC3E}">
        <p14:creationId xmlns:p14="http://schemas.microsoft.com/office/powerpoint/2010/main" val="3088115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00051"/>
            <a:ext cx="10515600" cy="676656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100" dirty="0"/>
              <a:t>Plan de gestión de configuración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C24E92-E08A-693D-0252-01AD3D35AB58}"/>
              </a:ext>
            </a:extLst>
          </p:cNvPr>
          <p:cNvSpPr txBox="1"/>
          <p:nvPr/>
        </p:nvSpPr>
        <p:spPr>
          <a:xfrm>
            <a:off x="329609" y="1272089"/>
            <a:ext cx="5039832" cy="4653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Objetivos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u="none" strike="noStrike" dirty="0">
                <a:effectLst/>
                <a:ea typeface="Arial" panose="020B0604020202020204" pitchFamily="34" charset="0"/>
              </a:rPr>
              <a:t>Asegurar que los elementos de configuración se gestionen de manera controlada y consistente a lo largo del ciclo de vida del proyecto de la aplicación </a:t>
            </a:r>
            <a:r>
              <a:rPr lang="es-PE" sz="1800" u="none" strike="noStrike" dirty="0" err="1">
                <a:effectLst/>
                <a:ea typeface="Arial" panose="020B0604020202020204" pitchFamily="34" charset="0"/>
              </a:rPr>
              <a:t>Nutri</a:t>
            </a:r>
            <a:r>
              <a:rPr lang="es-PE" sz="1800" u="none" strike="noStrike" dirty="0">
                <a:effectLst/>
                <a:ea typeface="Arial" panose="020B0604020202020204" pitchFamily="34" charset="0"/>
              </a:rPr>
              <a:t> App.</a:t>
            </a:r>
            <a:endParaRPr lang="es-ES" sz="18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u="none" strike="noStrike" dirty="0">
                <a:effectLst/>
                <a:ea typeface="Arial" panose="020B0604020202020204" pitchFamily="34" charset="0"/>
              </a:rPr>
              <a:t>Mantener un historial de versiones de la documentación para rastrear los cambios y mejoras.</a:t>
            </a:r>
            <a:endParaRPr lang="es-ES" sz="18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u="none" strike="noStrike" dirty="0">
                <a:effectLst/>
                <a:ea typeface="Arial" panose="020B0604020202020204" pitchFamily="34" charset="0"/>
              </a:rPr>
              <a:t>Garantizar la integridad y disponibilidad de los elementos de configuración</a:t>
            </a:r>
            <a:endParaRPr lang="es-ES" sz="1800" u="none" strike="noStrike" dirty="0">
              <a:effectLst/>
              <a:ea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EF0426-66B9-BE57-A663-CC5CCB3BA8DC}"/>
              </a:ext>
            </a:extLst>
          </p:cNvPr>
          <p:cNvSpPr txBox="1"/>
          <p:nvPr/>
        </p:nvSpPr>
        <p:spPr>
          <a:xfrm>
            <a:off x="5943601" y="997654"/>
            <a:ext cx="5808924" cy="5202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Elementos de configuración</a:t>
            </a:r>
            <a:endParaRPr lang="es-ES" sz="24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u="none" strike="noStrike" dirty="0">
                <a:effectLst/>
                <a:ea typeface="Arial" panose="020B0604020202020204" pitchFamily="34" charset="0"/>
              </a:rPr>
              <a:t>Documentos de requerimientos del aplicativo</a:t>
            </a:r>
            <a:endParaRPr lang="es-ES" sz="18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u="none" strike="noStrike" dirty="0">
                <a:effectLst/>
                <a:ea typeface="Arial" panose="020B0604020202020204" pitchFamily="34" charset="0"/>
              </a:rPr>
              <a:t>Documentación de pruebas y casos de prueba</a:t>
            </a:r>
            <a:endParaRPr lang="es-ES" sz="18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u="none" strike="noStrike" dirty="0">
                <a:effectLst/>
                <a:ea typeface="Arial" panose="020B0604020202020204" pitchFamily="34" charset="0"/>
              </a:rPr>
              <a:t>Informes de errores y correcciones</a:t>
            </a:r>
            <a:endParaRPr lang="es-ES" sz="1800" u="none" strike="noStrike" dirty="0">
              <a:effectLst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Métodos de identificación</a:t>
            </a:r>
            <a:endParaRPr lang="es-ES" sz="24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u="none" strike="noStrike" dirty="0">
                <a:effectLst/>
                <a:ea typeface="Arial" panose="020B0604020202020204" pitchFamily="34" charset="0"/>
              </a:rPr>
              <a:t>Asignación de nombres y etiquetas claras a los documentos.</a:t>
            </a:r>
            <a:endParaRPr lang="es-ES" sz="18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u="none" strike="noStrike" dirty="0">
                <a:effectLst/>
                <a:ea typeface="Arial" panose="020B0604020202020204" pitchFamily="34" charset="0"/>
              </a:rPr>
              <a:t>Uso de un sistema de control de versiones para rastrear los cambios y versiones de los documentos.</a:t>
            </a:r>
            <a:endParaRPr lang="es-ES" sz="18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u="none" strike="noStrike" dirty="0">
                <a:effectLst/>
                <a:ea typeface="Arial" panose="020B0604020202020204" pitchFamily="34" charset="0"/>
              </a:rPr>
              <a:t>Numeración de las revisiones de los documentos.</a:t>
            </a:r>
            <a:endParaRPr lang="es-ES" sz="1800" u="none" strike="noStrike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6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A6773FE-F252-8FD5-623C-AF8A962342D6}"/>
              </a:ext>
            </a:extLst>
          </p:cNvPr>
          <p:cNvSpPr txBox="1"/>
          <p:nvPr/>
        </p:nvSpPr>
        <p:spPr>
          <a:xfrm>
            <a:off x="671766" y="1638381"/>
            <a:ext cx="4474393" cy="330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Control de cambios</a:t>
            </a:r>
            <a:endParaRPr lang="es-ES" sz="24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u="none" strike="noStrike" dirty="0">
                <a:effectLst/>
                <a:ea typeface="Arial" panose="020B0604020202020204" pitchFamily="34" charset="0"/>
              </a:rPr>
              <a:t>Establecer de manera formal para poder solicitar, evaluar y aprobar cambios en los documentos.</a:t>
            </a:r>
            <a:endParaRPr lang="es-ES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u="none" strike="noStrike" dirty="0">
                <a:effectLst/>
                <a:ea typeface="Arial" panose="020B0604020202020204" pitchFamily="34" charset="0"/>
              </a:rPr>
              <a:t>Asignación de responsabilidades para la revisión y aprobación de los cambios en los requerimientos y casos de prueba.</a:t>
            </a:r>
            <a:endParaRPr lang="es-ES" u="none" strike="noStrike" dirty="0">
              <a:effectLst/>
              <a:ea typeface="Calibri" panose="020F0502020204030204" pitchFamily="34" charset="0"/>
            </a:endParaRPr>
          </a:p>
        </p:txBody>
      </p:sp>
      <p:sp>
        <p:nvSpPr>
          <p:cNvPr id="9" name="Título 9">
            <a:extLst>
              <a:ext uri="{FF2B5EF4-FFF2-40B4-BE49-F238E27FC236}">
                <a16:creationId xmlns:a16="http://schemas.microsoft.com/office/drawing/2014/main" id="{669067BE-FAB5-AC3C-D35D-51471F4C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00051"/>
            <a:ext cx="10515600" cy="676656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100" dirty="0"/>
              <a:t>Plan de gestión de configuración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1171DF-7EB0-16A8-A4F1-BE73AED56AB5}"/>
              </a:ext>
            </a:extLst>
          </p:cNvPr>
          <p:cNvSpPr txBox="1"/>
          <p:nvPr/>
        </p:nvSpPr>
        <p:spPr>
          <a:xfrm>
            <a:off x="5518156" y="1464606"/>
            <a:ext cx="6097772" cy="4340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Actividades de seguimiento y auditoría</a:t>
            </a:r>
            <a:endParaRPr lang="es-ES" sz="24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u="none" strike="noStrike" dirty="0">
                <a:effectLst/>
                <a:ea typeface="Arial" panose="020B0604020202020204" pitchFamily="34" charset="0"/>
              </a:rPr>
              <a:t>Revisión de manera periódica de los documentos para identificar los estándares establecidos.</a:t>
            </a:r>
            <a:endParaRPr lang="es-ES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u="none" strike="noStrike" dirty="0">
                <a:effectLst/>
                <a:ea typeface="Arial" panose="020B0604020202020204" pitchFamily="34" charset="0"/>
              </a:rPr>
              <a:t>Realizar auditorías del desarrollo del proyecto para verificar el cumplimiento de los procesos y procedimientos establecidos.</a:t>
            </a:r>
            <a:endParaRPr lang="es-ES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u="none" strike="noStrike" dirty="0">
                <a:effectLst/>
                <a:ea typeface="Arial" panose="020B0604020202020204" pitchFamily="34" charset="0"/>
              </a:rPr>
              <a:t>Generar informes de seguimiento que documenten los resultados de las revisiones.</a:t>
            </a:r>
            <a:endParaRPr lang="es-ES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u="none" strike="noStrike" dirty="0">
                <a:effectLst/>
                <a:ea typeface="Arial" panose="020B0604020202020204" pitchFamily="34" charset="0"/>
              </a:rPr>
              <a:t>Implementar controles de acceso y permisos para garantizar la integridad y confidencialidad de la información.</a:t>
            </a:r>
            <a:endParaRPr lang="es-ES" u="none" strike="noStrike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6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9645BD6E-D504-0AAE-E7AB-615D9958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00051"/>
            <a:ext cx="10515600" cy="676656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100" dirty="0"/>
              <a:t>Entorno de gestión de la configuración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E51402-A045-2A9F-BA30-F62472E007ED}"/>
              </a:ext>
            </a:extLst>
          </p:cNvPr>
          <p:cNvSpPr txBox="1"/>
          <p:nvPr/>
        </p:nvSpPr>
        <p:spPr>
          <a:xfrm>
            <a:off x="74429" y="976707"/>
            <a:ext cx="6103088" cy="5412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Herramientas</a:t>
            </a:r>
            <a:endParaRPr lang="es-ES" sz="2400" dirty="0">
              <a:effectLst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GitHub:</a:t>
            </a:r>
            <a:r>
              <a:rPr lang="es-PE" sz="1800" dirty="0">
                <a:effectLst/>
                <a:ea typeface="Arial" panose="020B0604020202020204" pitchFamily="34" charset="0"/>
              </a:rPr>
              <a:t> Plataforma de control de versiones distribuidas y gestión de repositorios de código.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Repositorios de GitHub:</a:t>
            </a:r>
            <a:r>
              <a:rPr lang="es-PE" sz="1800" dirty="0">
                <a:effectLst/>
                <a:ea typeface="Arial" panose="020B0604020202020204" pitchFamily="34" charset="0"/>
              </a:rPr>
              <a:t> Se utilizan para almacenar y gestionar los documentos del aplicativo.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Ramas (</a:t>
            </a:r>
            <a:r>
              <a:rPr lang="es-PE" sz="1800" b="1" dirty="0" err="1">
                <a:effectLst/>
                <a:ea typeface="Arial" panose="020B0604020202020204" pitchFamily="34" charset="0"/>
              </a:rPr>
              <a:t>Branches</a:t>
            </a:r>
            <a:r>
              <a:rPr lang="es-PE" sz="1800" b="1" dirty="0">
                <a:effectLst/>
                <a:ea typeface="Arial" panose="020B0604020202020204" pitchFamily="34" charset="0"/>
              </a:rPr>
              <a:t>) de GitHub: </a:t>
            </a:r>
            <a:r>
              <a:rPr lang="es-PE" sz="1800" dirty="0">
                <a:effectLst/>
                <a:ea typeface="Arial" panose="020B0604020202020204" pitchFamily="34" charset="0"/>
              </a:rPr>
              <a:t>Se utilizan para desarrollar nuevas funcionalidades y realizar cambios en la documentación sin afectar la rama principal "</a:t>
            </a:r>
            <a:r>
              <a:rPr lang="es-PE" sz="1800" dirty="0" err="1">
                <a:effectLst/>
                <a:ea typeface="Arial" panose="020B0604020202020204" pitchFamily="34" charset="0"/>
              </a:rPr>
              <a:t>Main</a:t>
            </a:r>
            <a:r>
              <a:rPr lang="es-PE" sz="1800" dirty="0">
                <a:effectLst/>
                <a:ea typeface="Arial" panose="020B0604020202020204" pitchFamily="34" charset="0"/>
              </a:rPr>
              <a:t>".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Tecnologías</a:t>
            </a:r>
            <a:r>
              <a:rPr lang="es-PE" sz="1800" b="1" dirty="0">
                <a:effectLst/>
                <a:ea typeface="Arial" panose="020B0604020202020204" pitchFamily="34" charset="0"/>
              </a:rPr>
              <a:t>: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s-PE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Herramientas de integración en el repositorio GitHub, </a:t>
            </a:r>
            <a:r>
              <a:rPr lang="es-PE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StarUML</a:t>
            </a:r>
            <a:r>
              <a:rPr lang="es-PE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OneDrive, Zoom, Excel y </a:t>
            </a:r>
            <a:r>
              <a:rPr lang="es-PE" sz="1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Figma</a:t>
            </a:r>
            <a:r>
              <a:rPr lang="es-PE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endParaRPr lang="es-ES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E53002-28C9-3B08-8AE4-1B143A43AD67}"/>
              </a:ext>
            </a:extLst>
          </p:cNvPr>
          <p:cNvSpPr txBox="1"/>
          <p:nvPr/>
        </p:nvSpPr>
        <p:spPr>
          <a:xfrm>
            <a:off x="5879805" y="1277584"/>
            <a:ext cx="5922334" cy="495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Recursos usados:</a:t>
            </a:r>
            <a:endParaRPr lang="es-ES" sz="2400" dirty="0">
              <a:effectLst/>
              <a:ea typeface="Calibri" panose="020F0502020204030204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Repositorio de documentación: Se implementó un repositorio en GitHub para almacenar y gestionar los documentos del aplicativo.</a:t>
            </a:r>
            <a:endParaRPr lang="es-ES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Carpetas y archivos: Se organizan las carpetas y archivos dentro del repositorio de documentación para estructurar y almacenar los diferentes tipos de documentos, como planificación, gestión de requisitos, seguimiento y control.</a:t>
            </a:r>
            <a:endParaRPr lang="es-ES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Ramas: Se utilizan ramas para desarrollar y realizar cambios en la documentación de forma aislada y colaborativa antes de fusionarlos con la rama principal.</a:t>
            </a:r>
            <a:endParaRPr lang="es-ES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09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9">
            <a:extLst>
              <a:ext uri="{FF2B5EF4-FFF2-40B4-BE49-F238E27FC236}">
                <a16:creationId xmlns:a16="http://schemas.microsoft.com/office/drawing/2014/main" id="{669067BE-FAB5-AC3C-D35D-51471F4C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00051"/>
            <a:ext cx="10515600" cy="676656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100" dirty="0"/>
              <a:t>Repositorio de información del proyecto</a:t>
            </a:r>
          </a:p>
        </p:txBody>
      </p:sp>
      <p:pic>
        <p:nvPicPr>
          <p:cNvPr id="2" name="image2.png">
            <a:extLst>
              <a:ext uri="{FF2B5EF4-FFF2-40B4-BE49-F238E27FC236}">
                <a16:creationId xmlns:a16="http://schemas.microsoft.com/office/drawing/2014/main" id="{54032EF9-2299-ED21-1258-795A3761018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91111" y="1135550"/>
            <a:ext cx="4542761" cy="4586899"/>
          </a:xfrm>
          <a:prstGeom prst="rect">
            <a:avLst/>
          </a:prstGeom>
          <a:ln/>
        </p:spPr>
      </p:pic>
      <p:pic>
        <p:nvPicPr>
          <p:cNvPr id="3" name="image7.png">
            <a:extLst>
              <a:ext uri="{FF2B5EF4-FFF2-40B4-BE49-F238E27FC236}">
                <a16:creationId xmlns:a16="http://schemas.microsoft.com/office/drawing/2014/main" id="{958D7BF3-6591-8829-DCDA-09985F5769F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096000" y="1637414"/>
            <a:ext cx="4995672" cy="3224323"/>
          </a:xfrm>
          <a:prstGeom prst="rect">
            <a:avLst/>
          </a:prstGeom>
          <a:ln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AF8CC8-B647-9364-E09A-0ACE86EE8DD0}"/>
              </a:ext>
            </a:extLst>
          </p:cNvPr>
          <p:cNvSpPr txBox="1"/>
          <p:nvPr/>
        </p:nvSpPr>
        <p:spPr>
          <a:xfrm>
            <a:off x="2432198" y="5943040"/>
            <a:ext cx="7519876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PE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Entregable</a:t>
            </a:r>
            <a:r>
              <a:rPr lang="es-PE" sz="1800" dirty="0">
                <a:solidFill>
                  <a:srgbClr val="37415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s-PE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https://github.com/Liasson09/Aplicativo_NutriApp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6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Gracias 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088" y="467277"/>
            <a:ext cx="9129824" cy="676656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4100" dirty="0"/>
              <a:t>Clasificación de las adquisiciones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6152904-95D2-5E9C-9DB1-249629EF4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92121"/>
              </p:ext>
            </p:extLst>
          </p:nvPr>
        </p:nvGraphicFramePr>
        <p:xfrm>
          <a:off x="1417674" y="1476728"/>
          <a:ext cx="9356652" cy="457566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210505">
                  <a:extLst>
                    <a:ext uri="{9D8B030D-6E8A-4147-A177-3AD203B41FA5}">
                      <a16:colId xmlns:a16="http://schemas.microsoft.com/office/drawing/2014/main" val="2214182011"/>
                    </a:ext>
                  </a:extLst>
                </a:gridCol>
                <a:gridCol w="3132741">
                  <a:extLst>
                    <a:ext uri="{9D8B030D-6E8A-4147-A177-3AD203B41FA5}">
                      <a16:colId xmlns:a16="http://schemas.microsoft.com/office/drawing/2014/main" val="832415447"/>
                    </a:ext>
                  </a:extLst>
                </a:gridCol>
                <a:gridCol w="2013406">
                  <a:extLst>
                    <a:ext uri="{9D8B030D-6E8A-4147-A177-3AD203B41FA5}">
                      <a16:colId xmlns:a16="http://schemas.microsoft.com/office/drawing/2014/main" val="1576381215"/>
                    </a:ext>
                  </a:extLst>
                </a:gridCol>
              </a:tblGrid>
              <a:tr h="692962"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PRODUCTO O SERVICIO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CANTIDAD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TIPO DE ADQUISICIÓN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extLst>
                  <a:ext uri="{0D108BD9-81ED-4DB2-BD59-A6C34878D82A}">
                    <a16:rowId xmlns:a16="http://schemas.microsoft.com/office/drawing/2014/main" val="3827636821"/>
                  </a:ext>
                </a:extLst>
              </a:tr>
              <a:tr h="692962"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Computadoras: Asignado para cada integrante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Compra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extLst>
                  <a:ext uri="{0D108BD9-81ED-4DB2-BD59-A6C34878D82A}">
                    <a16:rowId xmlns:a16="http://schemas.microsoft.com/office/drawing/2014/main" val="1873823834"/>
                  </a:ext>
                </a:extLst>
              </a:tr>
              <a:tr h="692962"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Escritorio de cómputo: Asignado para cada integrante 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Compra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extLst>
                  <a:ext uri="{0D108BD9-81ED-4DB2-BD59-A6C34878D82A}">
                    <a16:rowId xmlns:a16="http://schemas.microsoft.com/office/drawing/2014/main" val="4151860456"/>
                  </a:ext>
                </a:extLst>
              </a:tr>
              <a:tr h="692962"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Sillas </a:t>
                      </a:r>
                      <a:r>
                        <a:rPr lang="es-PE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gamer</a:t>
                      </a:r>
                      <a:r>
                        <a:rPr lang="es-P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 Asignado para cada integrante 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Compra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extLst>
                  <a:ext uri="{0D108BD9-81ED-4DB2-BD59-A6C34878D82A}">
                    <a16:rowId xmlns:a16="http://schemas.microsoft.com/office/drawing/2014/main" val="3313689526"/>
                  </a:ext>
                </a:extLst>
              </a:tr>
              <a:tr h="692962"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Servicio de internet: La red debe de ser constante y sin interferencias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Subcontratación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extLst>
                  <a:ext uri="{0D108BD9-81ED-4DB2-BD59-A6C34878D82A}">
                    <a16:rowId xmlns:a16="http://schemas.microsoft.com/office/drawing/2014/main" val="1215134408"/>
                  </a:ext>
                </a:extLst>
              </a:tr>
              <a:tr h="692962"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Audífonos: Asignado para cada integrante del grupo para las reuniones virtuales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Compra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extLst>
                  <a:ext uri="{0D108BD9-81ED-4DB2-BD59-A6C34878D82A}">
                    <a16:rowId xmlns:a16="http://schemas.microsoft.com/office/drawing/2014/main" val="1153239716"/>
                  </a:ext>
                </a:extLst>
              </a:tr>
              <a:tr h="417895"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Alojamiento de la base de datos.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marL="73152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PE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PE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Compra</a:t>
                      </a:r>
                      <a:endParaRPr lang="es-PE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8" marR="76788" marT="76788" marB="76788"/>
                </a:tc>
                <a:extLst>
                  <a:ext uri="{0D108BD9-81ED-4DB2-BD59-A6C34878D82A}">
                    <a16:rowId xmlns:a16="http://schemas.microsoft.com/office/drawing/2014/main" val="419346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56"/>
            <a:ext cx="10515600" cy="67665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Evaluación de las adquisiciones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13CAF5-20AD-6C51-7E63-5B4581B8FD7E}"/>
              </a:ext>
            </a:extLst>
          </p:cNvPr>
          <p:cNvSpPr txBox="1"/>
          <p:nvPr/>
        </p:nvSpPr>
        <p:spPr>
          <a:xfrm>
            <a:off x="202905" y="1114931"/>
            <a:ext cx="5294127" cy="4781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Calidad del producto</a:t>
            </a:r>
            <a:endParaRPr lang="es-ES" sz="2400" dirty="0">
              <a:effectLst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Claro:</a:t>
            </a:r>
            <a:r>
              <a:rPr lang="es-PE" sz="1800" dirty="0">
                <a:effectLst/>
                <a:ea typeface="Arial" panose="020B0604020202020204" pitchFamily="34" charset="0"/>
              </a:rPr>
              <a:t> Ofrece conexiones de alta velocidad utilizando tecnología de fibra óptica y HFC.</a:t>
            </a: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Movistar:</a:t>
            </a:r>
            <a:r>
              <a:rPr lang="es-PE" sz="1800" dirty="0">
                <a:effectLst/>
                <a:ea typeface="Arial" panose="020B0604020202020204" pitchFamily="34" charset="0"/>
              </a:rPr>
              <a:t> Proporciona un servicio de internet confiable con opciones de conexión a través de fibra óptica </a:t>
            </a: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Entel:</a:t>
            </a:r>
            <a:r>
              <a:rPr lang="es-PE" sz="1800" dirty="0">
                <a:effectLst/>
                <a:ea typeface="Arial" panose="020B0604020202020204" pitchFamily="34" charset="0"/>
              </a:rPr>
              <a:t> Destaca por su cobertura en áreas remotas y rurales, brindando un acceso a internet confiable.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Win:</a:t>
            </a:r>
            <a:r>
              <a:rPr lang="es-PE" sz="1800" dirty="0">
                <a:effectLst/>
                <a:ea typeface="Arial" panose="020B0604020202020204" pitchFamily="34" charset="0"/>
              </a:rPr>
              <a:t> Ofrece servicios de internet de alta velocidad y estabilidad a través de su red de fibra óptica.</a:t>
            </a:r>
            <a:endParaRPr lang="es-ES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14A45A-A7F0-AB1B-4512-3C1930EBEA4A}"/>
              </a:ext>
            </a:extLst>
          </p:cNvPr>
          <p:cNvSpPr txBox="1"/>
          <p:nvPr/>
        </p:nvSpPr>
        <p:spPr>
          <a:xfrm>
            <a:off x="5858539" y="794467"/>
            <a:ext cx="5704366" cy="5612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Capacidad técnica y experiencia</a:t>
            </a:r>
            <a:endParaRPr lang="es-ES" sz="2400" dirty="0">
              <a:effectLst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Claro:</a:t>
            </a:r>
            <a:r>
              <a:rPr lang="es-PE" sz="1800" dirty="0">
                <a:effectLst/>
                <a:ea typeface="Arial" panose="020B0604020202020204" pitchFamily="34" charset="0"/>
              </a:rPr>
              <a:t> Es una empresa con amplia experiencia en el mercado de telecomunicaciones.</a:t>
            </a: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Movistar:</a:t>
            </a:r>
            <a:r>
              <a:rPr lang="es-PE" sz="1800" dirty="0">
                <a:effectLst/>
                <a:ea typeface="Arial" panose="020B0604020202020204" pitchFamily="34" charset="0"/>
              </a:rPr>
              <a:t> Es una empresa líder en el mercado de telecomunicaciones, con una amplia experiencia en la implementación.</a:t>
            </a: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Entel:</a:t>
            </a:r>
            <a:r>
              <a:rPr lang="es-PE" sz="1800" dirty="0">
                <a:effectLst/>
                <a:ea typeface="Arial" panose="020B0604020202020204" pitchFamily="34" charset="0"/>
              </a:rPr>
              <a:t> Cuenta con una sólida infraestructura y experiencia en el despliegue de servicios de telecomunicaciones en diversas regiones del país.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Win:</a:t>
            </a:r>
            <a:r>
              <a:rPr lang="es-PE" sz="1800" dirty="0">
                <a:effectLst/>
                <a:ea typeface="Arial" panose="020B0604020202020204" pitchFamily="34" charset="0"/>
              </a:rPr>
              <a:t> Es una empresa con experiencia en el sector de telecomunicaciones y ofrece soluciones de internet de calidad ofreciendo 100% fibra óptica.</a:t>
            </a:r>
            <a:endParaRPr lang="es-ES" sz="1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56"/>
            <a:ext cx="10515600" cy="67665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Evaluación de las adquisiciones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13CAF5-20AD-6C51-7E63-5B4581B8FD7E}"/>
              </a:ext>
            </a:extLst>
          </p:cNvPr>
          <p:cNvSpPr txBox="1"/>
          <p:nvPr/>
        </p:nvSpPr>
        <p:spPr>
          <a:xfrm>
            <a:off x="-84174" y="794467"/>
            <a:ext cx="5294127" cy="5612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Reputación y referencias</a:t>
            </a:r>
            <a:endParaRPr lang="es-ES" sz="2400" dirty="0">
              <a:effectLst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Claro:</a:t>
            </a:r>
            <a:r>
              <a:rPr lang="es-PE" sz="1800" dirty="0">
                <a:effectLst/>
                <a:ea typeface="Arial" panose="020B0604020202020204" pitchFamily="34" charset="0"/>
              </a:rPr>
              <a:t> Tiene una buena reputación en el mercado y cuenta con un gran número de clientes satisfechos.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Movistar:</a:t>
            </a:r>
            <a:r>
              <a:rPr lang="es-PE" sz="1800" dirty="0">
                <a:effectLst/>
                <a:ea typeface="Arial" panose="020B0604020202020204" pitchFamily="34" charset="0"/>
              </a:rPr>
              <a:t> Es reconocida como una empresa confiable en el sector de las telecomunicaciones y cuenta con una base de clientes establecida.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Entel:</a:t>
            </a:r>
            <a:r>
              <a:rPr lang="es-PE" sz="1800" dirty="0">
                <a:effectLst/>
                <a:ea typeface="Arial" panose="020B0604020202020204" pitchFamily="34" charset="0"/>
              </a:rPr>
              <a:t> Es considerada una opción confiable para servicios de internet y ha recibido comentarios positivos de sus clientes.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Win:</a:t>
            </a:r>
            <a:r>
              <a:rPr lang="es-PE" sz="1800" dirty="0">
                <a:effectLst/>
                <a:ea typeface="Arial" panose="020B0604020202020204" pitchFamily="34" charset="0"/>
              </a:rPr>
              <a:t> Es un proveedor relativamente nuevo, pero ha obtenido buenas referencias con respecto a la calidad de su servicio.</a:t>
            </a:r>
            <a:endParaRPr lang="es-ES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14A45A-A7F0-AB1B-4512-3C1930EBEA4A}"/>
              </a:ext>
            </a:extLst>
          </p:cNvPr>
          <p:cNvSpPr txBox="1"/>
          <p:nvPr/>
        </p:nvSpPr>
        <p:spPr>
          <a:xfrm>
            <a:off x="5351723" y="794467"/>
            <a:ext cx="6002077" cy="5612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Precios y costos</a:t>
            </a:r>
            <a:endParaRPr lang="es-ES" sz="2400" dirty="0">
              <a:effectLst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Claro:</a:t>
            </a:r>
            <a:r>
              <a:rPr lang="es-PE" sz="1800" dirty="0">
                <a:effectLst/>
                <a:ea typeface="Arial" panose="020B0604020202020204" pitchFamily="34" charset="0"/>
              </a:rPr>
              <a:t> Servicio de internet de 200Mbps tiene un costo mensual de S/110.00 y no tiene costo de instalación.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Movistar:</a:t>
            </a:r>
            <a:r>
              <a:rPr lang="es-PE" sz="1800" dirty="0">
                <a:effectLst/>
                <a:ea typeface="Arial" panose="020B0604020202020204" pitchFamily="34" charset="0"/>
              </a:rPr>
              <a:t> Servicio de internet de 200Mbps tiene un costo mensual de S/119.90, no tiene costo de instalación, con una promoción de S/79.90 </a:t>
            </a:r>
            <a:r>
              <a:rPr lang="es-PE" dirty="0">
                <a:ea typeface="Arial" panose="020B0604020202020204" pitchFamily="34" charset="0"/>
              </a:rPr>
              <a:t>y </a:t>
            </a:r>
            <a:r>
              <a:rPr lang="es-PE" sz="1800" dirty="0">
                <a:effectLst/>
                <a:ea typeface="Arial" panose="020B0604020202020204" pitchFamily="34" charset="0"/>
              </a:rPr>
              <a:t>bono de 1000 Mbps por 2 meses.</a:t>
            </a:r>
            <a:endParaRPr lang="es-ES" dirty="0">
              <a:ea typeface="Arial" panose="020B0604020202020204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Entel:</a:t>
            </a:r>
            <a:r>
              <a:rPr lang="es-PE" sz="1800" dirty="0">
                <a:effectLst/>
                <a:ea typeface="Arial" panose="020B0604020202020204" pitchFamily="34" charset="0"/>
              </a:rPr>
              <a:t> </a:t>
            </a:r>
            <a:r>
              <a:rPr lang="es-PE" dirty="0">
                <a:ea typeface="Arial" panose="020B0604020202020204" pitchFamily="34" charset="0"/>
              </a:rPr>
              <a:t>Servicio </a:t>
            </a:r>
            <a:r>
              <a:rPr lang="es-PE" sz="1800" dirty="0">
                <a:effectLst/>
                <a:ea typeface="Arial" panose="020B0604020202020204" pitchFamily="34" charset="0"/>
              </a:rPr>
              <a:t>de internet de 200Mbps tiene un costo mensual de S/120.00, no tiene costo de instalación, pero tiene un beneficio del primer mes gratis.</a:t>
            </a:r>
            <a:endParaRPr lang="es-ES" dirty="0">
              <a:ea typeface="Arial" panose="020B0604020202020204" pitchFamily="34" charset="0"/>
            </a:endParaRP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Win:</a:t>
            </a:r>
            <a:r>
              <a:rPr lang="es-PE" sz="1800" dirty="0">
                <a:effectLst/>
                <a:ea typeface="Arial" panose="020B0604020202020204" pitchFamily="34" charset="0"/>
              </a:rPr>
              <a:t> Servicio de internet de 200Mbps tiene un costo mensual de S/129.00 y tiene un costo de instalación de S/120.00, pero brinda un bono de 400 Mbps por 2 meses.</a:t>
            </a:r>
            <a:endParaRPr lang="es-ES" sz="18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65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56"/>
            <a:ext cx="10515600" cy="67665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Evaluación de las adquisiciones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C81765-93AB-D9BF-8CC6-55BEF1603FA4}"/>
              </a:ext>
            </a:extLst>
          </p:cNvPr>
          <p:cNvSpPr txBox="1"/>
          <p:nvPr/>
        </p:nvSpPr>
        <p:spPr>
          <a:xfrm>
            <a:off x="294167" y="1028339"/>
            <a:ext cx="3652283" cy="114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Condiciones de garantía y soporte</a:t>
            </a:r>
            <a:endParaRPr lang="es-ES" sz="2400" dirty="0">
              <a:effectLst/>
              <a:ea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305AEF-8A38-CAB8-27BC-37312081886B}"/>
              </a:ext>
            </a:extLst>
          </p:cNvPr>
          <p:cNvSpPr txBox="1"/>
          <p:nvPr/>
        </p:nvSpPr>
        <p:spPr>
          <a:xfrm>
            <a:off x="4260998" y="1305338"/>
            <a:ext cx="2852184" cy="592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Plazos de entrega</a:t>
            </a:r>
            <a:endParaRPr lang="es-ES" sz="2400" dirty="0">
              <a:effectLst/>
              <a:ea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75FC33-FBF8-52A7-5305-CE6B4004231D}"/>
              </a:ext>
            </a:extLst>
          </p:cNvPr>
          <p:cNvSpPr txBox="1"/>
          <p:nvPr/>
        </p:nvSpPr>
        <p:spPr>
          <a:xfrm>
            <a:off x="8059479" y="1115867"/>
            <a:ext cx="3147238" cy="114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es-PE" sz="2400" b="1" dirty="0">
                <a:effectLst/>
                <a:ea typeface="Arial" panose="020B0604020202020204" pitchFamily="34" charset="0"/>
              </a:rPr>
              <a:t>Compatibilidad y estandarización</a:t>
            </a:r>
            <a:endParaRPr lang="es-ES" sz="24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9" name="image16.png">
            <a:extLst>
              <a:ext uri="{FF2B5EF4-FFF2-40B4-BE49-F238E27FC236}">
                <a16:creationId xmlns:a16="http://schemas.microsoft.com/office/drawing/2014/main" id="{9216C23F-D875-65CB-757E-46A1AD9B3233}"/>
              </a:ext>
            </a:extLst>
          </p:cNvPr>
          <p:cNvPicPr/>
          <p:nvPr/>
        </p:nvPicPr>
        <p:blipFill rotWithShape="1">
          <a:blip r:embed="rId3"/>
          <a:srcRect t="17332"/>
          <a:stretch/>
        </p:blipFill>
        <p:spPr>
          <a:xfrm>
            <a:off x="1134499" y="2262463"/>
            <a:ext cx="9923001" cy="383619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5271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37" y="1765005"/>
            <a:ext cx="4503774" cy="2631559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Plan de Gestión de Adquisiciones</a:t>
            </a:r>
            <a:endParaRPr lang="es-ES"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DC0E7F8F-2DC5-1A58-CD7D-53FF4DA008AA}"/>
              </a:ext>
            </a:extLst>
          </p:cNvPr>
          <p:cNvPicPr/>
          <p:nvPr/>
        </p:nvPicPr>
        <p:blipFill rotWithShape="1">
          <a:blip r:embed="rId3"/>
          <a:srcRect t="13122"/>
          <a:stretch/>
        </p:blipFill>
        <p:spPr>
          <a:xfrm>
            <a:off x="5231219" y="143971"/>
            <a:ext cx="6105746" cy="657005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6412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35" y="172460"/>
            <a:ext cx="10515600" cy="67665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Contrato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8C6E7FF-6525-081A-ABB3-1691B6C74DBC}"/>
              </a:ext>
            </a:extLst>
          </p:cNvPr>
          <p:cNvSpPr txBox="1"/>
          <p:nvPr/>
        </p:nvSpPr>
        <p:spPr>
          <a:xfrm>
            <a:off x="404037" y="1278988"/>
            <a:ext cx="4976037" cy="430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800" dirty="0">
                <a:effectLst/>
                <a:ea typeface="Arial" panose="020B0604020202020204" pitchFamily="34" charset="0"/>
              </a:rPr>
              <a:t>El presente documento tiene las reglas que se aplican para la selección de proveedores Aquí se incluyen requisitos, plazos, criterios de admisión evaluación entre otros</a:t>
            </a:r>
            <a:r>
              <a:rPr lang="es-PE" sz="1800" b="1" dirty="0">
                <a:effectLst/>
                <a:ea typeface="Arial" panose="020B0604020202020204" pitchFamily="34" charset="0"/>
              </a:rPr>
              <a:t>.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Razón Social: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Número de RUC: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Domicilio legal: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Teléfono: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Correo:</a:t>
            </a:r>
            <a:endParaRPr lang="es-ES" sz="1800" dirty="0">
              <a:effectLst/>
              <a:ea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D398E-B12C-EE78-B575-85DE903E4250}"/>
              </a:ext>
            </a:extLst>
          </p:cNvPr>
          <p:cNvSpPr txBox="1"/>
          <p:nvPr/>
        </p:nvSpPr>
        <p:spPr>
          <a:xfrm>
            <a:off x="5560828" y="1116114"/>
            <a:ext cx="6103088" cy="482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PE" sz="1800" b="1" dirty="0">
                <a:effectLst/>
                <a:ea typeface="Arial" panose="020B0604020202020204" pitchFamily="34" charset="0"/>
              </a:rPr>
              <a:t>Procedimiento de selección de proveedor:</a:t>
            </a:r>
            <a:endParaRPr lang="es-ES" sz="1800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u="none" strike="noStrike" dirty="0">
                <a:effectLst/>
                <a:ea typeface="Arial" panose="020B0604020202020204" pitchFamily="34" charset="0"/>
              </a:rPr>
              <a:t>Requisitos obligatorios para ser participante. Son requisitos obligatorios para participar en el procedimiento de selección y suscribir los Acuerdos Marco, los siguientes:</a:t>
            </a:r>
            <a:endParaRPr lang="es-ES" sz="18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u="none" strike="noStrike" dirty="0">
                <a:effectLst/>
                <a:ea typeface="Arial" panose="020B0604020202020204" pitchFamily="34" charset="0"/>
              </a:rPr>
              <a:t>Contar con registro único de contribuyentes (RUC).</a:t>
            </a:r>
            <a:endParaRPr lang="es-ES" sz="18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u="none" strike="noStrike" dirty="0">
                <a:effectLst/>
                <a:ea typeface="Arial" panose="020B0604020202020204" pitchFamily="34" charset="0"/>
              </a:rPr>
              <a:t>Contar con inscripción vigente en el Registro Nacional de Proveedores (RNP), asociado al RUC.</a:t>
            </a:r>
            <a:endParaRPr lang="es-ES" sz="1800" u="none" strike="noStrike" dirty="0">
              <a:effectLst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s-PE" sz="1800" u="none" strike="noStrike" dirty="0">
                <a:effectLst/>
                <a:ea typeface="Arial" panose="020B0604020202020204" pitchFamily="34" charset="0"/>
              </a:rPr>
              <a:t>No encontrarse en el registro de proveedores inhabilitados para contratar con el Estado.</a:t>
            </a:r>
            <a:endParaRPr lang="es-ES" sz="1800" u="none" strike="noStrike" dirty="0">
              <a:effectLst/>
              <a:ea typeface="Calibri" panose="020F0502020204030204" pitchFamily="34" charset="0"/>
            </a:endParaRPr>
          </a:p>
          <a:p>
            <a:r>
              <a:rPr lang="es-PE" sz="1800" dirty="0">
                <a:effectLst/>
                <a:ea typeface="Arial" panose="020B0604020202020204" pitchFamily="34" charset="0"/>
              </a:rPr>
              <a:t>No encontrarse suspendido para contratar con el Estado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9">
            <a:extLst>
              <a:ext uri="{FF2B5EF4-FFF2-40B4-BE49-F238E27FC236}">
                <a16:creationId xmlns:a16="http://schemas.microsoft.com/office/drawing/2014/main" id="{24029456-2DE9-4F87-ACF9-6234C91CCC0E}"/>
              </a:ext>
            </a:extLst>
          </p:cNvPr>
          <p:cNvSpPr txBox="1"/>
          <p:nvPr/>
        </p:nvSpPr>
        <p:spPr>
          <a:xfrm>
            <a:off x="1414272" y="1362882"/>
            <a:ext cx="9363456" cy="3877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3200" b="1" dirty="0">
                <a:effectLst/>
              </a:rPr>
              <a:t>El proveedor participante debe tener en cuenta</a:t>
            </a:r>
            <a:r>
              <a:rPr lang="es-ES" sz="3200" dirty="0">
                <a:effectLst/>
              </a:rPr>
              <a:t>:</a:t>
            </a:r>
          </a:p>
          <a:p>
            <a:pPr marL="342900" lvl="0" indent="-228600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200" u="none" strike="noStrike" dirty="0">
                <a:effectLst/>
              </a:rPr>
              <a:t>Es responsable de brindar toda la documentación que se le solicite a la empresa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200" u="none" strike="noStrike" dirty="0">
                <a:effectLst/>
              </a:rPr>
              <a:t>Verificar sus productos antes de ofertar y validar los siguientes aspectos: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200" u="none" strike="noStrike" dirty="0">
                <a:effectLst/>
              </a:rPr>
              <a:t>Ficha técnica de producto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200" u="none" strike="noStrike" dirty="0">
                <a:effectLst/>
              </a:rPr>
              <a:t>Imagen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200" u="none" strike="noStrike" dirty="0">
                <a:effectLst/>
              </a:rPr>
              <a:t>Precio en soles o dólares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2200" u="none" strike="noStrike" dirty="0">
                <a:effectLst/>
              </a:rPr>
              <a:t>Cumplir con el plazo de entrega de 15 días después de la firma de contrato</a:t>
            </a:r>
          </a:p>
          <a:p>
            <a:pPr marL="342900" lvl="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200" u="none" strike="noStrike" dirty="0">
                <a:effectLst/>
              </a:rPr>
              <a:t>Establecer un plan de garantía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>
              <a:spcAft>
                <a:spcPts val="600"/>
              </a:spcAft>
            </a:pPr>
            <a:r>
              <a:rPr lang="es-ES" kern="1200">
                <a:latin typeface="+mn-lt"/>
                <a:ea typeface="+mn-ea"/>
                <a:cs typeface="+mn-cs"/>
              </a:rPr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>
              <a:spcAft>
                <a:spcPts val="600"/>
              </a:spcAft>
            </a:pPr>
            <a:r>
              <a:rPr lang="es-ES" kern="1200">
                <a:latin typeface="+mn-lt"/>
                <a:ea typeface="+mn-ea"/>
                <a:cs typeface="+mn-cs"/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>
              <a:spcAft>
                <a:spcPts val="600"/>
              </a:spcAft>
            </a:pPr>
            <a:fld id="{58FB4751-880F-D840-AAA9-3A15815CC996}" type="slidenum">
              <a:rPr lang="es-ES" smtClean="0"/>
              <a:pPr>
                <a:spcAft>
                  <a:spcPts val="600"/>
                </a:spcAft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2_TF11964407_Win32" id="{AB13ABC8-3CF6-4C8E-A5F5-9D49D5A9ABD9}" vid="{7F638972-DBC9-4D5A-AF58-F76E08D0BA3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{863416FE-3C75-4607-B8A8-2C47240FB57F}tf11964407_win32</Template>
  <TotalTime>39</TotalTime>
  <Words>2734</Words>
  <Application>Microsoft Office PowerPoint</Application>
  <PresentationFormat>Panorámica</PresentationFormat>
  <Paragraphs>544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Gill Sans Nova</vt:lpstr>
      <vt:lpstr>Gill Sans Nova Light</vt:lpstr>
      <vt:lpstr>Sagona Book</vt:lpstr>
      <vt:lpstr>Symbol</vt:lpstr>
      <vt:lpstr>Tema de Office</vt:lpstr>
      <vt:lpstr>IMPLEMENTACIÓN DE UN APLICATIVO MÓVIL "NUTRI APP"</vt:lpstr>
      <vt:lpstr>Gestión y acuerdos con proveedores</vt:lpstr>
      <vt:lpstr>Clasificación de las adquisiciones</vt:lpstr>
      <vt:lpstr>Evaluación de las adquisiciones</vt:lpstr>
      <vt:lpstr>Evaluación de las adquisiciones</vt:lpstr>
      <vt:lpstr>Evaluación de las adquisiciones</vt:lpstr>
      <vt:lpstr>Plan de Gestión de Adquisiciones</vt:lpstr>
      <vt:lpstr>Contrato</vt:lpstr>
      <vt:lpstr>Presentación de PowerPoint</vt:lpstr>
      <vt:lpstr>Presentación de PowerPoint</vt:lpstr>
      <vt:lpstr>Medición y análisis</vt:lpstr>
      <vt:lpstr>Elaboración de métricas de procesos</vt:lpstr>
      <vt:lpstr>Elaboración de métricas de procesos</vt:lpstr>
      <vt:lpstr>Designación del equipo de QA</vt:lpstr>
      <vt:lpstr>Establecimiento de proceso de QA</vt:lpstr>
      <vt:lpstr>Establecimiento de proceso de QA</vt:lpstr>
      <vt:lpstr>Establecimiento de proceso de QA</vt:lpstr>
      <vt:lpstr>Trazabilidad de casos de pruebas</vt:lpstr>
      <vt:lpstr>Elaboración del informe de seguimiento a las revisiones de QA</vt:lpstr>
      <vt:lpstr>Gestión de la configuración del proyecto</vt:lpstr>
      <vt:lpstr>Plan de gestión de configuración</vt:lpstr>
      <vt:lpstr>Plan de gestión de configuración</vt:lpstr>
      <vt:lpstr>Entorno de gestión de la configuración</vt:lpstr>
      <vt:lpstr>Repositorio de información del proyecto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UN APLICATIVO MÓVIL "NUTRI APP"</dc:title>
  <dc:creator>ALUMNO - MILAGROS JUANA LUISA SORIA GUERRERO</dc:creator>
  <cp:lastModifiedBy>ALUMNO - MILAGROS JUANA LUISA SORIA GUERRERO</cp:lastModifiedBy>
  <cp:revision>1</cp:revision>
  <dcterms:created xsi:type="dcterms:W3CDTF">2023-05-31T22:43:18Z</dcterms:created>
  <dcterms:modified xsi:type="dcterms:W3CDTF">2023-05-31T23:22:33Z</dcterms:modified>
</cp:coreProperties>
</file>