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aea949bc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aea949bc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ea949bc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ea949bc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ea949bce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ea949bce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ea949bce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ea949bce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ea949bce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ea949bce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53" name="Shape 53"/>
        <p:cNvGrpSpPr/>
        <p:nvPr/>
      </p:nvGrpSpPr>
      <p:grpSpPr>
        <a:xfrm>
          <a:off x="0" y="0"/>
          <a:ext cx="0" cy="0"/>
          <a:chOff x="0" y="0"/>
          <a:chExt cx="0" cy="0"/>
        </a:xfrm>
      </p:grpSpPr>
      <p:sp>
        <p:nvSpPr>
          <p:cNvPr id="54" name="Google Shape;54;p13"/>
          <p:cNvSpPr/>
          <p:nvPr/>
        </p:nvSpPr>
        <p:spPr>
          <a:xfrm>
            <a:off x="291000" y="131150"/>
            <a:ext cx="8562000" cy="8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291000" y="58800"/>
            <a:ext cx="8299500" cy="1693500"/>
          </a:xfrm>
          <a:prstGeom prst="rect">
            <a:avLst/>
          </a:prstGeom>
          <a:effectLst>
            <a:reflection blurRad="0" dir="0" dist="0" endA="0" fadeDir="5400012" kx="0" rotWithShape="0" algn="bl" stA="0" stPos="0" sy="-100000" ky="0"/>
          </a:effectLst>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990"/>
              <a:buNone/>
            </a:pPr>
            <a:r>
              <a:rPr lang="en" sz="2380">
                <a:latin typeface="Cambria"/>
                <a:ea typeface="Cambria"/>
                <a:cs typeface="Cambria"/>
                <a:sym typeface="Cambria"/>
              </a:rPr>
              <a:t>Modeling and Analysis of the Framingham Study Dataset. </a:t>
            </a:r>
            <a:endParaRPr sz="2380">
              <a:latin typeface="Cambria"/>
              <a:ea typeface="Cambria"/>
              <a:cs typeface="Cambria"/>
              <a:sym typeface="Cambria"/>
            </a:endParaRPr>
          </a:p>
          <a:p>
            <a:pPr indent="0" lvl="0" marL="0" rtl="0" algn="ctr">
              <a:lnSpc>
                <a:spcPct val="115000"/>
              </a:lnSpc>
              <a:spcBef>
                <a:spcPts val="0"/>
              </a:spcBef>
              <a:spcAft>
                <a:spcPts val="0"/>
              </a:spcAft>
              <a:buSzPts val="605"/>
              <a:buNone/>
            </a:pPr>
            <a:r>
              <a:rPr lang="en" sz="2260">
                <a:latin typeface="Cambria"/>
                <a:ea typeface="Cambria"/>
                <a:cs typeface="Cambria"/>
                <a:sym typeface="Cambria"/>
              </a:rPr>
              <a:t>Capstone Project by Liat Genosar Roth</a:t>
            </a:r>
            <a:endParaRPr sz="2260">
              <a:latin typeface="Cambria"/>
              <a:ea typeface="Cambria"/>
              <a:cs typeface="Cambria"/>
              <a:sym typeface="Cambria"/>
            </a:endParaRPr>
          </a:p>
          <a:p>
            <a:pPr indent="0" lvl="0" marL="0" rtl="0" algn="l">
              <a:lnSpc>
                <a:spcPct val="115000"/>
              </a:lnSpc>
              <a:spcBef>
                <a:spcPts val="0"/>
              </a:spcBef>
              <a:spcAft>
                <a:spcPts val="0"/>
              </a:spcAft>
              <a:buSzPts val="990"/>
              <a:buNone/>
            </a:pPr>
            <a:r>
              <a:t/>
            </a:r>
            <a:endParaRPr sz="2560">
              <a:latin typeface="Cambria"/>
              <a:ea typeface="Cambria"/>
              <a:cs typeface="Cambria"/>
              <a:sym typeface="Cambria"/>
            </a:endParaRPr>
          </a:p>
          <a:p>
            <a:pPr indent="0" lvl="0" marL="0" rtl="0" algn="l">
              <a:spcBef>
                <a:spcPts val="0"/>
              </a:spcBef>
              <a:spcAft>
                <a:spcPts val="0"/>
              </a:spcAft>
              <a:buClr>
                <a:schemeClr val="dk1"/>
              </a:buClr>
              <a:buSzPts val="990"/>
              <a:buFont typeface="Arial"/>
              <a:buNone/>
            </a:pPr>
            <a:r>
              <a:t/>
            </a:r>
            <a:endParaRPr sz="1879">
              <a:latin typeface="Cambria"/>
              <a:ea typeface="Cambria"/>
              <a:cs typeface="Cambria"/>
              <a:sym typeface="Cambria"/>
            </a:endParaRPr>
          </a:p>
        </p:txBody>
      </p:sp>
      <p:sp>
        <p:nvSpPr>
          <p:cNvPr id="56" name="Google Shape;56;p13"/>
          <p:cNvSpPr txBox="1"/>
          <p:nvPr/>
        </p:nvSpPr>
        <p:spPr>
          <a:xfrm>
            <a:off x="253500" y="1057825"/>
            <a:ext cx="8637000" cy="398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990"/>
              <a:buFont typeface="Arial"/>
              <a:buNone/>
            </a:pPr>
            <a:r>
              <a:rPr b="1" lang="en" sz="1779">
                <a:solidFill>
                  <a:schemeClr val="dk1"/>
                </a:solidFill>
                <a:latin typeface="Cambria"/>
                <a:ea typeface="Cambria"/>
                <a:cs typeface="Cambria"/>
                <a:sym typeface="Cambria"/>
              </a:rPr>
              <a:t>About the dataset and the Framingham study:</a:t>
            </a:r>
            <a:endParaRPr b="1" sz="1779">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990"/>
              <a:buFont typeface="Arial"/>
              <a:buNone/>
            </a:pPr>
            <a:r>
              <a:rPr lang="en" sz="1750">
                <a:solidFill>
                  <a:schemeClr val="dk1"/>
                </a:solidFill>
                <a:latin typeface="Cambria"/>
                <a:ea typeface="Cambria"/>
                <a:cs typeface="Cambria"/>
                <a:sym typeface="Cambria"/>
              </a:rPr>
              <a:t>Cardiovascular diseases (CVDs) are the leading cause of death globally. Framingham Heart Study has been committed to identifying the common factors or characteristics that contribute to CVD, and for the </a:t>
            </a:r>
            <a:r>
              <a:rPr lang="en" sz="1779">
                <a:solidFill>
                  <a:schemeClr val="dk1"/>
                </a:solidFill>
                <a:latin typeface="Cambria"/>
                <a:ea typeface="Cambria"/>
                <a:cs typeface="Cambria"/>
                <a:sym typeface="Cambria"/>
              </a:rPr>
              <a:t>prediction of CVD in Patients.</a:t>
            </a:r>
            <a:r>
              <a:rPr lang="en" sz="1750">
                <a:solidFill>
                  <a:schemeClr val="dk1"/>
                </a:solidFill>
                <a:latin typeface="Cambria"/>
                <a:ea typeface="Cambria"/>
                <a:cs typeface="Cambria"/>
                <a:sym typeface="Cambria"/>
              </a:rPr>
              <a:t> It had followed CVD development over a long period of time in three generations of participants. </a:t>
            </a:r>
            <a:endParaRPr sz="1750">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990"/>
              <a:buFont typeface="Arial"/>
              <a:buNone/>
            </a:pPr>
            <a:r>
              <a:t/>
            </a:r>
            <a:endParaRPr sz="1779">
              <a:solidFill>
                <a:schemeClr val="dk1"/>
              </a:solidFill>
              <a:latin typeface="Cambria"/>
              <a:ea typeface="Cambria"/>
              <a:cs typeface="Cambria"/>
              <a:sym typeface="Cambria"/>
            </a:endParaRPr>
          </a:p>
          <a:p>
            <a:pPr indent="0" lvl="0" marL="0" rtl="0" algn="l">
              <a:spcBef>
                <a:spcPts val="0"/>
              </a:spcBef>
              <a:spcAft>
                <a:spcPts val="0"/>
              </a:spcAft>
              <a:buNone/>
            </a:pPr>
            <a:r>
              <a:rPr lang="en" sz="1779">
                <a:solidFill>
                  <a:schemeClr val="dk1"/>
                </a:solidFill>
                <a:latin typeface="Cambria"/>
                <a:ea typeface="Cambria"/>
                <a:cs typeface="Cambria"/>
                <a:sym typeface="Cambria"/>
              </a:rPr>
              <a:t>The dataset contains the data of  4238 participants. The target to predict  is a patient chance to get a cardiovascular disease within 10 years (TenYearCHD). Study population are adults aged 32-70 years, with 57.08% women participating and 42.92% men. </a:t>
            </a:r>
            <a:endParaRPr sz="1779">
              <a:solidFill>
                <a:schemeClr val="dk1"/>
              </a:solidFill>
              <a:latin typeface="Cambria"/>
              <a:ea typeface="Cambria"/>
              <a:cs typeface="Cambria"/>
              <a:sym typeface="Cambria"/>
            </a:endParaRPr>
          </a:p>
          <a:p>
            <a:pPr indent="0" lvl="0" marL="0" rtl="0" algn="l">
              <a:spcBef>
                <a:spcPts val="0"/>
              </a:spcBef>
              <a:spcAft>
                <a:spcPts val="0"/>
              </a:spcAft>
              <a:buNone/>
            </a:pPr>
            <a:r>
              <a:t/>
            </a:r>
            <a:endParaRPr sz="1779">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990"/>
              <a:buFont typeface="Arial"/>
              <a:buNone/>
            </a:pPr>
            <a:r>
              <a:rPr b="1" lang="en" sz="1779">
                <a:solidFill>
                  <a:schemeClr val="dk1"/>
                </a:solidFill>
                <a:latin typeface="Cambria"/>
                <a:ea typeface="Cambria"/>
                <a:cs typeface="Cambria"/>
                <a:sym typeface="Cambria"/>
              </a:rPr>
              <a:t>My goal </a:t>
            </a:r>
            <a:r>
              <a:rPr lang="en" sz="1779">
                <a:solidFill>
                  <a:schemeClr val="dk1"/>
                </a:solidFill>
                <a:latin typeface="Cambria"/>
                <a:ea typeface="Cambria"/>
                <a:cs typeface="Cambria"/>
                <a:sym typeface="Cambria"/>
              </a:rPr>
              <a:t>is to find a model that can correctly predict if a patient likely to have CVD within 10 years, and to know the leading factors for it.</a:t>
            </a:r>
            <a:endParaRPr sz="1779">
              <a:solidFill>
                <a:schemeClr val="dk1"/>
              </a:solidFill>
              <a:latin typeface="Cambria"/>
              <a:ea typeface="Cambria"/>
              <a:cs typeface="Cambria"/>
              <a:sym typeface="Cambria"/>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52400" y="84325"/>
            <a:ext cx="8577000" cy="4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88">
                <a:latin typeface="Cambria"/>
                <a:ea typeface="Cambria"/>
                <a:cs typeface="Cambria"/>
                <a:sym typeface="Cambria"/>
              </a:rPr>
              <a:t>The dataset f</a:t>
            </a:r>
            <a:r>
              <a:rPr lang="en" sz="1488">
                <a:latin typeface="Cambria"/>
                <a:ea typeface="Cambria"/>
                <a:cs typeface="Cambria"/>
                <a:sym typeface="Cambria"/>
              </a:rPr>
              <a:t>eatures describe</a:t>
            </a:r>
            <a:r>
              <a:rPr lang="en" sz="1488">
                <a:latin typeface="Cambria"/>
                <a:ea typeface="Cambria"/>
                <a:cs typeface="Cambria"/>
                <a:sym typeface="Cambria"/>
              </a:rPr>
              <a:t> participants demographics, behavioral, and medical condition. </a:t>
            </a:r>
            <a:endParaRPr sz="1488">
              <a:latin typeface="Cambria"/>
              <a:ea typeface="Cambria"/>
              <a:cs typeface="Cambria"/>
              <a:sym typeface="Cambria"/>
            </a:endParaRPr>
          </a:p>
        </p:txBody>
      </p:sp>
      <p:pic>
        <p:nvPicPr>
          <p:cNvPr id="62" name="Google Shape;62;p14"/>
          <p:cNvPicPr preferRelativeResize="0"/>
          <p:nvPr/>
        </p:nvPicPr>
        <p:blipFill>
          <a:blip r:embed="rId3">
            <a:alphaModFix/>
          </a:blip>
          <a:stretch>
            <a:fillRect/>
          </a:stretch>
        </p:blipFill>
        <p:spPr>
          <a:xfrm>
            <a:off x="152400" y="580000"/>
            <a:ext cx="7717648" cy="4563500"/>
          </a:xfrm>
          <a:prstGeom prst="rect">
            <a:avLst/>
          </a:prstGeom>
          <a:noFill/>
          <a:ln>
            <a:noFill/>
          </a:ln>
        </p:spPr>
      </p:pic>
      <p:sp>
        <p:nvSpPr>
          <p:cNvPr id="63" name="Google Shape;63;p14"/>
          <p:cNvSpPr txBox="1"/>
          <p:nvPr/>
        </p:nvSpPr>
        <p:spPr>
          <a:xfrm>
            <a:off x="7870050" y="866850"/>
            <a:ext cx="1123800" cy="12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en" sz="1388">
                <a:solidFill>
                  <a:schemeClr val="dk1"/>
                </a:solidFill>
                <a:latin typeface="Cambria"/>
                <a:ea typeface="Cambria"/>
                <a:cs typeface="Cambria"/>
                <a:sym typeface="Cambria"/>
              </a:rPr>
              <a:t>8 are real numbers, 7 are categorical. </a:t>
            </a:r>
            <a:endParaRPr sz="1388">
              <a:solidFill>
                <a:schemeClr val="dk1"/>
              </a:solidFill>
              <a:latin typeface="Cambria"/>
              <a:ea typeface="Cambria"/>
              <a:cs typeface="Cambria"/>
              <a:sym typeface="Cambria"/>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4948238" y="2059530"/>
            <a:ext cx="3960537" cy="2896951"/>
          </a:xfrm>
          <a:prstGeom prst="rect">
            <a:avLst/>
          </a:prstGeom>
          <a:noFill/>
          <a:ln>
            <a:noFill/>
          </a:ln>
        </p:spPr>
      </p:pic>
      <p:sp>
        <p:nvSpPr>
          <p:cNvPr id="69" name="Google Shape;69;p15"/>
          <p:cNvSpPr txBox="1"/>
          <p:nvPr>
            <p:ph idx="1" type="body"/>
          </p:nvPr>
        </p:nvSpPr>
        <p:spPr>
          <a:xfrm>
            <a:off x="311700" y="203700"/>
            <a:ext cx="8520600" cy="4939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chemeClr val="dk1"/>
                </a:solidFill>
                <a:latin typeface="Cambria"/>
                <a:ea typeface="Cambria"/>
                <a:cs typeface="Cambria"/>
                <a:sym typeface="Cambria"/>
              </a:rPr>
              <a:t>The target column  is the 10 year chance for CVD. Participants predicted to have CVD are 15.2% of the total. Accordingly, baseline accuracy for a model is around 84.8%. Current smokers make 49.41%, and </a:t>
            </a:r>
            <a:r>
              <a:rPr lang="en" sz="1500">
                <a:solidFill>
                  <a:schemeClr val="dk1"/>
                </a:solidFill>
                <a:latin typeface="Cambria"/>
                <a:ea typeface="Cambria"/>
                <a:cs typeface="Cambria"/>
                <a:sym typeface="Cambria"/>
              </a:rPr>
              <a:t>31% of participants have </a:t>
            </a:r>
            <a:r>
              <a:rPr lang="en" sz="1500">
                <a:solidFill>
                  <a:schemeClr val="dk1"/>
                </a:solidFill>
                <a:latin typeface="Cambria"/>
                <a:ea typeface="Cambria"/>
                <a:cs typeface="Cambria"/>
                <a:sym typeface="Cambria"/>
              </a:rPr>
              <a:t>prevalent </a:t>
            </a:r>
            <a:r>
              <a:rPr lang="en" sz="1500">
                <a:solidFill>
                  <a:schemeClr val="dk1"/>
                </a:solidFill>
                <a:latin typeface="Cambria"/>
                <a:ea typeface="Cambria"/>
                <a:cs typeface="Cambria"/>
                <a:sym typeface="Cambria"/>
              </a:rPr>
              <a:t>hypertension.</a:t>
            </a:r>
            <a:endParaRPr sz="1500">
              <a:solidFill>
                <a:schemeClr val="dk1"/>
              </a:solidFill>
              <a:latin typeface="Cambria"/>
              <a:ea typeface="Cambria"/>
              <a:cs typeface="Cambria"/>
              <a:sym typeface="Cambria"/>
            </a:endParaRPr>
          </a:p>
          <a:p>
            <a:pPr indent="0" lvl="0" marL="0" rtl="0" algn="l">
              <a:spcBef>
                <a:spcPts val="1200"/>
              </a:spcBef>
              <a:spcAft>
                <a:spcPts val="0"/>
              </a:spcAft>
              <a:buNone/>
            </a:pPr>
            <a:r>
              <a:t/>
            </a:r>
            <a:endParaRPr sz="1600">
              <a:solidFill>
                <a:schemeClr val="dk1"/>
              </a:solidFill>
              <a:latin typeface="Cambria"/>
              <a:ea typeface="Cambria"/>
              <a:cs typeface="Cambria"/>
              <a:sym typeface="Cambria"/>
            </a:endParaRPr>
          </a:p>
          <a:p>
            <a:pPr indent="0" lvl="0" marL="0" rtl="0" algn="l">
              <a:spcBef>
                <a:spcPts val="1200"/>
              </a:spcBef>
              <a:spcAft>
                <a:spcPts val="0"/>
              </a:spcAft>
              <a:buNone/>
            </a:pPr>
            <a:r>
              <a:rPr lang="en">
                <a:solidFill>
                  <a:schemeClr val="dk1"/>
                </a:solidFill>
                <a:latin typeface="Cambria"/>
                <a:ea typeface="Cambria"/>
                <a:cs typeface="Cambria"/>
                <a:sym typeface="Cambria"/>
              </a:rPr>
              <a:t>                                       </a:t>
            </a:r>
            <a:endParaRPr>
              <a:solidFill>
                <a:schemeClr val="dk1"/>
              </a:solidFill>
              <a:highlight>
                <a:schemeClr val="lt1"/>
              </a:highlight>
              <a:latin typeface="Cambria"/>
              <a:ea typeface="Cambria"/>
              <a:cs typeface="Cambria"/>
              <a:sym typeface="Cambria"/>
            </a:endParaRPr>
          </a:p>
          <a:p>
            <a:pPr indent="0" lvl="0" marL="0" rtl="0" algn="l">
              <a:lnSpc>
                <a:spcPct val="100000"/>
              </a:lnSpc>
              <a:spcBef>
                <a:spcPts val="1200"/>
              </a:spcBef>
              <a:spcAft>
                <a:spcPts val="1200"/>
              </a:spcAft>
              <a:buNone/>
            </a:pPr>
            <a:r>
              <a:rPr lang="en">
                <a:solidFill>
                  <a:schemeClr val="dk1"/>
                </a:solidFill>
                <a:latin typeface="Cambria"/>
                <a:ea typeface="Cambria"/>
                <a:cs typeface="Cambria"/>
                <a:sym typeface="Cambria"/>
              </a:rPr>
              <a:t> </a:t>
            </a:r>
            <a:endParaRPr sz="1700">
              <a:solidFill>
                <a:schemeClr val="dk1"/>
              </a:solidFill>
              <a:latin typeface="Cambria"/>
              <a:ea typeface="Cambria"/>
              <a:cs typeface="Cambria"/>
              <a:sym typeface="Cambria"/>
            </a:endParaRPr>
          </a:p>
        </p:txBody>
      </p:sp>
      <p:sp>
        <p:nvSpPr>
          <p:cNvPr id="70" name="Google Shape;70;p15"/>
          <p:cNvSpPr txBox="1"/>
          <p:nvPr/>
        </p:nvSpPr>
        <p:spPr>
          <a:xfrm>
            <a:off x="2587475" y="2894850"/>
            <a:ext cx="2901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Clr>
                <a:schemeClr val="dk1"/>
              </a:buClr>
              <a:buSzPts val="1100"/>
              <a:buFont typeface="Arial"/>
              <a:buNone/>
            </a:pPr>
            <a:r>
              <a:rPr lang="en" sz="1600">
                <a:solidFill>
                  <a:schemeClr val="dk1"/>
                </a:solidFill>
                <a:latin typeface="Cambria"/>
                <a:ea typeface="Cambria"/>
                <a:cs typeface="Cambria"/>
                <a:sym typeface="Cambria"/>
              </a:rPr>
              <a:t>Systolic blood pressure: As we can see, more than half of the study's population have an elevated level of blood pressure (&gt; 120), which is likely to be a risk factor for CVD. Red line located at sysBP = 120.</a:t>
            </a:r>
            <a:endParaRPr sz="1300"/>
          </a:p>
        </p:txBody>
      </p:sp>
      <p:sp>
        <p:nvSpPr>
          <p:cNvPr id="71" name="Google Shape;71;p15"/>
          <p:cNvSpPr txBox="1"/>
          <p:nvPr/>
        </p:nvSpPr>
        <p:spPr>
          <a:xfrm>
            <a:off x="311700" y="1258475"/>
            <a:ext cx="3888900" cy="1339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Clr>
                <a:schemeClr val="dk1"/>
              </a:buClr>
              <a:buSzPts val="1100"/>
              <a:buFont typeface="Arial"/>
              <a:buNone/>
            </a:pPr>
            <a:r>
              <a:rPr lang="en" sz="1500">
                <a:solidFill>
                  <a:schemeClr val="dk1"/>
                </a:solidFill>
                <a:latin typeface="Cambria"/>
                <a:ea typeface="Cambria"/>
                <a:cs typeface="Cambria"/>
                <a:sym typeface="Cambria"/>
              </a:rPr>
              <a:t>There’s low correlation of the features with the target. Leading factors are: age (0.225),  systolic blood pressure (0.216) and prevalent hypertension (0.178).</a:t>
            </a:r>
            <a:br>
              <a:rPr lang="en" sz="1500">
                <a:solidFill>
                  <a:schemeClr val="dk1"/>
                </a:solidFill>
                <a:latin typeface="Cambria"/>
                <a:ea typeface="Cambria"/>
                <a:cs typeface="Cambria"/>
                <a:sym typeface="Cambria"/>
              </a:rPr>
            </a:br>
            <a:r>
              <a:rPr lang="en" sz="1500">
                <a:solidFill>
                  <a:schemeClr val="dk1"/>
                </a:solidFill>
                <a:latin typeface="Cambria"/>
                <a:ea typeface="Cambria"/>
                <a:cs typeface="Cambria"/>
                <a:sym typeface="Cambria"/>
              </a:rPr>
              <a:t>   Men are more likely to get a heart disease:</a:t>
            </a:r>
            <a:endParaRPr sz="1300"/>
          </a:p>
        </p:txBody>
      </p:sp>
      <p:pic>
        <p:nvPicPr>
          <p:cNvPr id="72" name="Google Shape;72;p15"/>
          <p:cNvPicPr preferRelativeResize="0"/>
          <p:nvPr/>
        </p:nvPicPr>
        <p:blipFill>
          <a:blip r:embed="rId4">
            <a:alphaModFix/>
          </a:blip>
          <a:stretch>
            <a:fillRect/>
          </a:stretch>
        </p:blipFill>
        <p:spPr>
          <a:xfrm>
            <a:off x="311712" y="3098450"/>
            <a:ext cx="1641175" cy="936700"/>
          </a:xfrm>
          <a:prstGeom prst="rect">
            <a:avLst/>
          </a:prstGeom>
          <a:noFill/>
          <a:ln>
            <a:noFill/>
          </a:ln>
        </p:spPr>
      </p:pic>
      <p:sp>
        <p:nvSpPr>
          <p:cNvPr id="73" name="Google Shape;73;p15"/>
          <p:cNvSpPr/>
          <p:nvPr/>
        </p:nvSpPr>
        <p:spPr>
          <a:xfrm>
            <a:off x="639938" y="2672713"/>
            <a:ext cx="308700" cy="350700"/>
          </a:xfrm>
          <a:prstGeom prst="downArrow">
            <a:avLst>
              <a:gd fmla="val 50000" name="adj1"/>
              <a:gd fmla="val 50000" name="adj2"/>
            </a:avLst>
          </a:prstGeom>
          <a:solidFill>
            <a:schemeClr val="lt2"/>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311700" y="4108425"/>
            <a:ext cx="130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mbria"/>
                <a:ea typeface="Cambria"/>
                <a:cs typeface="Cambria"/>
                <a:sym typeface="Cambria"/>
              </a:rPr>
              <a:t>Male 0: Women</a:t>
            </a:r>
            <a:endParaRPr sz="1200">
              <a:latin typeface="Cambria"/>
              <a:ea typeface="Cambria"/>
              <a:cs typeface="Cambria"/>
              <a:sym typeface="Cambria"/>
            </a:endParaRPr>
          </a:p>
          <a:p>
            <a:pPr indent="0" lvl="0" marL="0" rtl="0" algn="l">
              <a:spcBef>
                <a:spcPts val="0"/>
              </a:spcBef>
              <a:spcAft>
                <a:spcPts val="0"/>
              </a:spcAft>
              <a:buNone/>
            </a:pPr>
            <a:r>
              <a:rPr lang="en" sz="1200">
                <a:latin typeface="Cambria"/>
                <a:ea typeface="Cambria"/>
                <a:cs typeface="Cambria"/>
                <a:sym typeface="Cambria"/>
              </a:rPr>
              <a:t>Male 1: Men</a:t>
            </a:r>
            <a:endParaRPr sz="12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1196625" y="2836025"/>
            <a:ext cx="7089225" cy="2130925"/>
          </a:xfrm>
          <a:prstGeom prst="rect">
            <a:avLst/>
          </a:prstGeom>
          <a:noFill/>
          <a:ln>
            <a:noFill/>
          </a:ln>
        </p:spPr>
      </p:pic>
      <p:sp>
        <p:nvSpPr>
          <p:cNvPr id="80" name="Google Shape;80;p16"/>
          <p:cNvSpPr txBox="1"/>
          <p:nvPr>
            <p:ph type="title"/>
          </p:nvPr>
        </p:nvSpPr>
        <p:spPr>
          <a:xfrm>
            <a:off x="233300" y="209800"/>
            <a:ext cx="8520600" cy="277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4729"/>
              <a:buNone/>
            </a:pPr>
            <a:r>
              <a:rPr b="1" lang="en" sz="1808">
                <a:solidFill>
                  <a:srgbClr val="20124D"/>
                </a:solidFill>
                <a:latin typeface="Cambria"/>
                <a:ea typeface="Cambria"/>
                <a:cs typeface="Cambria"/>
                <a:sym typeface="Cambria"/>
              </a:rPr>
              <a:t>Models and Summary of Results: </a:t>
            </a:r>
            <a:endParaRPr b="1" sz="1920">
              <a:solidFill>
                <a:srgbClr val="20124D"/>
              </a:solidFill>
              <a:latin typeface="Cambria"/>
              <a:ea typeface="Cambria"/>
              <a:cs typeface="Cambria"/>
              <a:sym typeface="Cambria"/>
            </a:endParaRPr>
          </a:p>
          <a:p>
            <a:pPr indent="-321183" lvl="0" marL="457200" rtl="0" algn="l">
              <a:spcBef>
                <a:spcPts val="0"/>
              </a:spcBef>
              <a:spcAft>
                <a:spcPts val="0"/>
              </a:spcAft>
              <a:buSzPct val="100000"/>
              <a:buFont typeface="Cambria"/>
              <a:buChar char="●"/>
            </a:pPr>
            <a:r>
              <a:rPr lang="en" sz="1620">
                <a:latin typeface="Cambria"/>
                <a:ea typeface="Cambria"/>
                <a:cs typeface="Cambria"/>
                <a:sym typeface="Cambria"/>
              </a:rPr>
              <a:t> </a:t>
            </a:r>
            <a:r>
              <a:rPr lang="en" sz="1508">
                <a:latin typeface="Cambria"/>
                <a:ea typeface="Cambria"/>
                <a:cs typeface="Cambria"/>
                <a:sym typeface="Cambria"/>
              </a:rPr>
              <a:t>I used five classifying models:</a:t>
            </a:r>
            <a:r>
              <a:rPr lang="en" sz="1620">
                <a:solidFill>
                  <a:srgbClr val="20124D"/>
                </a:solidFill>
                <a:latin typeface="Cambria"/>
                <a:ea typeface="Cambria"/>
                <a:cs typeface="Cambria"/>
                <a:sym typeface="Cambria"/>
              </a:rPr>
              <a:t> Logistic Regression, SVM (Support Vector Machine), KNN (k-nearest neighbors), Decision Tree, and Random Forest</a:t>
            </a:r>
            <a:r>
              <a:rPr lang="en" sz="1508">
                <a:latin typeface="Cambria"/>
                <a:ea typeface="Cambria"/>
                <a:cs typeface="Cambria"/>
                <a:sym typeface="Cambria"/>
              </a:rPr>
              <a:t>.</a:t>
            </a:r>
            <a:endParaRPr sz="1508">
              <a:latin typeface="Cambria"/>
              <a:ea typeface="Cambria"/>
              <a:cs typeface="Cambria"/>
              <a:sym typeface="Cambria"/>
            </a:endParaRPr>
          </a:p>
          <a:p>
            <a:pPr indent="-321183" lvl="0" marL="457200" rtl="0" algn="l">
              <a:lnSpc>
                <a:spcPct val="115000"/>
              </a:lnSpc>
              <a:spcBef>
                <a:spcPts val="0"/>
              </a:spcBef>
              <a:spcAft>
                <a:spcPts val="0"/>
              </a:spcAft>
              <a:buSzPct val="107363"/>
              <a:buFont typeface="Cambria"/>
              <a:buChar char="●"/>
            </a:pPr>
            <a:r>
              <a:rPr lang="en" sz="1508">
                <a:latin typeface="Cambria"/>
                <a:ea typeface="Cambria"/>
                <a:cs typeface="Cambria"/>
                <a:sym typeface="Cambria"/>
              </a:rPr>
              <a:t>Since this is a crucial health issue, my aim was to find a model that can accurately best predict  true positive patients, with the lowest number of false negatives. Thus my evaluation for the  model performance was  by  the </a:t>
            </a:r>
            <a:r>
              <a:rPr lang="en" sz="1620">
                <a:solidFill>
                  <a:srgbClr val="20124D"/>
                </a:solidFill>
                <a:latin typeface="Cambria"/>
                <a:ea typeface="Cambria"/>
                <a:cs typeface="Cambria"/>
                <a:sym typeface="Cambria"/>
              </a:rPr>
              <a:t>recall score</a:t>
            </a:r>
            <a:r>
              <a:rPr lang="en" sz="1508">
                <a:latin typeface="Cambria"/>
                <a:ea typeface="Cambria"/>
                <a:cs typeface="Cambria"/>
                <a:sym typeface="Cambria"/>
              </a:rPr>
              <a:t>.</a:t>
            </a:r>
            <a:endParaRPr sz="1508">
              <a:latin typeface="Cambria"/>
              <a:ea typeface="Cambria"/>
              <a:cs typeface="Cambria"/>
              <a:sym typeface="Cambria"/>
            </a:endParaRPr>
          </a:p>
          <a:p>
            <a:pPr indent="-314833" lvl="0" marL="457200" rtl="0" algn="l">
              <a:lnSpc>
                <a:spcPct val="115000"/>
              </a:lnSpc>
              <a:spcBef>
                <a:spcPts val="0"/>
              </a:spcBef>
              <a:spcAft>
                <a:spcPts val="0"/>
              </a:spcAft>
              <a:buSzPct val="100000"/>
              <a:buFont typeface="Cambria"/>
              <a:buChar char="●"/>
            </a:pPr>
            <a:r>
              <a:rPr b="1" lang="en" sz="1508">
                <a:solidFill>
                  <a:srgbClr val="20124D"/>
                </a:solidFill>
                <a:latin typeface="Cambria"/>
                <a:ea typeface="Cambria"/>
                <a:cs typeface="Cambria"/>
                <a:sym typeface="Cambria"/>
              </a:rPr>
              <a:t>SVM model</a:t>
            </a:r>
            <a:r>
              <a:rPr lang="en" sz="1508">
                <a:latin typeface="Cambria"/>
                <a:ea typeface="Cambria"/>
                <a:cs typeface="Cambria"/>
                <a:sym typeface="Cambria"/>
              </a:rPr>
              <a:t> came first  with a recall score of 90.06%. This came with a low test set  accuracy of 16.13%. KNN model came second with a recall score of 19.88%.</a:t>
            </a:r>
            <a:endParaRPr sz="1508">
              <a:latin typeface="Cambria"/>
              <a:ea typeface="Cambria"/>
              <a:cs typeface="Cambria"/>
              <a:sym typeface="Cambria"/>
            </a:endParaRPr>
          </a:p>
          <a:p>
            <a:pPr indent="-314833" lvl="0" marL="457200" rtl="0" algn="l">
              <a:lnSpc>
                <a:spcPct val="115000"/>
              </a:lnSpc>
              <a:spcBef>
                <a:spcPts val="0"/>
              </a:spcBef>
              <a:spcAft>
                <a:spcPts val="0"/>
              </a:spcAft>
              <a:buSzPct val="100000"/>
              <a:buFont typeface="Cambria"/>
              <a:buChar char="●"/>
            </a:pPr>
            <a:r>
              <a:rPr lang="en" sz="1508">
                <a:latin typeface="Cambria"/>
                <a:ea typeface="Cambria"/>
                <a:cs typeface="Cambria"/>
                <a:sym typeface="Cambria"/>
              </a:rPr>
              <a:t>Logistic Regression, Random Forest and Decision Tree models helped to identify  leading factors for CVD.</a:t>
            </a:r>
            <a:endParaRPr sz="1508">
              <a:latin typeface="Cambria"/>
              <a:ea typeface="Cambria"/>
              <a:cs typeface="Cambria"/>
              <a:sym typeface="Cambria"/>
            </a:endParaRPr>
          </a:p>
          <a:p>
            <a:pPr indent="-314833" lvl="0" marL="457200" rtl="0" algn="l">
              <a:lnSpc>
                <a:spcPct val="115000"/>
              </a:lnSpc>
              <a:spcBef>
                <a:spcPts val="0"/>
              </a:spcBef>
              <a:spcAft>
                <a:spcPts val="0"/>
              </a:spcAft>
              <a:buSzPct val="100000"/>
              <a:buFont typeface="Cambria"/>
              <a:buChar char="●"/>
            </a:pPr>
            <a:r>
              <a:rPr lang="en" sz="1508">
                <a:latin typeface="Cambria"/>
                <a:ea typeface="Cambria"/>
                <a:cs typeface="Cambria"/>
                <a:sym typeface="Cambria"/>
              </a:rPr>
              <a:t>I separated the dataset by gender  and analyzed  each. It resulted with better recall scores for SVM model, for both men and women data.</a:t>
            </a:r>
            <a:endParaRPr sz="1508">
              <a:latin typeface="Cambria"/>
              <a:ea typeface="Cambria"/>
              <a:cs typeface="Cambria"/>
              <a:sym typeface="Cambria"/>
            </a:endParaRPr>
          </a:p>
          <a:p>
            <a:pPr indent="0" lvl="0" marL="0" rtl="0" algn="l">
              <a:spcBef>
                <a:spcPts val="0"/>
              </a:spcBef>
              <a:spcAft>
                <a:spcPts val="0"/>
              </a:spcAft>
              <a:buSzPct val="61111"/>
              <a:buNone/>
            </a:pPr>
            <a:r>
              <a:t/>
            </a:r>
            <a:endParaRPr sz="1620">
              <a:latin typeface="Cambria"/>
              <a:ea typeface="Cambria"/>
              <a:cs typeface="Cambria"/>
              <a:sym typeface="Cambria"/>
            </a:endParaRPr>
          </a:p>
        </p:txBody>
      </p:sp>
      <p:sp>
        <p:nvSpPr>
          <p:cNvPr id="81" name="Google Shape;81;p16"/>
          <p:cNvSpPr/>
          <p:nvPr/>
        </p:nvSpPr>
        <p:spPr>
          <a:xfrm>
            <a:off x="233300" y="3306325"/>
            <a:ext cx="898350" cy="1484275"/>
          </a:xfrm>
          <a:prstGeom prst="flowChartProcess">
            <a:avLst/>
          </a:prstGeom>
          <a:solidFill>
            <a:schemeClr val="lt1"/>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233375" y="3532040"/>
            <a:ext cx="898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0124D"/>
                </a:solidFill>
                <a:latin typeface="Cambria"/>
                <a:ea typeface="Cambria"/>
                <a:cs typeface="Cambria"/>
                <a:sym typeface="Cambria"/>
              </a:rPr>
              <a:t>Models Summary    &gt;&gt;&gt;</a:t>
            </a:r>
            <a:endParaRPr b="1" sz="1200">
              <a:solidFill>
                <a:srgbClr val="20124D"/>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5672625" y="343350"/>
            <a:ext cx="3394800" cy="29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300">
                <a:solidFill>
                  <a:srgbClr val="20124D"/>
                </a:solidFill>
                <a:latin typeface="Cambria"/>
                <a:ea typeface="Cambria"/>
                <a:cs typeface="Cambria"/>
                <a:sym typeface="Cambria"/>
              </a:rPr>
              <a:t>Leading factors for predicting heart disease within 10 years</a:t>
            </a:r>
            <a:r>
              <a:rPr lang="en" sz="1300">
                <a:latin typeface="Cambria"/>
                <a:ea typeface="Cambria"/>
                <a:cs typeface="Cambria"/>
                <a:sym typeface="Cambria"/>
              </a:rPr>
              <a:t>, as resulted by </a:t>
            </a:r>
            <a:r>
              <a:rPr lang="en" sz="1408">
                <a:solidFill>
                  <a:schemeClr val="dk1"/>
                </a:solidFill>
                <a:latin typeface="Cambria"/>
                <a:ea typeface="Cambria"/>
                <a:cs typeface="Cambria"/>
                <a:sym typeface="Cambria"/>
              </a:rPr>
              <a:t>Logistic Regression, Random Forest, and Decision Tree models. Those </a:t>
            </a:r>
            <a:r>
              <a:rPr lang="en" sz="1300">
                <a:latin typeface="Cambria"/>
                <a:ea typeface="Cambria"/>
                <a:cs typeface="Cambria"/>
                <a:sym typeface="Cambria"/>
              </a:rPr>
              <a:t>are</a:t>
            </a:r>
            <a:r>
              <a:rPr lang="en" sz="1300">
                <a:latin typeface="Cambria"/>
                <a:ea typeface="Cambria"/>
                <a:cs typeface="Cambria"/>
                <a:sym typeface="Cambria"/>
              </a:rPr>
              <a:t>: </a:t>
            </a:r>
            <a:r>
              <a:rPr b="1" lang="en" sz="1300">
                <a:latin typeface="Cambria"/>
                <a:ea typeface="Cambria"/>
                <a:cs typeface="Cambria"/>
                <a:sym typeface="Cambria"/>
              </a:rPr>
              <a:t>age, cigarettes per day, systolic blood pressure, being male, prevalent stroke, and blood glucose levels.</a:t>
            </a:r>
            <a:endParaRPr b="1" sz="1300">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sz="1300">
                <a:latin typeface="Cambria"/>
                <a:ea typeface="Cambria"/>
                <a:cs typeface="Cambria"/>
                <a:sym typeface="Cambria"/>
              </a:rPr>
              <a:t>Those leading predicting factors are similar, but do not completely overlap in order and in magnitude with the separate  analysis for the men and women data.</a:t>
            </a:r>
            <a:endParaRPr sz="1300">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88" name="Google Shape;88;p17"/>
          <p:cNvSpPr txBox="1"/>
          <p:nvPr>
            <p:ph type="title"/>
          </p:nvPr>
        </p:nvSpPr>
        <p:spPr>
          <a:xfrm>
            <a:off x="705450" y="4037925"/>
            <a:ext cx="3130500" cy="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88">
                <a:latin typeface="Cambria"/>
                <a:ea typeface="Cambria"/>
                <a:cs typeface="Cambria"/>
                <a:sym typeface="Cambria"/>
              </a:rPr>
              <a:t>Results for Separately Modeling Men and Women’s datasets. Notice the improvement on SVM recall score.</a:t>
            </a:r>
            <a:endParaRPr sz="1388">
              <a:latin typeface="Cambria"/>
              <a:ea typeface="Cambria"/>
              <a:cs typeface="Cambria"/>
              <a:sym typeface="Cambria"/>
            </a:endParaRPr>
          </a:p>
        </p:txBody>
      </p:sp>
      <p:pic>
        <p:nvPicPr>
          <p:cNvPr id="89" name="Google Shape;89;p17"/>
          <p:cNvPicPr preferRelativeResize="0"/>
          <p:nvPr/>
        </p:nvPicPr>
        <p:blipFill>
          <a:blip r:embed="rId3">
            <a:alphaModFix/>
          </a:blip>
          <a:stretch>
            <a:fillRect/>
          </a:stretch>
        </p:blipFill>
        <p:spPr>
          <a:xfrm>
            <a:off x="3909475" y="3469625"/>
            <a:ext cx="5308025" cy="1533250"/>
          </a:xfrm>
          <a:prstGeom prst="rect">
            <a:avLst/>
          </a:prstGeom>
          <a:noFill/>
          <a:ln>
            <a:noFill/>
          </a:ln>
        </p:spPr>
      </p:pic>
      <p:sp>
        <p:nvSpPr>
          <p:cNvPr id="90" name="Google Shape;90;p17"/>
          <p:cNvSpPr/>
          <p:nvPr/>
        </p:nvSpPr>
        <p:spPr>
          <a:xfrm>
            <a:off x="3541750" y="4526075"/>
            <a:ext cx="294300" cy="352800"/>
          </a:xfrm>
          <a:prstGeom prst="stripedRightArrow">
            <a:avLst>
              <a:gd fmla="val 50000" name="adj1"/>
              <a:gd fmla="val 50000" name="adj2"/>
            </a:avLst>
          </a:prstGeom>
          <a:solidFill>
            <a:schemeClr val="lt2"/>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7"/>
          <p:cNvPicPr preferRelativeResize="0"/>
          <p:nvPr/>
        </p:nvPicPr>
        <p:blipFill>
          <a:blip r:embed="rId4">
            <a:alphaModFix/>
          </a:blip>
          <a:stretch>
            <a:fillRect/>
          </a:stretch>
        </p:blipFill>
        <p:spPr>
          <a:xfrm>
            <a:off x="0" y="64125"/>
            <a:ext cx="5672625" cy="37301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185400" y="235050"/>
            <a:ext cx="8773200" cy="47760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b="1" lang="en" sz="2095">
                <a:solidFill>
                  <a:srgbClr val="20124D"/>
                </a:solidFill>
                <a:latin typeface="Cambria"/>
                <a:ea typeface="Cambria"/>
                <a:cs typeface="Cambria"/>
                <a:sym typeface="Cambria"/>
              </a:rPr>
              <a:t>C</a:t>
            </a:r>
            <a:r>
              <a:rPr b="1" lang="en" sz="2095">
                <a:solidFill>
                  <a:srgbClr val="20124D"/>
                </a:solidFill>
                <a:latin typeface="Cambria"/>
                <a:ea typeface="Cambria"/>
                <a:cs typeface="Cambria"/>
                <a:sym typeface="Cambria"/>
              </a:rPr>
              <a:t>onclusion and Suggestions for the Next Steps:</a:t>
            </a:r>
            <a:endParaRPr b="1" sz="2095">
              <a:solidFill>
                <a:srgbClr val="20124D"/>
              </a:solidFill>
              <a:latin typeface="Cambria"/>
              <a:ea typeface="Cambria"/>
              <a:cs typeface="Cambria"/>
              <a:sym typeface="Cambria"/>
            </a:endParaRPr>
          </a:p>
          <a:p>
            <a:pPr indent="0" lvl="0" marL="0" rtl="0" algn="ctr">
              <a:lnSpc>
                <a:spcPct val="95000"/>
              </a:lnSpc>
              <a:spcBef>
                <a:spcPts val="0"/>
              </a:spcBef>
              <a:spcAft>
                <a:spcPts val="0"/>
              </a:spcAft>
              <a:buClr>
                <a:srgbClr val="000000"/>
              </a:buClr>
              <a:buSzPts val="852"/>
              <a:buFont typeface="Arial"/>
              <a:buNone/>
            </a:pPr>
            <a:r>
              <a:t/>
            </a:r>
            <a:endParaRPr b="1" sz="1595">
              <a:solidFill>
                <a:srgbClr val="20124D"/>
              </a:solidFill>
              <a:latin typeface="Cambria"/>
              <a:ea typeface="Cambria"/>
              <a:cs typeface="Cambria"/>
              <a:sym typeface="Cambria"/>
            </a:endParaRPr>
          </a:p>
          <a:p>
            <a:pPr indent="-323532" lvl="0" marL="457200" rtl="0" algn="l">
              <a:lnSpc>
                <a:spcPct val="95000"/>
              </a:lnSpc>
              <a:spcBef>
                <a:spcPts val="0"/>
              </a:spcBef>
              <a:spcAft>
                <a:spcPts val="0"/>
              </a:spcAft>
              <a:buClr>
                <a:schemeClr val="dk1"/>
              </a:buClr>
              <a:buSzPts val="1495"/>
              <a:buFont typeface="Cambria"/>
              <a:buChar char="●"/>
            </a:pPr>
            <a:r>
              <a:rPr lang="en" sz="1495">
                <a:solidFill>
                  <a:schemeClr val="dk1"/>
                </a:solidFill>
                <a:latin typeface="Cambria"/>
                <a:ea typeface="Cambria"/>
                <a:cs typeface="Cambria"/>
                <a:sym typeface="Cambria"/>
              </a:rPr>
              <a:t>From analyzing the data and according to modeling results ,my first recommendation  for care providers is to treat a much broader base of patients. When a model got it right predicting future CVD patients, it predicted a lot of false positives. When the accuracy was better with Logistic Regression model, it missed a lot of patients prone to have CVD. Risk for CVD is quite high as it is - 15%, and this is a condition that can be deadly when first appears, so any patient predicted to be at risk should get treated.</a:t>
            </a:r>
            <a:endParaRPr sz="1495">
              <a:solidFill>
                <a:schemeClr val="dk1"/>
              </a:solidFill>
              <a:latin typeface="Cambria"/>
              <a:ea typeface="Cambria"/>
              <a:cs typeface="Cambria"/>
              <a:sym typeface="Cambria"/>
            </a:endParaRPr>
          </a:p>
          <a:p>
            <a:pPr indent="0" lvl="0" marL="457200" rtl="0" algn="l">
              <a:lnSpc>
                <a:spcPct val="95000"/>
              </a:lnSpc>
              <a:spcBef>
                <a:spcPts val="0"/>
              </a:spcBef>
              <a:spcAft>
                <a:spcPts val="0"/>
              </a:spcAft>
              <a:buNone/>
            </a:pPr>
            <a:r>
              <a:t/>
            </a:r>
            <a:endParaRPr sz="1495">
              <a:solidFill>
                <a:schemeClr val="dk1"/>
              </a:solidFill>
              <a:latin typeface="Cambria"/>
              <a:ea typeface="Cambria"/>
              <a:cs typeface="Cambria"/>
              <a:sym typeface="Cambria"/>
            </a:endParaRPr>
          </a:p>
          <a:p>
            <a:pPr indent="-323532" lvl="0" marL="457200" rtl="0" algn="l">
              <a:lnSpc>
                <a:spcPct val="95000"/>
              </a:lnSpc>
              <a:spcBef>
                <a:spcPts val="0"/>
              </a:spcBef>
              <a:spcAft>
                <a:spcPts val="0"/>
              </a:spcAft>
              <a:buClr>
                <a:schemeClr val="dk1"/>
              </a:buClr>
              <a:buSzPts val="1495"/>
              <a:buFont typeface="Cambria"/>
              <a:buChar char="●"/>
            </a:pPr>
            <a:r>
              <a:rPr lang="en" sz="1495">
                <a:solidFill>
                  <a:schemeClr val="dk1"/>
                </a:solidFill>
                <a:latin typeface="Cambria"/>
                <a:ea typeface="Cambria"/>
                <a:cs typeface="Cambria"/>
                <a:sym typeface="Cambria"/>
              </a:rPr>
              <a:t>Leading factors for predicting heart disease within 10 years are: age, cigarettes per day, systolic blood pressure, being male, prevalent stroke, and blood glucose levels.</a:t>
            </a:r>
            <a:endParaRPr sz="1495">
              <a:solidFill>
                <a:schemeClr val="dk1"/>
              </a:solidFill>
              <a:latin typeface="Cambria"/>
              <a:ea typeface="Cambria"/>
              <a:cs typeface="Cambria"/>
              <a:sym typeface="Cambria"/>
            </a:endParaRPr>
          </a:p>
          <a:p>
            <a:pPr indent="0" lvl="0" marL="457200" rtl="0" algn="l">
              <a:lnSpc>
                <a:spcPct val="95000"/>
              </a:lnSpc>
              <a:spcBef>
                <a:spcPts val="0"/>
              </a:spcBef>
              <a:spcAft>
                <a:spcPts val="0"/>
              </a:spcAft>
              <a:buNone/>
            </a:pPr>
            <a:r>
              <a:t/>
            </a:r>
            <a:endParaRPr sz="1495">
              <a:solidFill>
                <a:schemeClr val="dk1"/>
              </a:solidFill>
              <a:latin typeface="Cambria"/>
              <a:ea typeface="Cambria"/>
              <a:cs typeface="Cambria"/>
              <a:sym typeface="Cambria"/>
            </a:endParaRPr>
          </a:p>
          <a:p>
            <a:pPr indent="-323532" lvl="0" marL="457200" rtl="0" algn="l">
              <a:lnSpc>
                <a:spcPct val="95000"/>
              </a:lnSpc>
              <a:spcBef>
                <a:spcPts val="0"/>
              </a:spcBef>
              <a:spcAft>
                <a:spcPts val="0"/>
              </a:spcAft>
              <a:buClr>
                <a:schemeClr val="dk1"/>
              </a:buClr>
              <a:buSzPts val="1495"/>
              <a:buFont typeface="Cambria"/>
              <a:buChar char="●"/>
            </a:pPr>
            <a:r>
              <a:rPr lang="en" sz="1495">
                <a:solidFill>
                  <a:schemeClr val="dk1"/>
                </a:solidFill>
                <a:latin typeface="Cambria"/>
                <a:ea typeface="Cambria"/>
                <a:cs typeface="Cambria"/>
                <a:sym typeface="Cambria"/>
              </a:rPr>
              <a:t>Modeling separately by gender gave better results and better predictive power. Thus my second recommendation for care providers is to treat men and women differently. </a:t>
            </a:r>
            <a:endParaRPr sz="1495">
              <a:solidFill>
                <a:schemeClr val="dk1"/>
              </a:solidFill>
              <a:latin typeface="Cambria"/>
              <a:ea typeface="Cambria"/>
              <a:cs typeface="Cambria"/>
              <a:sym typeface="Cambria"/>
            </a:endParaRPr>
          </a:p>
          <a:p>
            <a:pPr indent="0" lvl="0" marL="457200" rtl="0" algn="l">
              <a:lnSpc>
                <a:spcPct val="95000"/>
              </a:lnSpc>
              <a:spcBef>
                <a:spcPts val="0"/>
              </a:spcBef>
              <a:spcAft>
                <a:spcPts val="0"/>
              </a:spcAft>
              <a:buNone/>
            </a:pPr>
            <a:r>
              <a:t/>
            </a:r>
            <a:endParaRPr sz="1495">
              <a:solidFill>
                <a:schemeClr val="dk1"/>
              </a:solidFill>
              <a:latin typeface="Cambria"/>
              <a:ea typeface="Cambria"/>
              <a:cs typeface="Cambria"/>
              <a:sym typeface="Cambria"/>
            </a:endParaRPr>
          </a:p>
          <a:p>
            <a:pPr indent="-323532" lvl="0" marL="457200" rtl="0" algn="l">
              <a:lnSpc>
                <a:spcPct val="95000"/>
              </a:lnSpc>
              <a:spcBef>
                <a:spcPts val="0"/>
              </a:spcBef>
              <a:spcAft>
                <a:spcPts val="0"/>
              </a:spcAft>
              <a:buClr>
                <a:schemeClr val="dk1"/>
              </a:buClr>
              <a:buSzPts val="1495"/>
              <a:buFont typeface="Cambria"/>
              <a:buChar char="●"/>
            </a:pPr>
            <a:r>
              <a:rPr lang="en" sz="1495">
                <a:solidFill>
                  <a:schemeClr val="dk1"/>
                </a:solidFill>
                <a:latin typeface="Cambria"/>
                <a:ea typeface="Cambria"/>
                <a:cs typeface="Cambria"/>
                <a:sym typeface="Cambria"/>
              </a:rPr>
              <a:t>My recommendation for future research for the development of medications and diagnosis tools is that it should be conducted in that view of being gender specific, so it is better targeted and have improved predictive power for the population as a whole.</a:t>
            </a:r>
            <a:endParaRPr sz="1495">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