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Caveat"/>
      <p:regular r:id="rId24"/>
      <p:bold r:id="rId25"/>
    </p:embeddedFont>
    <p:embeddedFont>
      <p:font typeface="Lobster"/>
      <p:regular r:id="rId26"/>
    </p:embeddedFont>
    <p:embeddedFont>
      <p:font typeface="Lexend"/>
      <p:regular r:id="rId27"/>
      <p:bold r:id="rId28"/>
    </p:embeddedFont>
    <p:embeddedFont>
      <p:font typeface="Spectral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Caveat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bster-regular.fntdata"/><Relationship Id="rId25" Type="http://schemas.openxmlformats.org/officeDocument/2006/relationships/font" Target="fonts/Caveat-bold.fntdata"/><Relationship Id="rId28" Type="http://schemas.openxmlformats.org/officeDocument/2006/relationships/font" Target="fonts/Lexend-bold.fntdata"/><Relationship Id="rId27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pectralExtra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9004092c2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9004092c2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9004092c2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9004092c2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9004092c2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9004092c2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9004092c2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9004092c2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9004092c2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9004092c2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9004092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9004092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9004092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9004092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9004092c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9004092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9004092c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9004092c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9004092c2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9004092c2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9004092c2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9004092c2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9004092c2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9004092c2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9004092c2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9004092c2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jpg"/><Relationship Id="rId10" Type="http://schemas.openxmlformats.org/officeDocument/2006/relationships/image" Target="../media/image3.jpg"/><Relationship Id="rId13" Type="http://schemas.openxmlformats.org/officeDocument/2006/relationships/image" Target="../media/image14.jpg"/><Relationship Id="rId1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2.jpg"/><Relationship Id="rId9" Type="http://schemas.openxmlformats.org/officeDocument/2006/relationships/image" Target="../media/image4.jpg"/><Relationship Id="rId5" Type="http://schemas.openxmlformats.org/officeDocument/2006/relationships/image" Target="../media/image6.jpg"/><Relationship Id="rId6" Type="http://schemas.openxmlformats.org/officeDocument/2006/relationships/image" Target="../media/image11.jpg"/><Relationship Id="rId7" Type="http://schemas.openxmlformats.org/officeDocument/2006/relationships/image" Target="../media/image10.jpg"/><Relationship Id="rId8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21883" y="2350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311"/>
              <a:t>Welkom iedereen!</a:t>
            </a:r>
            <a:endParaRPr sz="7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Vandaag gaan we leren over…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4294967295" type="title"/>
          </p:nvPr>
        </p:nvSpPr>
        <p:spPr>
          <a:xfrm>
            <a:off x="2090650" y="882000"/>
            <a:ext cx="5067600" cy="3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6100"/>
              <a:t>Omdraaien</a:t>
            </a:r>
            <a:endParaRPr sz="6100"/>
          </a:p>
        </p:txBody>
      </p:sp>
    </p:spTree>
  </p:cSld>
  <p:clrMapOvr>
    <a:masterClrMapping/>
  </p:clrMapOvr>
  <mc:AlternateContent>
    <mc:Choice Requires="p14">
      <p:transition spd="slow" p14:dur="35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4294967295" type="title"/>
          </p:nvPr>
        </p:nvSpPr>
        <p:spPr>
          <a:xfrm>
            <a:off x="2090650" y="882000"/>
            <a:ext cx="5067600" cy="3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6100"/>
              <a:t>Als een kubus</a:t>
            </a:r>
            <a:endParaRPr sz="6100"/>
          </a:p>
        </p:txBody>
      </p:sp>
    </p:spTree>
  </p:cSld>
  <p:clrMapOvr>
    <a:masterClrMapping/>
  </p:clrMapOvr>
  <mc:AlternateContent>
    <mc:Choice Requires="p14">
      <p:transition spd="slow" p14:dur="3500">
        <p14:flip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4294967295" type="title"/>
          </p:nvPr>
        </p:nvSpPr>
        <p:spPr>
          <a:xfrm>
            <a:off x="2090650" y="882000"/>
            <a:ext cx="5067600" cy="3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6100"/>
              <a:t>Als een galerij..?</a:t>
            </a:r>
            <a:endParaRPr sz="6100"/>
          </a:p>
        </p:txBody>
      </p:sp>
    </p:spTree>
  </p:cSld>
  <p:clrMapOvr>
    <a:masterClrMapping/>
  </p:clrMapOvr>
  <mc:AlternateContent>
    <mc:Choice Requires="p14">
      <p:transition spd="slow" p14:dur="3500">
        <p14:prism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nny Ostrich facial expression image - Free stock photo - Public ..."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400" y="-203375"/>
            <a:ext cx="7707203" cy="534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815225" y="3134900"/>
            <a:ext cx="7481400" cy="155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815225" y="395450"/>
            <a:ext cx="7481400" cy="24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866050" y="380550"/>
            <a:ext cx="7268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latin typeface="Proxima Nova"/>
                <a:ea typeface="Proxima Nova"/>
                <a:cs typeface="Proxima Nova"/>
                <a:sym typeface="Proxima Nova"/>
              </a:rPr>
              <a:t>Opdracht: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latin typeface="Proxima Nova"/>
                <a:ea typeface="Proxima Nova"/>
                <a:cs typeface="Proxima Nova"/>
                <a:sym typeface="Proxima Nova"/>
              </a:rPr>
              <a:t>Maak een powerpoint presentatie over je favoriete dier(en)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nl" sz="1800">
                <a:latin typeface="Proxima Nova"/>
                <a:ea typeface="Proxima Nova"/>
                <a:cs typeface="Proxima Nova"/>
                <a:sym typeface="Proxima Nova"/>
              </a:rPr>
              <a:t>Tekst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nl" sz="1800">
                <a:latin typeface="Proxima Nova"/>
                <a:ea typeface="Proxima Nova"/>
                <a:cs typeface="Proxima Nova"/>
                <a:sym typeface="Proxima Nova"/>
              </a:rPr>
              <a:t>4 dia’s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nl" sz="1800">
                <a:latin typeface="Proxima Nova"/>
                <a:ea typeface="Proxima Nova"/>
                <a:cs typeface="Proxima Nova"/>
                <a:sym typeface="Proxima Nova"/>
              </a:rPr>
              <a:t>2 afbeeldingen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nl" sz="18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nl" sz="1800">
                <a:latin typeface="Proxima Nova"/>
                <a:ea typeface="Proxima Nova"/>
                <a:cs typeface="Proxima Nova"/>
                <a:sym typeface="Proxima Nova"/>
              </a:rPr>
              <a:t>nimaties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latin typeface="Proxima Nova"/>
                <a:ea typeface="Proxima Nova"/>
                <a:cs typeface="Proxima Nova"/>
                <a:sym typeface="Proxima Nova"/>
              </a:rPr>
              <a:t>Bonus punten voor: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nl" sz="1800">
                <a:latin typeface="Proxima Nova"/>
                <a:ea typeface="Proxima Nova"/>
                <a:cs typeface="Proxima Nova"/>
                <a:sym typeface="Proxima Nova"/>
              </a:rPr>
              <a:t>Verschillende lettertypen</a:t>
            </a:r>
            <a:r>
              <a:rPr lang="nl" sz="1800">
                <a:latin typeface="Proxima Nova"/>
                <a:ea typeface="Proxima Nova"/>
                <a:cs typeface="Proxima Nova"/>
                <a:sym typeface="Proxima Nova"/>
              </a:rPr>
              <a:t> en/of kleuren van de text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>
                <a:latin typeface="Proxima Nova"/>
                <a:ea typeface="Proxima Nova"/>
                <a:cs typeface="Proxima Nova"/>
                <a:sym typeface="Proxima Nova"/>
              </a:rPr>
              <a:t>(denk ook aan </a:t>
            </a:r>
            <a:r>
              <a:rPr b="1" lang="nl" sz="1800">
                <a:latin typeface="Proxima Nova"/>
                <a:ea typeface="Proxima Nova"/>
                <a:cs typeface="Proxima Nova"/>
                <a:sym typeface="Proxima Nova"/>
              </a:rPr>
              <a:t>vetgedrukt</a:t>
            </a:r>
            <a:r>
              <a:rPr lang="nl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i="1" lang="nl" sz="1800">
                <a:latin typeface="Proxima Nova"/>
                <a:ea typeface="Proxima Nova"/>
                <a:cs typeface="Proxima Nova"/>
                <a:sym typeface="Proxima Nova"/>
              </a:rPr>
              <a:t>cursief</a:t>
            </a:r>
            <a:r>
              <a:rPr lang="nl" sz="1800">
                <a:latin typeface="Proxima Nova"/>
                <a:ea typeface="Proxima Nova"/>
                <a:cs typeface="Proxima Nova"/>
                <a:sym typeface="Proxima Nova"/>
              </a:rPr>
              <a:t> en </a:t>
            </a:r>
            <a:r>
              <a:rPr lang="nl" sz="1800" u="sng">
                <a:latin typeface="Proxima Nova"/>
                <a:ea typeface="Proxima Nova"/>
                <a:cs typeface="Proxima Nova"/>
                <a:sym typeface="Proxima Nova"/>
              </a:rPr>
              <a:t>onderstreept</a:t>
            </a:r>
            <a:r>
              <a:rPr lang="nl" sz="18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nl" sz="1800">
                <a:latin typeface="Proxima Nova"/>
                <a:ea typeface="Proxima Nova"/>
                <a:cs typeface="Proxima Nova"/>
                <a:sym typeface="Proxima Nova"/>
              </a:rPr>
              <a:t>Andere kleur achtergrond en/of een thema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0" y="1763075"/>
            <a:ext cx="5715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038850" y="949450"/>
            <a:ext cx="5590800" cy="72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7000">
                <a:solidFill>
                  <a:schemeClr val="dk1"/>
                </a:solidFill>
              </a:rPr>
              <a:t>Powerpoint!</a:t>
            </a:r>
            <a:endParaRPr sz="7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o komt de dierentuin aan dieren: 'We gaan niet zomaar gorilla's fokken' |  NUweekend | NU.nl"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94525" y="-228600"/>
            <a:ext cx="4314826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850" y="-228600"/>
            <a:ext cx="3657606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118150" y="1971676"/>
            <a:ext cx="3151068" cy="177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8250" y="-228600"/>
            <a:ext cx="301605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42467" y="1971685"/>
            <a:ext cx="2211983" cy="177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8">
            <a:alphaModFix/>
          </a:blip>
          <a:srcRect b="0" l="0" r="0" t="13194"/>
          <a:stretch/>
        </p:blipFill>
        <p:spPr>
          <a:xfrm>
            <a:off x="6248000" y="1971675"/>
            <a:ext cx="3516119" cy="16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51600" y="1971685"/>
            <a:ext cx="2099359" cy="1687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159950" y="3590925"/>
            <a:ext cx="323850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59025" y="35671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12">
            <a:alphaModFix/>
          </a:blip>
          <a:srcRect b="0" l="15854" r="13274" t="0"/>
          <a:stretch/>
        </p:blipFill>
        <p:spPr>
          <a:xfrm>
            <a:off x="5567950" y="3595700"/>
            <a:ext cx="20993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13">
            <a:alphaModFix/>
          </a:blip>
          <a:srcRect b="0" l="0" r="20861" t="0"/>
          <a:stretch/>
        </p:blipFill>
        <p:spPr>
          <a:xfrm>
            <a:off x="3002350" y="3590925"/>
            <a:ext cx="25688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1674900" y="222650"/>
            <a:ext cx="5794200" cy="3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4900">
                <a:solidFill>
                  <a:srgbClr val="9900FF"/>
                </a:solidFill>
                <a:latin typeface="Impact"/>
                <a:ea typeface="Impact"/>
                <a:cs typeface="Impact"/>
                <a:sym typeface="Impact"/>
              </a:rPr>
              <a:t>Powerpoints!</a:t>
            </a:r>
            <a:endParaRPr sz="4900">
              <a:solidFill>
                <a:srgbClr val="9900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4900">
                <a:solidFill>
                  <a:srgbClr val="4A86E8"/>
                </a:solidFill>
                <a:latin typeface="Caveat"/>
                <a:ea typeface="Caveat"/>
                <a:cs typeface="Caveat"/>
                <a:sym typeface="Caveat"/>
              </a:rPr>
              <a:t>Powerpoints!</a:t>
            </a:r>
            <a:endParaRPr sz="4900">
              <a:solidFill>
                <a:srgbClr val="4A86E8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4900">
                <a:solidFill>
                  <a:srgbClr val="00FF00"/>
                </a:solidFill>
                <a:latin typeface="Lobster"/>
                <a:ea typeface="Lobster"/>
                <a:cs typeface="Lobster"/>
                <a:sym typeface="Lobster"/>
              </a:rPr>
              <a:t>Powerpoints!</a:t>
            </a:r>
            <a:endParaRPr sz="4900">
              <a:solidFill>
                <a:srgbClr val="00FF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49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Powerpoints!</a:t>
            </a:r>
            <a:endParaRPr sz="49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4900">
                <a:solidFill>
                  <a:srgbClr val="FF9900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Powerpoints!</a:t>
            </a:r>
            <a:endParaRPr sz="4900">
              <a:solidFill>
                <a:srgbClr val="FF9900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 sz="49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Powerpoints!</a:t>
            </a:r>
            <a:endParaRPr sz="49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Text!</a:t>
            </a:r>
            <a:endParaRPr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Blablabla</a:t>
            </a:r>
            <a:r>
              <a:rPr lang="nl"/>
              <a:t> blablabla blablabla blablabla blablabla blablabla blablabla blablabla blablabla blablabla blablabla blablabla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939500" y="724200"/>
            <a:ext cx="3837000" cy="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nl" sz="2800"/>
              <a:t>Afbeelding!</a:t>
            </a:r>
            <a:endParaRPr sz="28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1382292"/>
            <a:ext cx="3837000" cy="303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 rot="1260387">
            <a:off x="651447" y="1947403"/>
            <a:ext cx="7231505" cy="279439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5720000" dist="6667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9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ANIMATIES!</a:t>
            </a:r>
            <a:endParaRPr sz="9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090650" y="882000"/>
            <a:ext cx="5067600" cy="3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6100"/>
              <a:t>Twee dia’s in elkaar over laten gaan</a:t>
            </a:r>
            <a:endParaRPr sz="6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4294967295" type="title"/>
          </p:nvPr>
        </p:nvSpPr>
        <p:spPr>
          <a:xfrm>
            <a:off x="2090650" y="729600"/>
            <a:ext cx="5067600" cy="3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6100"/>
              <a:t>Eerst de Dia vervagen</a:t>
            </a:r>
            <a:endParaRPr sz="6100"/>
          </a:p>
        </p:txBody>
      </p:sp>
    </p:spTree>
  </p:cSld>
  <p:clrMapOvr>
    <a:masterClrMapping/>
  </p:clrMapOvr>
  <mc:AlternateContent>
    <mc:Choice Requires="p14">
      <p:transition spd="slow" p14:dur="35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4294967295" type="title"/>
          </p:nvPr>
        </p:nvSpPr>
        <p:spPr>
          <a:xfrm>
            <a:off x="2090650" y="348600"/>
            <a:ext cx="5067600" cy="3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6100"/>
              <a:t>Dia vanaf rechts of links inschuiven</a:t>
            </a:r>
            <a:endParaRPr sz="6100"/>
          </a:p>
        </p:txBody>
      </p:sp>
    </p:spTree>
  </p:cSld>
  <p:clrMapOvr>
    <a:masterClrMapping/>
  </p:clrMapOvr>
  <mc:AlternateContent>
    <mc:Choice Requires="p14">
      <p:transition spd="slow" p14:dur="35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