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22"/>
  </p:notesMasterIdLst>
  <p:handoutMasterIdLst>
    <p:handoutMasterId r:id="rId23"/>
  </p:handoutMasterIdLst>
  <p:sldIdLst>
    <p:sldId id="603" r:id="rId8"/>
    <p:sldId id="2340" r:id="rId9"/>
    <p:sldId id="2633" r:id="rId10"/>
    <p:sldId id="2695" r:id="rId11"/>
    <p:sldId id="2716" r:id="rId12"/>
    <p:sldId id="2718" r:id="rId13"/>
    <p:sldId id="2717" r:id="rId14"/>
    <p:sldId id="2719" r:id="rId15"/>
    <p:sldId id="2715" r:id="rId16"/>
    <p:sldId id="2712" r:id="rId17"/>
    <p:sldId id="2720" r:id="rId18"/>
    <p:sldId id="2721" r:id="rId19"/>
    <p:sldId id="2722" r:id="rId20"/>
    <p:sldId id="582" r:id="rId2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66BA36"/>
    <a:srgbClr val="595757"/>
    <a:srgbClr val="1D1D1A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93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4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CA7035E8-2B66-AF4C-8DF0-286454FBF7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4572" y="558414"/>
            <a:ext cx="8917148" cy="589190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rgbClr val="C0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标题 </a:t>
            </a:r>
            <a:r>
              <a:rPr lang="en-US" altLang="zh-CN" dirty="0"/>
              <a:t>Title</a:t>
            </a:r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7032F9E7-36EA-0D45-B099-848D511968A1}"/>
              </a:ext>
            </a:extLst>
          </p:cNvPr>
          <p:cNvCxnSpPr/>
          <p:nvPr userDrawn="1"/>
        </p:nvCxnSpPr>
        <p:spPr>
          <a:xfrm>
            <a:off x="6231808" y="1361884"/>
            <a:ext cx="0" cy="5040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2480A62-A2F4-B844-B7F6-5B5484967D01}"/>
              </a:ext>
            </a:extLst>
          </p:cNvPr>
          <p:cNvCxnSpPr>
            <a:cxnSpLocks/>
          </p:cNvCxnSpPr>
          <p:nvPr userDrawn="1"/>
        </p:nvCxnSpPr>
        <p:spPr>
          <a:xfrm>
            <a:off x="2475605" y="1361884"/>
            <a:ext cx="0" cy="5040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977A4E99-40CB-1442-AD72-011991E3AE4C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419599" y="1257300"/>
            <a:ext cx="5322123" cy="5122039"/>
          </a:xfrm>
          <a:prstGeom prst="rect">
            <a:avLst/>
          </a:prstGeom>
          <a:noFill/>
        </p:spPr>
        <p:txBody>
          <a:bodyPr/>
          <a:lstStyle>
            <a:lvl1pPr marL="227013" marR="0" indent="-227013" algn="l" defTabSz="1219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B050"/>
              </a:buClr>
              <a:buFont typeface="Arial" pitchFamily="34" charset="0"/>
              <a:buChar char="•"/>
              <a:tabLst/>
              <a:defRPr lang="zh-CN" alt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defRPr>
            </a:lvl1pPr>
            <a:lvl2pPr marL="227013" marR="0" indent="-227013" algn="l" defTabSz="1219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B050"/>
              </a:buClr>
              <a:buFont typeface="Arial" pitchFamily="34" charset="0"/>
              <a:buChar char="•"/>
              <a:tabLst/>
              <a:defRPr lang="zh-CN" alt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defRPr>
            </a:lvl2pPr>
            <a:lvl3pPr marL="227013" marR="0" indent="-227013" algn="l" defTabSz="12192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00B050"/>
              </a:buClr>
              <a:buFont typeface="Arial" pitchFamily="34" charset="0"/>
              <a:buChar char="•"/>
              <a:tabLst/>
              <a:defRPr lang="zh-CN" alt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defRPr>
            </a:lvl3pPr>
            <a:lvl4pPr marL="358775" indent="-269875">
              <a:spcAft>
                <a:spcPts val="200"/>
              </a:spcAft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3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543943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71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07991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5" y="620688"/>
            <a:ext cx="10963473" cy="589190"/>
          </a:xfrm>
          <a:prstGeom prst="rect">
            <a:avLst/>
          </a:prstGeom>
        </p:spPr>
        <p:txBody>
          <a:bodyPr/>
          <a:lstStyle>
            <a:lvl1pPr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7889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412776"/>
            <a:ext cx="10963473" cy="46085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62905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48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chenzomi12/DeepLearningSyste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chenzomi12.github.io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hyperlink" Target="https://chenzomi12.github.io/" TargetMode="Externa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hyperlink" Target="https://chenzomi12.github.io/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2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3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0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70" r:id="rId2"/>
    <p:sldLayoutId id="2147483947" r:id="rId3"/>
    <p:sldLayoutId id="2147483819" r:id="rId4"/>
    <p:sldLayoutId id="2147483820" r:id="rId5"/>
    <p:sldLayoutId id="2147483892" r:id="rId6"/>
    <p:sldLayoutId id="2147483824" r:id="rId7"/>
    <p:sldLayoutId id="2147483968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2024/8/4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84" r:id="rId2"/>
    <p:sldLayoutId id="2147483963" r:id="rId3"/>
    <p:sldLayoutId id="2147483964" r:id="rId4"/>
    <p:sldLayoutId id="2147483975" r:id="rId5"/>
    <p:sldLayoutId id="2147483981" r:id="rId6"/>
    <p:sldLayoutId id="2147483982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2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421E41E-25FE-4842-8798-88978F11F5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031BE5-8FC5-7145-92DF-7B0C7111594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F3EEB2-690A-0745-AA9E-6880897ACCE4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651A2F6B-2323-9E47-A1B5-6F528B4EC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329E116C-E314-7C4D-B69B-534AAF19B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5E013300-C8F6-A64C-9177-2FD3EEC40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A276392-0EF8-8A4A-9769-D8C57C1A8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7645DF87-1C9A-D343-A427-BEFD81B97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9B4C204D-61ED-1346-AB9B-F842BF6CE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1F41706A-0119-5A41-AE42-359C91A5C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BAE5CBA0-BF5C-104C-B996-7544AB03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153A51EE-CA5D-A343-BC88-FBDF07E52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6009F35B-8A5A-874A-9454-8DA7D8E8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0FF7F59F-DB24-7D49-B4E9-2459E20AF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2B7FD974-44B9-BC4E-9D36-7C95F4D81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5ED5DA0-089E-844A-895F-35B28D14A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F634482F-719D-3042-B8C5-7E4001AB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B7900C1B-6D11-704E-AB8A-31257319D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EEDC3C82-7C9F-5746-A257-9932D90A1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F7CD4BEC-2720-A647-AEB9-ED04C0663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69B045C0-8237-9449-9EB4-7F42C3486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E608577C-A8CC-A14F-BFA2-B11F1D26D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16D4E0D4-D9F6-E14F-AF14-BF7242EAE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9EF3452F-F6B3-CE43-93F4-B1847DCE8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CEEFCCFB-3EF0-E54B-82F7-46CE8359F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98ECFF64-F8B5-A341-8D1F-15088FED0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684278DE-BC74-B74C-A7A2-8D5B35874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CE782781-907B-F64E-AD13-43EC9097A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130BD659-CF8A-2C43-AA67-EC6C97D86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867BCAD4-F2F9-2B40-A39A-CF535E15E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77CEFCE4-7823-AC45-AE9B-F883362E4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319A2E8D-6A85-2D49-A823-4E2B258E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E9AB8895-1DFB-974D-B63E-08B85C61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49B8DB57-56C1-794F-A5E5-F5F0527F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1BD89A97-8A2F-404C-8F3E-81ECC302F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84C39EB1-6617-7841-AA45-E1766D886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979D9CA4-4926-554E-BF25-24D48AEB8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16B046C4-0657-5D44-895A-31C49918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9CDA7577-E022-3D4D-8D9C-3B0E0780B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1B99CAD1-03BC-654B-993D-387C87379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40A32DB2-38B9-5241-94FD-34834E8CD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99FE8405-6072-4447-8027-552BAAC57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DDE16A6-6055-794F-B9EE-FE994A41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A3A1AC52-7477-B043-875E-FC510A837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8C6AADD4-69AE-B94D-BE4D-6A3DB4C1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A726E8E1-4B3B-3541-B40F-E30D62E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0D71BAAA-577C-7D4D-98C5-F5598315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BB93B2C-A57E-E346-9827-3E7BB976D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120B39A1-950F-C947-8774-D9A3CBDFF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D2ECDBFC-2EF3-824C-8DEC-055491C5F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F9B98C56-208B-7D44-B56C-015E000C9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E8A1586-346A-1042-B5C5-190222662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B176F745-791F-D84D-81E2-65BBA4DB1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2016CB18-E5F0-2A47-8167-E2E7E27CD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B52403E2-9036-6640-BF72-C96D4ECEA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28C163B0-E0B6-F445-A292-6DF562879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338402F8-8DFC-3245-8566-CA2A7184A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D093EECD-2B36-D44B-80FE-91135712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9E54CDC3-25C7-6343-9813-8D885CDFD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C7D4F56-46F2-824A-8152-55A0175F6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F98648B8-27D0-DD4F-AA51-72DEC49F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5112ECFA-2F7A-9645-98EF-69EAC93E7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E348AFAA-438C-CE47-9362-97EEB68F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96E16173-29FC-CF47-AE9B-8002E1829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36731BA9-6469-EB47-97E6-4F97D408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066F11EF-F5EB-0243-BC57-E610F1082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48DABFCC-C4BB-A547-B8D5-53D2C48B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E2C88544-71AA-124A-B0F9-C10CE639D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9EDD3A67-74D3-E54E-88C9-73C0424DD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A6009009-D5EF-7E40-8B27-A6F90CFCEC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  <p:sldLayoutId id="2147483983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A5F26F7F-9135-C04D-9CC8-EDA4517F5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004AD4C-8DD5-D94B-885C-B1BB0DF170A5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AFD12B-3B1B-DE44-B8E5-F9E8BEBD5E1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9325EA3D-706C-C84C-ADCF-069B4041E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DA350EC9-0850-CD48-AB9D-90D70D632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41DDDD49-5826-0F4E-BF89-F5A3E19A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5A22D26-7756-664F-8DCC-FC4E4D4DF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6D36C261-EB73-E940-9D42-1BCC0900E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26D024F2-4302-8C43-9482-3D32CF138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36268AD3-71BA-2644-99C2-C8F21DAB2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4419DB16-536B-B54C-A5B4-E82895AAB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DD93C666-1F4E-7945-A5E4-A47CFD2D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A09F210F-D2A9-C04B-B859-F99D5131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82992443-7931-C448-B92D-3CA9E1FA9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AF8370F2-4337-3C41-9216-E89DCB5FB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19380DA-9FAA-914E-9A0C-C59E35D0C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24046A79-1E2F-314D-924B-D7AC74DE5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07BEEC8E-CAD0-C840-AECE-F2369A009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A1B17EEF-DB18-3C46-82FD-3CDEE86C8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79A8267F-DB81-D248-B7FA-8878B72C5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97161762-6867-1342-9953-ECE69EB5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0D59F16D-BA84-3944-9D11-D18A1180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4F61C433-240E-E74F-98FB-4B989040D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D24086D8-1F17-1946-9EB6-8C70C3894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95032465-8653-D645-9D71-C0161E19E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33CB5E46-566E-F043-9710-8A5A4E9D3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D104752F-DB78-AC48-9BC9-F283DCC90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BD7B7D29-5885-7B47-BF66-9B45BA440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C871026E-B5B3-4A4B-8BA8-EA67B1447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52F7932D-EE58-7140-A4F2-04C31D34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448BD57B-67F4-E345-A06B-63BECABD6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B1F04EB6-44EA-8D40-8AB0-AAE126D3E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7B952B24-62E2-1F4A-89ED-0A480B3B7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CF2B9021-28E8-B942-BB6D-E79D70074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50688F79-8F69-F44E-AB15-DDF95F10D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EB831E89-3407-0E42-AD57-91A69591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CEF786F8-8247-134B-AE05-9428D6C2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DD063C0E-5CCA-E34C-A36D-0DF91B28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45D50D1C-6BBD-1647-A0DF-E47872B8E4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76673378-5AA1-F545-92BE-649898B28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09D89134-A58E-B54C-8BCC-78929ABA6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102CED19-BEBF-2D48-B347-F8AD95876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6670EA6-320E-8345-BFFD-B2F366AC4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FD4BE8D8-45B2-2741-BC7B-79B2C93B6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217A030D-E322-2149-B0D3-62503F293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E2716297-95DA-104A-8028-F2E6C8B5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56E5A9BF-FCA6-564F-B6A6-A23DCEA03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AA41A61-322D-7A45-86C9-4FC236BCC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86F9B252-4A1E-EF43-9AA0-F34C781E8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26A0702A-F73B-9A48-A971-6C4A8D760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7DF460BA-86DD-B449-B601-08E7EFA88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AAB8341-AE8C-A840-A1F0-6DD747DAE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ACC96753-8DDE-F341-A33C-1F248AC8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5F93F20A-E6AC-904B-9A80-0BB372703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F8CCD07B-C936-564B-B586-9FA40676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A27DC824-CA4B-BB47-B996-4D054E199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0A5A55F0-12E2-8F48-8D8F-B2594A86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422E76AD-AE6A-E448-A578-00C92E04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7317A86C-1DAF-4F4E-94A5-62F513460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57B9971-2E03-474C-A113-47C40C94C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490D217E-ACA3-5845-8FAA-A74FDCD4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FE901990-F25B-7245-B92F-CDB72819E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BBFB37A6-FC31-8F42-AC0C-65B388551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F1F30EAA-8CDC-3541-8A3C-9745C8EE0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504EF502-8529-1847-99AD-88D4929DF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6D7C4F45-F87D-6E4F-8ECA-8E25FC297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2A9F253B-4709-D64D-BE23-B78E624AF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44BC193B-4073-FE4A-A1C9-AD39F11E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6A04ABD4-BFDE-3740-B8AE-2DD4F654DF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59318164-53A5-CD49-BF69-F0ADE8BC2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F428E92-67B5-D14D-9419-67C97B68A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9AF9D07-1819-0D4C-806D-91F452DC89CF}"/>
              </a:ext>
            </a:extLst>
          </p:cNvPr>
          <p:cNvSpPr/>
          <p:nvPr/>
        </p:nvSpPr>
        <p:spPr>
          <a:xfrm>
            <a:off x="0" y="1393158"/>
            <a:ext cx="12196763" cy="4440082"/>
          </a:xfrm>
          <a:prstGeom prst="rect">
            <a:avLst/>
          </a:prstGeom>
          <a:solidFill>
            <a:srgbClr val="1D1D1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707447-0FCC-074B-826A-17D517056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4872" y="1024760"/>
            <a:ext cx="2378228" cy="643926"/>
          </a:xfrm>
          <a:prstGeom prst="rect">
            <a:avLst/>
          </a:prstGeom>
          <a:noFill/>
        </p:spPr>
        <p:txBody>
          <a:bodyPr anchor="ctr"/>
          <a:lstStyle/>
          <a:p>
            <a:pPr marL="0" indent="0">
              <a:buNone/>
            </a:pPr>
            <a:r>
              <a:rPr lang="en-US" altLang="zh-CN" sz="4800" dirty="0">
                <a:solidFill>
                  <a:schemeClr val="bg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bg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28B713-1474-034E-87C1-E100526817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314" y="1062166"/>
            <a:ext cx="676655" cy="676655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4B4C8F5-C78D-B149-9A25-9FB545F187F9}"/>
              </a:ext>
            </a:extLst>
          </p:cNvPr>
          <p:cNvSpPr txBox="1">
            <a:spLocks/>
          </p:cNvSpPr>
          <p:nvPr/>
        </p:nvSpPr>
        <p:spPr>
          <a:xfrm>
            <a:off x="3926224" y="923711"/>
            <a:ext cx="5994153" cy="9535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zh-CN" altLang="en-US" sz="4800" kern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</a:rPr>
              <a:t>大模型：分布式训练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4A9CB9F-4DA1-7140-97D3-DE0194B7B103}"/>
              </a:ext>
            </a:extLst>
          </p:cNvPr>
          <p:cNvSpPr txBox="1">
            <a:spLocks/>
          </p:cNvSpPr>
          <p:nvPr/>
        </p:nvSpPr>
        <p:spPr>
          <a:xfrm>
            <a:off x="391087" y="1883217"/>
            <a:ext cx="11414588" cy="3459963"/>
          </a:xfrm>
          <a:prstGeom prst="rect">
            <a:avLst/>
          </a:prstGeom>
          <a:gradFill flip="none" rotWithShape="1">
            <a:gsLst>
              <a:gs pos="29000">
                <a:schemeClr val="bg1">
                  <a:alpha val="0"/>
                </a:schemeClr>
              </a:gs>
              <a:gs pos="62000">
                <a:schemeClr val="bg1">
                  <a:alpha val="32000"/>
                </a:schemeClr>
              </a:gs>
              <a:gs pos="99000">
                <a:srgbClr val="91A2BF"/>
              </a:gs>
            </a:gsLst>
            <a:lin ang="0" scaled="0"/>
            <a:tileRect/>
          </a:gradFill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" altLang="zh-CN" sz="8000" kern="0" dirty="0">
                <a:solidFill>
                  <a:schemeClr val="bg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DeepSpeed</a:t>
            </a:r>
            <a:r>
              <a:rPr lang="en-US" altLang="zh-CN" sz="8000" kern="0" dirty="0">
                <a:solidFill>
                  <a:schemeClr val="bg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&amp;</a:t>
            </a:r>
            <a:r>
              <a:rPr lang="en" altLang="zh-CN" sz="8000" kern="0" dirty="0">
                <a:solidFill>
                  <a:schemeClr val="bg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Megatron</a:t>
            </a:r>
          </a:p>
          <a:p>
            <a:pPr algn="ctr">
              <a:lnSpc>
                <a:spcPct val="150000"/>
              </a:lnSpc>
            </a:pPr>
            <a:r>
              <a:rPr lang="zh-CN" altLang="en-US" sz="8000" kern="0" dirty="0">
                <a:solidFill>
                  <a:schemeClr val="bg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通信后端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9080E74A-0521-D012-D390-69B944F9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Megatron-LM</a:t>
            </a:r>
            <a:r>
              <a:rPr lang="zh-CN" altLang="en-US" dirty="0"/>
              <a:t> 后端通信</a:t>
            </a:r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F4AA3542-637D-313A-3581-189AE483F4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dirty="0"/>
              <a:t>Megatron</a:t>
            </a:r>
            <a:r>
              <a:rPr lang="zh-CN" altLang="en-US" dirty="0"/>
              <a:t> 也对 </a:t>
            </a:r>
            <a:r>
              <a:rPr lang="en" altLang="zh-CN" dirty="0"/>
              <a:t>torch</a:t>
            </a:r>
            <a:r>
              <a:rPr lang="zh-CN" altLang="en-US" dirty="0"/>
              <a:t> 通信后端做了封装，但属于功能性封装，如封装了 </a:t>
            </a:r>
            <a:r>
              <a:rPr lang="en" altLang="zh-CN" dirty="0" err="1"/>
              <a:t>torch.distributed.broadcast</a:t>
            </a:r>
            <a:r>
              <a:rPr lang="en" altLang="zh-CN" dirty="0"/>
              <a:t>()</a:t>
            </a:r>
            <a:r>
              <a:rPr lang="zh-CN" altLang="en" dirty="0"/>
              <a:t>，</a:t>
            </a:r>
            <a:r>
              <a:rPr lang="zh-CN" altLang="en-US" dirty="0"/>
              <a:t>不是把它封装为 </a:t>
            </a:r>
            <a:r>
              <a:rPr lang="en" altLang="zh-CN" dirty="0"/>
              <a:t>Megatron</a:t>
            </a:r>
            <a:r>
              <a:rPr lang="zh-CN" altLang="en-US" dirty="0"/>
              <a:t> 自己 </a:t>
            </a:r>
            <a:r>
              <a:rPr lang="en" altLang="zh-CN" dirty="0"/>
              <a:t>broadcast</a:t>
            </a:r>
            <a:r>
              <a:rPr lang="zh-CN" altLang="en-US" dirty="0"/>
              <a:t> 集合通信接口，而是实现特定功能。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1285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48C0ED-3CA4-8E0B-7DE1-F143FBD7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Megatron-LM</a:t>
            </a:r>
            <a:r>
              <a:rPr lang="zh-CN" altLang="en-US" dirty="0"/>
              <a:t> 后端通信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7AEDF20-DC83-D5A4-B57E-E266B1F063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atinLnBrk="1"/>
            <a:r>
              <a:rPr lang="en" altLang="zh-CN" dirty="0"/>
              <a:t>https://github1s.com/NVIDIA/Megatron-LM/blob/main/</a:t>
            </a:r>
            <a:r>
              <a:rPr lang="en" altLang="zh-CN" dirty="0" err="1"/>
              <a:t>megatron</a:t>
            </a:r>
            <a:r>
              <a:rPr lang="en" altLang="zh-CN" dirty="0"/>
              <a:t>/core/distributed/</a:t>
            </a:r>
            <a:r>
              <a:rPr lang="en" altLang="zh-CN" dirty="0" err="1"/>
              <a:t>distributed_data_parallel.py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304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96C334-04EC-1D38-FAF1-39B2A858CB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03.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PyTorch</a:t>
            </a:r>
          </a:p>
          <a:p>
            <a:r>
              <a:rPr lang="en-US" altLang="zh-CN" dirty="0"/>
              <a:t>D</a:t>
            </a:r>
            <a:r>
              <a:rPr lang="en" altLang="zh-CN" dirty="0"/>
              <a:t>distributed</a:t>
            </a:r>
            <a:r>
              <a:rPr lang="zh-CN" altLang="en-US" dirty="0"/>
              <a:t> 后端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674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185BC5-F828-1535-CAA4-6B604DF0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B1744B-1940-BBBB-4A75-A5A6032FA8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90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BB0B19F-499C-754B-870A-9A87A9BB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大模型业务全流程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80CBD20-78B8-E04A-BE23-A551F675DED9}"/>
              </a:ext>
            </a:extLst>
          </p:cNvPr>
          <p:cNvSpPr/>
          <p:nvPr/>
        </p:nvSpPr>
        <p:spPr>
          <a:xfrm>
            <a:off x="2293007" y="6018876"/>
            <a:ext cx="3553229" cy="34684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+mn-ea"/>
              </a:rPr>
              <a:t>集群算力准备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A7A42C-550A-E441-AC50-052A1576F61C}"/>
              </a:ext>
            </a:extLst>
          </p:cNvPr>
          <p:cNvSpPr/>
          <p:nvPr/>
        </p:nvSpPr>
        <p:spPr>
          <a:xfrm>
            <a:off x="2293009" y="4568597"/>
            <a:ext cx="3553226" cy="3468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+mn-ea"/>
              </a:rPr>
              <a:t>1.</a:t>
            </a:r>
            <a:r>
              <a:rPr kumimoji="1" lang="zh-CN" altLang="en-US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en-US" altLang="zh-CN" sz="1400" b="1" dirty="0">
                <a:solidFill>
                  <a:schemeClr val="tx1"/>
                </a:solidFill>
                <a:latin typeface="+mn-ea"/>
              </a:rPr>
              <a:t>AI</a:t>
            </a:r>
            <a:r>
              <a:rPr kumimoji="1" lang="zh-CN" altLang="en-US" sz="1400" b="1" dirty="0">
                <a:solidFill>
                  <a:schemeClr val="tx1"/>
                </a:solidFill>
                <a:latin typeface="+mn-ea"/>
              </a:rPr>
              <a:t> 集群建设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C109E098-8590-4948-88D5-BE69E12A8897}"/>
              </a:ext>
            </a:extLst>
          </p:cNvPr>
          <p:cNvSpPr/>
          <p:nvPr/>
        </p:nvSpPr>
        <p:spPr>
          <a:xfrm>
            <a:off x="2293008" y="4945472"/>
            <a:ext cx="3553227" cy="975950"/>
          </a:xfrm>
          <a:prstGeom prst="roundRect">
            <a:avLst>
              <a:gd name="adj" fmla="val 6173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FF392445-FD73-1A4E-9B45-806DC7DF2F0D}"/>
              </a:ext>
            </a:extLst>
          </p:cNvPr>
          <p:cNvSpPr/>
          <p:nvPr/>
        </p:nvSpPr>
        <p:spPr>
          <a:xfrm>
            <a:off x="2418934" y="5082773"/>
            <a:ext cx="1054626" cy="70134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sz="1100" dirty="0">
                <a:solidFill>
                  <a:srgbClr val="1D1D1A"/>
                </a:solidFill>
              </a:rPr>
              <a:t>计算、存储、网络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70BD10A1-26FF-E248-99DA-DFB2E4A30BBD}"/>
              </a:ext>
            </a:extLst>
          </p:cNvPr>
          <p:cNvSpPr/>
          <p:nvPr/>
        </p:nvSpPr>
        <p:spPr>
          <a:xfrm>
            <a:off x="3542560" y="5082773"/>
            <a:ext cx="1054626" cy="70134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1100" dirty="0">
                <a:solidFill>
                  <a:srgbClr val="1D1D1A"/>
                </a:solidFill>
              </a:rPr>
              <a:t>AI</a:t>
            </a:r>
            <a:r>
              <a:rPr kumimoji="1" lang="zh-CN" altLang="en-US" sz="1100" dirty="0">
                <a:solidFill>
                  <a:srgbClr val="1D1D1A"/>
                </a:solidFill>
              </a:rPr>
              <a:t> 集群机房建设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C8CE0B8F-1F8E-CA43-9FC5-3CE58FC9A20B}"/>
              </a:ext>
            </a:extLst>
          </p:cNvPr>
          <p:cNvSpPr/>
          <p:nvPr/>
        </p:nvSpPr>
        <p:spPr>
          <a:xfrm>
            <a:off x="4666186" y="5082773"/>
            <a:ext cx="1054626" cy="70134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zh-CN" sz="1100" dirty="0">
                <a:solidFill>
                  <a:srgbClr val="1D1D1A"/>
                </a:solidFill>
              </a:rPr>
              <a:t>AI</a:t>
            </a:r>
            <a:r>
              <a:rPr kumimoji="1" lang="zh-CN" altLang="en-US" sz="1100" dirty="0">
                <a:solidFill>
                  <a:srgbClr val="1D1D1A"/>
                </a:solidFill>
              </a:rPr>
              <a:t> 集群上线与运维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698B289-E623-B94C-A12E-F85288BA871D}"/>
              </a:ext>
            </a:extLst>
          </p:cNvPr>
          <p:cNvGrpSpPr/>
          <p:nvPr/>
        </p:nvGrpSpPr>
        <p:grpSpPr>
          <a:xfrm>
            <a:off x="469825" y="1470512"/>
            <a:ext cx="2802062" cy="2532963"/>
            <a:chOff x="1443209" y="1288662"/>
            <a:chExt cx="2399377" cy="2532963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C9CADC98-7C29-C94C-8678-939463496B64}"/>
                </a:ext>
              </a:extLst>
            </p:cNvPr>
            <p:cNvSpPr/>
            <p:nvPr/>
          </p:nvSpPr>
          <p:spPr>
            <a:xfrm>
              <a:off x="1443209" y="1288662"/>
              <a:ext cx="2385849" cy="34684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bg1"/>
                  </a:solidFill>
                  <a:latin typeface="+mn-ea"/>
                </a:rPr>
                <a:t>数据 </a:t>
              </a:r>
              <a:r>
                <a:rPr kumimoji="1" lang="en-US" altLang="zh-CN" b="1" dirty="0">
                  <a:solidFill>
                    <a:schemeClr val="bg1"/>
                  </a:solidFill>
                  <a:latin typeface="+mn-ea"/>
                </a:rPr>
                <a:t>&amp;</a:t>
              </a:r>
              <a:r>
                <a:rPr kumimoji="1" lang="zh-CN" altLang="en-US" b="1" dirty="0">
                  <a:solidFill>
                    <a:schemeClr val="bg1"/>
                  </a:solidFill>
                  <a:latin typeface="+mn-ea"/>
                </a:rPr>
                <a:t> 模型算法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CD72351-B007-3F4C-9777-E51502F7A45A}"/>
                </a:ext>
              </a:extLst>
            </p:cNvPr>
            <p:cNvSpPr/>
            <p:nvPr/>
          </p:nvSpPr>
          <p:spPr>
            <a:xfrm>
              <a:off x="1456737" y="1785758"/>
              <a:ext cx="2385849" cy="3468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+mn-ea"/>
                </a:rPr>
                <a:t>2.</a:t>
              </a:r>
              <a:r>
                <a:rPr kumimoji="1" lang="zh-CN" altLang="en-US" sz="1400" b="1" dirty="0">
                  <a:solidFill>
                    <a:schemeClr val="tx1"/>
                  </a:solidFill>
                  <a:latin typeface="+mn-ea"/>
                </a:rPr>
                <a:t> 数据处理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855BC35-A04E-194C-AD47-C2C9B741E56F}"/>
                </a:ext>
              </a:extLst>
            </p:cNvPr>
            <p:cNvSpPr/>
            <p:nvPr/>
          </p:nvSpPr>
          <p:spPr>
            <a:xfrm>
              <a:off x="1456735" y="2851791"/>
              <a:ext cx="2385849" cy="3468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+mn-ea"/>
                </a:rPr>
                <a:t>3.</a:t>
              </a:r>
              <a:r>
                <a:rPr kumimoji="1" lang="zh-CN" altLang="en-US" sz="1400" b="1" dirty="0">
                  <a:solidFill>
                    <a:schemeClr val="tx1"/>
                  </a:solidFill>
                  <a:latin typeface="+mn-ea"/>
                </a:rPr>
                <a:t> 模型算法</a:t>
              </a: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974C207A-9B1C-9D47-8A50-CD18C53E7881}"/>
                </a:ext>
              </a:extLst>
            </p:cNvPr>
            <p:cNvSpPr/>
            <p:nvPr/>
          </p:nvSpPr>
          <p:spPr>
            <a:xfrm>
              <a:off x="1456736" y="2215182"/>
              <a:ext cx="2385848" cy="540883"/>
            </a:xfrm>
            <a:prstGeom prst="roundRect">
              <a:avLst>
                <a:gd name="adj" fmla="val 1507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A18D350F-4981-764E-A3C8-4596DDF5E21A}"/>
                </a:ext>
              </a:extLst>
            </p:cNvPr>
            <p:cNvSpPr/>
            <p:nvPr/>
          </p:nvSpPr>
          <p:spPr>
            <a:xfrm>
              <a:off x="1456736" y="3280741"/>
              <a:ext cx="2385848" cy="540884"/>
            </a:xfrm>
            <a:prstGeom prst="roundRect">
              <a:avLst>
                <a:gd name="adj" fmla="val 16850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8A599A53-BC58-0A4B-BCA2-EDBBB8E226E1}"/>
                </a:ext>
              </a:extLst>
            </p:cNvPr>
            <p:cNvSpPr/>
            <p:nvPr/>
          </p:nvSpPr>
          <p:spPr>
            <a:xfrm>
              <a:off x="1558877" y="2316194"/>
              <a:ext cx="597451" cy="346842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rgbClr val="1D1D1A"/>
                  </a:solidFill>
                </a:rPr>
                <a:t>开源</a:t>
              </a:r>
              <a:endParaRPr kumimoji="1" lang="en-US" altLang="zh-CN" sz="1000" dirty="0">
                <a:solidFill>
                  <a:srgbClr val="1D1D1A"/>
                </a:solidFill>
              </a:endParaRPr>
            </a:p>
            <a:p>
              <a:pPr algn="ctr"/>
              <a:r>
                <a:rPr kumimoji="1" lang="zh-CN" altLang="en-US" sz="1000" dirty="0">
                  <a:solidFill>
                    <a:srgbClr val="1D1D1A"/>
                  </a:solidFill>
                </a:rPr>
                <a:t>数据</a:t>
              </a:r>
            </a:p>
          </p:txBody>
        </p:sp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4EEB47F0-794A-5143-8807-A748492596D8}"/>
                </a:ext>
              </a:extLst>
            </p:cNvPr>
            <p:cNvSpPr/>
            <p:nvPr/>
          </p:nvSpPr>
          <p:spPr>
            <a:xfrm>
              <a:off x="2269963" y="2316194"/>
              <a:ext cx="699592" cy="346842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rgbClr val="1D1D1A"/>
                  </a:solidFill>
                </a:rPr>
                <a:t>数据</a:t>
              </a:r>
              <a:endParaRPr kumimoji="1" lang="en-US" altLang="zh-CN" sz="1000" dirty="0">
                <a:solidFill>
                  <a:srgbClr val="1D1D1A"/>
                </a:solidFill>
              </a:endParaRPr>
            </a:p>
            <a:p>
              <a:pPr algn="ctr"/>
              <a:r>
                <a:rPr kumimoji="1" lang="zh-CN" altLang="en-US" sz="1000" dirty="0">
                  <a:solidFill>
                    <a:srgbClr val="1D1D1A"/>
                  </a:solidFill>
                </a:rPr>
                <a:t>预处理</a:t>
              </a:r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C9906E98-C1E9-294A-93E7-60AA6FCCF494}"/>
                </a:ext>
              </a:extLst>
            </p:cNvPr>
            <p:cNvSpPr/>
            <p:nvPr/>
          </p:nvSpPr>
          <p:spPr>
            <a:xfrm>
              <a:off x="3083189" y="2316194"/>
              <a:ext cx="658039" cy="346842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rgbClr val="1D1D1A"/>
                  </a:solidFill>
                </a:rPr>
                <a:t>向量</a:t>
              </a:r>
              <a:endParaRPr kumimoji="1" lang="en-US" altLang="zh-CN" sz="1000" dirty="0">
                <a:solidFill>
                  <a:srgbClr val="1D1D1A"/>
                </a:solidFill>
              </a:endParaRPr>
            </a:p>
            <a:p>
              <a:pPr algn="ctr"/>
              <a:r>
                <a:rPr kumimoji="1" lang="zh-CN" altLang="en-US" sz="1000" dirty="0">
                  <a:solidFill>
                    <a:srgbClr val="1D1D1A"/>
                  </a:solidFill>
                </a:rPr>
                <a:t>数据库</a:t>
              </a:r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6BC41BAF-D448-6749-9F39-387CFD8F709D}"/>
                </a:ext>
              </a:extLst>
            </p:cNvPr>
            <p:cNvSpPr/>
            <p:nvPr/>
          </p:nvSpPr>
          <p:spPr>
            <a:xfrm>
              <a:off x="1563582" y="3377762"/>
              <a:ext cx="952711" cy="346842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rgbClr val="1D1D1A"/>
                  </a:solidFill>
                </a:rPr>
                <a:t>LLM</a:t>
              </a:r>
              <a:r>
                <a:rPr kumimoji="1" lang="zh-CN" altLang="en-US" sz="1000" dirty="0">
                  <a:solidFill>
                    <a:srgbClr val="1D1D1A"/>
                  </a:solidFill>
                </a:rPr>
                <a:t>模型</a:t>
              </a:r>
              <a:endParaRPr kumimoji="1" lang="en-US" altLang="zh-CN" sz="1000" dirty="0">
                <a:solidFill>
                  <a:srgbClr val="1D1D1A"/>
                </a:solidFill>
              </a:endParaRPr>
            </a:p>
            <a:p>
              <a:pPr algn="ctr"/>
              <a:r>
                <a:rPr kumimoji="1" lang="zh-CN" altLang="en-US" sz="1000" dirty="0">
                  <a:solidFill>
                    <a:srgbClr val="1D1D1A"/>
                  </a:solidFill>
                </a:rPr>
                <a:t>架构</a:t>
              </a:r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90A76E66-1204-E243-BBC6-ADEC217BCE1C}"/>
                </a:ext>
              </a:extLst>
            </p:cNvPr>
            <p:cNvSpPr/>
            <p:nvPr/>
          </p:nvSpPr>
          <p:spPr>
            <a:xfrm>
              <a:off x="2611098" y="3377762"/>
              <a:ext cx="1136682" cy="346842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000" dirty="0">
                  <a:solidFill>
                    <a:srgbClr val="1D1D1A"/>
                  </a:solidFill>
                </a:rPr>
                <a:t>多模态</a:t>
              </a:r>
              <a:endParaRPr kumimoji="1" lang="en-US" altLang="zh-CN" sz="1000" dirty="0">
                <a:solidFill>
                  <a:srgbClr val="1D1D1A"/>
                </a:solidFill>
              </a:endParaRPr>
            </a:p>
            <a:p>
              <a:pPr algn="ctr"/>
              <a:r>
                <a:rPr kumimoji="1" lang="zh-CN" altLang="en-US" sz="1000" dirty="0">
                  <a:solidFill>
                    <a:srgbClr val="1D1D1A"/>
                  </a:solidFill>
                </a:rPr>
                <a:t>一切皆</a:t>
              </a:r>
              <a:r>
                <a:rPr kumimoji="1" lang="en-US" altLang="zh-CN" sz="1000" dirty="0">
                  <a:solidFill>
                    <a:srgbClr val="1D1D1A"/>
                  </a:solidFill>
                </a:rPr>
                <a:t>Tokens</a:t>
              </a:r>
              <a:endParaRPr kumimoji="1" lang="zh-CN" altLang="en-US" sz="1000" dirty="0">
                <a:solidFill>
                  <a:srgbClr val="1D1D1A"/>
                </a:solidFill>
              </a:endParaRPr>
            </a:p>
          </p:txBody>
        </p:sp>
      </p:grpSp>
      <p:sp>
        <p:nvSpPr>
          <p:cNvPr id="29" name="右箭头 28">
            <a:extLst>
              <a:ext uri="{FF2B5EF4-FFF2-40B4-BE49-F238E27FC236}">
                <a16:creationId xmlns:a16="http://schemas.microsoft.com/office/drawing/2014/main" id="{363C66BD-EA59-8541-93AA-4AD048F43833}"/>
              </a:ext>
            </a:extLst>
          </p:cNvPr>
          <p:cNvSpPr/>
          <p:nvPr/>
        </p:nvSpPr>
        <p:spPr>
          <a:xfrm>
            <a:off x="7975127" y="2534760"/>
            <a:ext cx="443351" cy="40446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BECA879D-29BA-A54D-AF2B-5E10567C55C2}"/>
              </a:ext>
            </a:extLst>
          </p:cNvPr>
          <p:cNvSpPr/>
          <p:nvPr/>
        </p:nvSpPr>
        <p:spPr>
          <a:xfrm>
            <a:off x="3920988" y="1477321"/>
            <a:ext cx="3866209" cy="34684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+mn-ea"/>
              </a:rPr>
              <a:t>模型训练 </a:t>
            </a:r>
            <a:r>
              <a:rPr kumimoji="1" lang="en-US" altLang="zh-CN" b="1" dirty="0">
                <a:solidFill>
                  <a:schemeClr val="bg1"/>
                </a:solidFill>
                <a:latin typeface="+mn-ea"/>
              </a:rPr>
              <a:t>&amp;</a:t>
            </a:r>
            <a:r>
              <a:rPr kumimoji="1" lang="zh-CN" altLang="en-US" b="1" dirty="0">
                <a:solidFill>
                  <a:schemeClr val="bg1"/>
                </a:solidFill>
                <a:latin typeface="+mn-ea"/>
              </a:rPr>
              <a:t> 微调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BEB599-D7A4-1245-BF25-E7B76A2C0D00}"/>
              </a:ext>
            </a:extLst>
          </p:cNvPr>
          <p:cNvSpPr/>
          <p:nvPr/>
        </p:nvSpPr>
        <p:spPr>
          <a:xfrm>
            <a:off x="3945910" y="1974417"/>
            <a:ext cx="2301885" cy="3468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+mn-ea"/>
              </a:rPr>
              <a:t>4.</a:t>
            </a:r>
            <a:r>
              <a:rPr kumimoji="1" lang="zh-CN" altLang="en-US" sz="1400" b="1" dirty="0">
                <a:solidFill>
                  <a:schemeClr val="tx1"/>
                </a:solidFill>
                <a:latin typeface="+mn-ea"/>
              </a:rPr>
              <a:t> 模型训练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FF7058F-E62D-D74B-8ABC-396BCBD2E786}"/>
              </a:ext>
            </a:extLst>
          </p:cNvPr>
          <p:cNvSpPr/>
          <p:nvPr/>
        </p:nvSpPr>
        <p:spPr>
          <a:xfrm>
            <a:off x="3945904" y="2403841"/>
            <a:ext cx="2301884" cy="1592825"/>
          </a:xfrm>
          <a:prstGeom prst="roundRect">
            <a:avLst>
              <a:gd name="adj" fmla="val 7421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C23B022-416C-5F45-81DF-E2D5369E64A8}"/>
              </a:ext>
            </a:extLst>
          </p:cNvPr>
          <p:cNvSpPr/>
          <p:nvPr/>
        </p:nvSpPr>
        <p:spPr>
          <a:xfrm>
            <a:off x="4083653" y="2514686"/>
            <a:ext cx="502438" cy="4521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混合精度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1074A579-4115-4042-AC82-BFE200BAB226}"/>
              </a:ext>
            </a:extLst>
          </p:cNvPr>
          <p:cNvSpPr/>
          <p:nvPr/>
        </p:nvSpPr>
        <p:spPr>
          <a:xfrm>
            <a:off x="4083653" y="3517781"/>
            <a:ext cx="2013386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训练集群稳定性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D315ADF-F941-8B45-AE52-7A11F1D88C23}"/>
              </a:ext>
            </a:extLst>
          </p:cNvPr>
          <p:cNvSpPr/>
          <p:nvPr/>
        </p:nvSpPr>
        <p:spPr>
          <a:xfrm>
            <a:off x="6347338" y="1974417"/>
            <a:ext cx="1464780" cy="3468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+mn-ea"/>
              </a:rPr>
              <a:t>6.</a:t>
            </a:r>
            <a:r>
              <a:rPr kumimoji="1" lang="zh-CN" altLang="en-US" sz="1400" b="1" dirty="0">
                <a:solidFill>
                  <a:schemeClr val="tx1"/>
                </a:solidFill>
                <a:latin typeface="+mn-ea"/>
              </a:rPr>
              <a:t> 模型微调</a:t>
            </a: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B5DCFD3E-EEFA-7348-AD00-3A001207CF2D}"/>
              </a:ext>
            </a:extLst>
          </p:cNvPr>
          <p:cNvSpPr/>
          <p:nvPr/>
        </p:nvSpPr>
        <p:spPr>
          <a:xfrm>
            <a:off x="6347338" y="2403841"/>
            <a:ext cx="1464780" cy="1592825"/>
          </a:xfrm>
          <a:prstGeom prst="roundRect">
            <a:avLst>
              <a:gd name="adj" fmla="val 8501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1B84AB5B-C8BD-3E44-9F29-CF18B8CAF3D7}"/>
              </a:ext>
            </a:extLst>
          </p:cNvPr>
          <p:cNvSpPr/>
          <p:nvPr/>
        </p:nvSpPr>
        <p:spPr>
          <a:xfrm>
            <a:off x="6482712" y="2568568"/>
            <a:ext cx="1208699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全参微调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447E38B3-E690-8143-8B36-E6C120E625D7}"/>
              </a:ext>
            </a:extLst>
          </p:cNvPr>
          <p:cNvSpPr/>
          <p:nvPr/>
        </p:nvSpPr>
        <p:spPr>
          <a:xfrm>
            <a:off x="6482712" y="3042371"/>
            <a:ext cx="1208699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低参微调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728625CD-70D4-5044-84B8-5DF42842F212}"/>
              </a:ext>
            </a:extLst>
          </p:cNvPr>
          <p:cNvSpPr/>
          <p:nvPr/>
        </p:nvSpPr>
        <p:spPr>
          <a:xfrm>
            <a:off x="6482712" y="3516175"/>
            <a:ext cx="1208699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指令微调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64BE5E12-3765-A74D-A2E1-7FC6077B0937}"/>
              </a:ext>
            </a:extLst>
          </p:cNvPr>
          <p:cNvSpPr/>
          <p:nvPr/>
        </p:nvSpPr>
        <p:spPr>
          <a:xfrm>
            <a:off x="4658746" y="2514686"/>
            <a:ext cx="502438" cy="4521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梯度检查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7043F888-21C7-8245-8BE5-540512ABBBF6}"/>
              </a:ext>
            </a:extLst>
          </p:cNvPr>
          <p:cNvSpPr/>
          <p:nvPr/>
        </p:nvSpPr>
        <p:spPr>
          <a:xfrm>
            <a:off x="5233838" y="2514686"/>
            <a:ext cx="502438" cy="4521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梯度累积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1FEFCB3D-25F6-D747-92AF-9B303D1AFCB2}"/>
              </a:ext>
            </a:extLst>
          </p:cNvPr>
          <p:cNvSpPr/>
          <p:nvPr/>
        </p:nvSpPr>
        <p:spPr>
          <a:xfrm>
            <a:off x="4083654" y="3068885"/>
            <a:ext cx="2019540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rgbClr val="1D1D1A"/>
                </a:solidFill>
              </a:rPr>
              <a:t>5.</a:t>
            </a:r>
            <a:r>
              <a:rPr kumimoji="1" lang="zh-CN" altLang="en-US" sz="1000" dirty="0">
                <a:solidFill>
                  <a:srgbClr val="1D1D1A"/>
                </a:solidFill>
              </a:rPr>
              <a:t> 分布式并行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BA35242-0F36-1C4C-A25A-26F19AE7B24C}"/>
              </a:ext>
            </a:extLst>
          </p:cNvPr>
          <p:cNvSpPr/>
          <p:nvPr/>
        </p:nvSpPr>
        <p:spPr>
          <a:xfrm>
            <a:off x="5793110" y="2574201"/>
            <a:ext cx="3578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000" dirty="0">
                <a:solidFill>
                  <a:srgbClr val="1D1D1A"/>
                </a:solidFill>
              </a:rPr>
              <a:t>…</a:t>
            </a:r>
            <a:endParaRPr kumimoji="1" lang="zh-CN" altLang="en-US" sz="1000" dirty="0">
              <a:solidFill>
                <a:srgbClr val="1D1D1A"/>
              </a:solidFill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3B02FAC4-2517-5547-AC49-C3FC699FFDF8}"/>
              </a:ext>
            </a:extLst>
          </p:cNvPr>
          <p:cNvSpPr/>
          <p:nvPr/>
        </p:nvSpPr>
        <p:spPr>
          <a:xfrm>
            <a:off x="8488355" y="1476078"/>
            <a:ext cx="2973141" cy="34684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+mn-ea"/>
              </a:rPr>
              <a:t>模型验证 </a:t>
            </a:r>
            <a:r>
              <a:rPr kumimoji="1" lang="en-US" altLang="zh-CN" b="1" dirty="0">
                <a:solidFill>
                  <a:schemeClr val="bg1"/>
                </a:solidFill>
                <a:latin typeface="+mn-ea"/>
              </a:rPr>
              <a:t>&amp;</a:t>
            </a:r>
            <a:r>
              <a:rPr kumimoji="1" lang="zh-CN" altLang="en-US" b="1" dirty="0">
                <a:solidFill>
                  <a:schemeClr val="bg1"/>
                </a:solidFill>
                <a:latin typeface="+mn-ea"/>
              </a:rPr>
              <a:t> 推理部署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FC160AC-5479-FF45-B4B0-B30015E44243}"/>
              </a:ext>
            </a:extLst>
          </p:cNvPr>
          <p:cNvSpPr/>
          <p:nvPr/>
        </p:nvSpPr>
        <p:spPr>
          <a:xfrm>
            <a:off x="8515489" y="1973174"/>
            <a:ext cx="2973140" cy="3468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+mn-ea"/>
              </a:rPr>
              <a:t>7.</a:t>
            </a:r>
            <a:r>
              <a:rPr kumimoji="1" lang="zh-CN" altLang="en-US" sz="1400" b="1" dirty="0">
                <a:solidFill>
                  <a:schemeClr val="tx1"/>
                </a:solidFill>
                <a:latin typeface="+mn-ea"/>
              </a:rPr>
              <a:t> 模型验证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7BE849B-7C36-EC45-9903-81EF4BFCAF7D}"/>
              </a:ext>
            </a:extLst>
          </p:cNvPr>
          <p:cNvSpPr/>
          <p:nvPr/>
        </p:nvSpPr>
        <p:spPr>
          <a:xfrm>
            <a:off x="8515486" y="3025383"/>
            <a:ext cx="2973140" cy="3468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+mn-ea"/>
              </a:rPr>
              <a:t>8.</a:t>
            </a:r>
            <a:r>
              <a:rPr kumimoji="1" lang="zh-CN" altLang="en-US" sz="1400" b="1" dirty="0">
                <a:solidFill>
                  <a:schemeClr val="tx1"/>
                </a:solidFill>
                <a:latin typeface="+mn-ea"/>
              </a:rPr>
              <a:t> 推理与智能体</a:t>
            </a: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D9E5A9AA-0708-D84F-81E8-C7934C68D631}"/>
              </a:ext>
            </a:extLst>
          </p:cNvPr>
          <p:cNvSpPr/>
          <p:nvPr/>
        </p:nvSpPr>
        <p:spPr>
          <a:xfrm>
            <a:off x="8515488" y="2402598"/>
            <a:ext cx="2973139" cy="540883"/>
          </a:xfrm>
          <a:prstGeom prst="roundRect">
            <a:avLst>
              <a:gd name="adj" fmla="val 15071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12DD2068-5B24-8C42-99A9-F333035123B7}"/>
              </a:ext>
            </a:extLst>
          </p:cNvPr>
          <p:cNvSpPr/>
          <p:nvPr/>
        </p:nvSpPr>
        <p:spPr>
          <a:xfrm>
            <a:off x="8642771" y="2499618"/>
            <a:ext cx="744517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下游</a:t>
            </a:r>
            <a:endParaRPr kumimoji="1" lang="en-US" altLang="zh-CN" sz="1000" dirty="0">
              <a:solidFill>
                <a:srgbClr val="1D1D1A"/>
              </a:solidFill>
            </a:endParaRPr>
          </a:p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任务</a:t>
            </a: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474B9AAB-5FE0-1147-9B22-E610A589CD6C}"/>
              </a:ext>
            </a:extLst>
          </p:cNvPr>
          <p:cNvSpPr/>
          <p:nvPr/>
        </p:nvSpPr>
        <p:spPr>
          <a:xfrm>
            <a:off x="9528895" y="2499618"/>
            <a:ext cx="871801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测评</a:t>
            </a:r>
            <a:endParaRPr kumimoji="1" lang="en-US" altLang="zh-CN" sz="1000" dirty="0">
              <a:solidFill>
                <a:srgbClr val="1D1D1A"/>
              </a:solidFill>
            </a:endParaRPr>
          </a:p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标准</a:t>
            </a: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26C0764A-CD12-3942-B6A5-99FBDCB760F5}"/>
              </a:ext>
            </a:extLst>
          </p:cNvPr>
          <p:cNvSpPr/>
          <p:nvPr/>
        </p:nvSpPr>
        <p:spPr>
          <a:xfrm>
            <a:off x="10542302" y="2499618"/>
            <a:ext cx="820019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rgbClr val="1D1D1A"/>
                </a:solidFill>
              </a:rPr>
              <a:t>bench</a:t>
            </a:r>
          </a:p>
          <a:p>
            <a:pPr algn="ctr"/>
            <a:r>
              <a:rPr kumimoji="1" lang="en-US" altLang="zh-CN" sz="1000" dirty="0">
                <a:solidFill>
                  <a:srgbClr val="1D1D1A"/>
                </a:solidFill>
              </a:rPr>
              <a:t>mark</a:t>
            </a:r>
            <a:endParaRPr kumimoji="1" lang="zh-CN" altLang="en-US" sz="1000" dirty="0">
              <a:solidFill>
                <a:srgbClr val="1D1D1A"/>
              </a:solidFill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96464FC8-1442-1749-8D64-C2F4FB48B780}"/>
              </a:ext>
            </a:extLst>
          </p:cNvPr>
          <p:cNvSpPr/>
          <p:nvPr/>
        </p:nvSpPr>
        <p:spPr>
          <a:xfrm>
            <a:off x="8515486" y="3457025"/>
            <a:ext cx="2973139" cy="540883"/>
          </a:xfrm>
          <a:prstGeom prst="roundRect">
            <a:avLst>
              <a:gd name="adj" fmla="val 15071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599CF600-C4F0-6F44-A366-7A030C75BBAA}"/>
              </a:ext>
            </a:extLst>
          </p:cNvPr>
          <p:cNvSpPr/>
          <p:nvPr/>
        </p:nvSpPr>
        <p:spPr>
          <a:xfrm>
            <a:off x="8642770" y="3554045"/>
            <a:ext cx="744517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量化</a:t>
            </a:r>
            <a:endParaRPr kumimoji="1" lang="en-US" altLang="zh-CN" sz="1000" dirty="0">
              <a:solidFill>
                <a:srgbClr val="1D1D1A"/>
              </a:solidFill>
            </a:endParaRPr>
          </a:p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压缩</a:t>
            </a: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7C7A8E40-9654-4D41-A5F6-DEDC697F99C1}"/>
              </a:ext>
            </a:extLst>
          </p:cNvPr>
          <p:cNvSpPr/>
          <p:nvPr/>
        </p:nvSpPr>
        <p:spPr>
          <a:xfrm>
            <a:off x="9528894" y="3554045"/>
            <a:ext cx="871801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推理</a:t>
            </a:r>
            <a:endParaRPr kumimoji="1" lang="en-US" altLang="zh-CN" sz="1000" dirty="0">
              <a:solidFill>
                <a:srgbClr val="1D1D1A"/>
              </a:solidFill>
            </a:endParaRPr>
          </a:p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加速</a:t>
            </a: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D05732A5-4D72-924A-80D8-0B540DD4C072}"/>
              </a:ext>
            </a:extLst>
          </p:cNvPr>
          <p:cNvSpPr/>
          <p:nvPr/>
        </p:nvSpPr>
        <p:spPr>
          <a:xfrm>
            <a:off x="10542301" y="3554045"/>
            <a:ext cx="820019" cy="34684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rgbClr val="1D1D1A"/>
                </a:solidFill>
              </a:rPr>
              <a:t>9.</a:t>
            </a:r>
            <a:r>
              <a:rPr kumimoji="1" lang="zh-CN" altLang="en-US" sz="1000" dirty="0">
                <a:solidFill>
                  <a:srgbClr val="1D1D1A"/>
                </a:solidFill>
              </a:rPr>
              <a:t> </a:t>
            </a:r>
            <a:r>
              <a:rPr kumimoji="1" lang="en-US" altLang="zh-CN" sz="1000" dirty="0">
                <a:solidFill>
                  <a:srgbClr val="1D1D1A"/>
                </a:solidFill>
              </a:rPr>
              <a:t>Agent</a:t>
            </a:r>
          </a:p>
          <a:p>
            <a:pPr algn="ctr"/>
            <a:r>
              <a:rPr kumimoji="1" lang="zh-CN" altLang="en-US" sz="1000" dirty="0">
                <a:solidFill>
                  <a:srgbClr val="1D1D1A"/>
                </a:solidFill>
              </a:rPr>
              <a:t>智能体</a:t>
            </a: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4AC8CCC9-7B04-034B-A1DA-8F26D0F43963}"/>
              </a:ext>
            </a:extLst>
          </p:cNvPr>
          <p:cNvSpPr/>
          <p:nvPr/>
        </p:nvSpPr>
        <p:spPr>
          <a:xfrm>
            <a:off x="3383805" y="2534760"/>
            <a:ext cx="443351" cy="404466"/>
          </a:xfrm>
          <a:prstGeom prst="rightArrow">
            <a:avLst>
              <a:gd name="adj1" fmla="val 50000"/>
              <a:gd name="adj2" fmla="val 5259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D5506F47-962F-F54E-9791-A3CC8945EADE}"/>
              </a:ext>
            </a:extLst>
          </p:cNvPr>
          <p:cNvSpPr/>
          <p:nvPr/>
        </p:nvSpPr>
        <p:spPr>
          <a:xfrm rot="5400000">
            <a:off x="5878305" y="-1239373"/>
            <a:ext cx="257168" cy="10963473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3FA847-5B28-3349-B49E-BA62CB03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738" y="4550574"/>
            <a:ext cx="3830778" cy="18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13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E34FD3-ADEF-244D-BDC8-9A473A3192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01.</a:t>
            </a:r>
            <a:r>
              <a:rPr lang="zh-CN" altLang="en-US" dirty="0"/>
              <a:t> </a:t>
            </a:r>
            <a:r>
              <a:rPr lang="en-US" altLang="zh-CN" dirty="0"/>
              <a:t>DeepSpeed</a:t>
            </a:r>
          </a:p>
          <a:p>
            <a:r>
              <a:rPr lang="zh-CN" altLang="en-US" dirty="0"/>
              <a:t>后端通信</a:t>
            </a:r>
          </a:p>
        </p:txBody>
      </p:sp>
    </p:spTree>
    <p:extLst>
      <p:ext uri="{BB962C8B-B14F-4D97-AF65-F5344CB8AC3E}">
        <p14:creationId xmlns:p14="http://schemas.microsoft.com/office/powerpoint/2010/main" val="2521391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>
            <a:extLst>
              <a:ext uri="{FF2B5EF4-FFF2-40B4-BE49-F238E27FC236}">
                <a16:creationId xmlns:a16="http://schemas.microsoft.com/office/drawing/2014/main" id="{336D0E89-0D29-0235-B7C4-61BA175E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DeepSpeed</a:t>
            </a:r>
            <a:r>
              <a:rPr lang="zh-CN" altLang="en-US" dirty="0"/>
              <a:t> 分布式后端</a:t>
            </a:r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02424291-9C11-B7F4-88DD-D356D1B252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如果 </a:t>
            </a:r>
            <a:r>
              <a:rPr lang="en" altLang="zh-CN" dirty="0"/>
              <a:t>torch</a:t>
            </a:r>
            <a:r>
              <a:rPr lang="zh-CN" altLang="en-US" dirty="0"/>
              <a:t> 分布式通信后端已经初始化，</a:t>
            </a:r>
            <a:r>
              <a:rPr lang="en" altLang="zh-CN" dirty="0"/>
              <a:t>DeepSpeed</a:t>
            </a:r>
            <a:r>
              <a:rPr lang="zh-CN" altLang="en-US" dirty="0"/>
              <a:t> 直接使用；</a:t>
            </a:r>
          </a:p>
          <a:p>
            <a:pPr algn="l"/>
            <a:r>
              <a:rPr lang="zh-CN" altLang="en-US" dirty="0"/>
              <a:t>如果 </a:t>
            </a:r>
            <a:r>
              <a:rPr lang="en" altLang="zh-CN" dirty="0"/>
              <a:t>torch</a:t>
            </a:r>
            <a:r>
              <a:rPr lang="zh-CN" altLang="en-US" dirty="0"/>
              <a:t> 分布式通信后端未初始化，利用 </a:t>
            </a:r>
            <a:r>
              <a:rPr lang="en" altLang="zh-CN" dirty="0"/>
              <a:t>MPI</a:t>
            </a:r>
            <a:r>
              <a:rPr lang="zh-CN" altLang="en-US" dirty="0"/>
              <a:t> 获取和设置环境变量后初始化 </a:t>
            </a:r>
            <a:r>
              <a:rPr lang="en" altLang="zh-CN" dirty="0"/>
              <a:t>torch</a:t>
            </a:r>
            <a:r>
              <a:rPr lang="zh-CN" altLang="en-US" dirty="0"/>
              <a:t> </a:t>
            </a:r>
            <a:r>
              <a:rPr lang="en" altLang="zh-CN" dirty="0"/>
              <a:t>NCCL</a:t>
            </a:r>
            <a:r>
              <a:rPr lang="zh-CN" altLang="en-US" dirty="0"/>
              <a:t> 分布式通信后端，供 </a:t>
            </a:r>
            <a:r>
              <a:rPr lang="en" altLang="zh-CN" dirty="0"/>
              <a:t>DeepSpeed</a:t>
            </a:r>
            <a:r>
              <a:rPr lang="zh-CN" altLang="en-US" dirty="0"/>
              <a:t> 使用。</a:t>
            </a:r>
          </a:p>
        </p:txBody>
      </p:sp>
    </p:spTree>
    <p:extLst>
      <p:ext uri="{BB962C8B-B14F-4D97-AF65-F5344CB8AC3E}">
        <p14:creationId xmlns:p14="http://schemas.microsoft.com/office/powerpoint/2010/main" val="159736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8CCFD29-2FAF-B21C-9CE0-4F9F410E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DeepSpeed</a:t>
            </a:r>
            <a:r>
              <a:rPr lang="zh-CN" altLang="en-US" dirty="0"/>
              <a:t> 核心步骤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F86D10-D94A-D8A4-EE4E-2BE0E7F8A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457" y="1360170"/>
            <a:ext cx="10963473" cy="499491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" altLang="zh-CN" sz="1800" dirty="0"/>
              <a:t>Global </a:t>
            </a:r>
            <a:r>
              <a:rPr lang="en" altLang="zh-CN" sz="1800" dirty="0" err="1"/>
              <a:t>cdb</a:t>
            </a:r>
            <a:r>
              <a:rPr lang="zh-CN" altLang="en-US" sz="1800" dirty="0"/>
              <a:t>；初始化 </a:t>
            </a:r>
            <a:r>
              <a:rPr lang="en" altLang="zh-CN" sz="1800" dirty="0"/>
              <a:t>Communication Data Backend</a:t>
            </a:r>
            <a:r>
              <a:rPr lang="zh-CN" altLang="en-US" sz="1800" dirty="0"/>
              <a:t> 用于跟踪和管理分布式通信后端状态；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/>
              <a:t>Check</a:t>
            </a:r>
            <a:r>
              <a:rPr lang="zh-CN" altLang="en-US" sz="1800" dirty="0"/>
              <a:t> </a:t>
            </a:r>
            <a:r>
              <a:rPr lang="en" altLang="zh-CN" sz="1800" dirty="0" err="1"/>
              <a:t>cdb</a:t>
            </a:r>
            <a:r>
              <a:rPr lang="zh-CN" altLang="en-US" sz="1800" dirty="0"/>
              <a:t> </a:t>
            </a:r>
            <a:r>
              <a:rPr lang="en-US" altLang="zh-CN" sz="1800" dirty="0"/>
              <a:t>status</a:t>
            </a:r>
            <a:r>
              <a:rPr lang="zh-CN" altLang="en-US" sz="1800" dirty="0"/>
              <a:t>；如果为空或者未被初始化，设置初始化通信后端 </a:t>
            </a:r>
            <a:r>
              <a:rPr lang="en" altLang="zh-CN" sz="1800" dirty="0" err="1"/>
              <a:t>dist_init_required</a:t>
            </a:r>
            <a:r>
              <a:rPr lang="en" altLang="zh-CN" sz="1800" dirty="0"/>
              <a:t> is true</a:t>
            </a:r>
            <a:r>
              <a:rPr lang="zh-CN" altLang="en-US" sz="1800" dirty="0"/>
              <a:t>；</a:t>
            </a:r>
            <a:endParaRPr lang="en" altLang="zh-CN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/>
              <a:t>If</a:t>
            </a:r>
            <a:r>
              <a:rPr lang="zh-CN" altLang="en-US" sz="1800" dirty="0"/>
              <a:t> </a:t>
            </a:r>
            <a:r>
              <a:rPr lang="en" altLang="zh-CN" sz="1800" dirty="0" err="1"/>
              <a:t>cdb</a:t>
            </a:r>
            <a:r>
              <a:rPr lang="zh-CN" altLang="en-US" sz="1800" dirty="0"/>
              <a:t> </a:t>
            </a:r>
            <a:r>
              <a:rPr lang="en-US" altLang="zh-CN" sz="1800" dirty="0"/>
              <a:t>none</a:t>
            </a:r>
            <a:r>
              <a:rPr lang="zh-CN" altLang="en-US" sz="1800" dirty="0"/>
              <a:t>，设置通信后端 </a:t>
            </a:r>
            <a:r>
              <a:rPr lang="en" altLang="zh-CN" sz="1800" dirty="0"/>
              <a:t>NCCL/GLOO/MPI</a:t>
            </a:r>
            <a:r>
              <a:rPr lang="zh-CN" altLang="en-US" sz="1800" dirty="0"/>
              <a:t> 等；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/>
              <a:t>if</a:t>
            </a:r>
            <a:r>
              <a:rPr lang="zh-CN" altLang="en-US" sz="1800" dirty="0"/>
              <a:t> </a:t>
            </a:r>
            <a:r>
              <a:rPr lang="en" altLang="zh-CN" sz="1800" dirty="0" err="1"/>
              <a:t>cdb</a:t>
            </a:r>
            <a:r>
              <a:rPr lang="zh-CN" altLang="en-US" sz="1800" dirty="0"/>
              <a:t> </a:t>
            </a:r>
            <a:r>
              <a:rPr lang="en-US" altLang="zh-CN" sz="1800" dirty="0"/>
              <a:t>none</a:t>
            </a:r>
            <a:r>
              <a:rPr lang="zh-CN" altLang="en-US" sz="1800" dirty="0"/>
              <a:t> </a:t>
            </a:r>
            <a:r>
              <a:rPr lang="en-US" altLang="zh-CN" sz="1800" dirty="0"/>
              <a:t>&amp;</a:t>
            </a:r>
            <a:r>
              <a:rPr lang="zh-CN" altLang="en-US" sz="1800" dirty="0"/>
              <a:t> </a:t>
            </a:r>
            <a:r>
              <a:rPr lang="en" altLang="zh-CN" sz="1800" dirty="0"/>
              <a:t>torch</a:t>
            </a:r>
            <a:r>
              <a:rPr lang="zh-CN" altLang="en-US" sz="1800" dirty="0"/>
              <a:t> 分布式后端已初始化，设置 </a:t>
            </a:r>
            <a:r>
              <a:rPr lang="en" altLang="zh-CN" sz="1800" dirty="0"/>
              <a:t>DS</a:t>
            </a:r>
            <a:r>
              <a:rPr lang="zh-CN" altLang="en-US" sz="1800" dirty="0"/>
              <a:t> 通信后端为 </a:t>
            </a:r>
            <a:r>
              <a:rPr lang="en" altLang="zh-CN" sz="1800" dirty="0"/>
              <a:t>torch</a:t>
            </a:r>
            <a:r>
              <a:rPr lang="zh-CN" altLang="en-US" sz="1800" dirty="0"/>
              <a:t> 通信后端；完成初始化，函数退出！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/>
              <a:t>如果不需要初始化通信后端 </a:t>
            </a:r>
            <a:r>
              <a:rPr lang="en" altLang="zh-CN" sz="1800" dirty="0" err="1"/>
              <a:t>dist_init_required</a:t>
            </a:r>
            <a:r>
              <a:rPr lang="en" altLang="zh-CN" sz="1800" dirty="0"/>
              <a:t> is False</a:t>
            </a:r>
            <a:r>
              <a:rPr lang="zh-CN" altLang="en" sz="1800" dirty="0"/>
              <a:t>，</a:t>
            </a:r>
            <a:r>
              <a:rPr lang="zh-CN" altLang="en-US" sz="1800" dirty="0"/>
              <a:t>函数退出！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/>
              <a:t>如果需要初始化通信后端：</a:t>
            </a:r>
          </a:p>
          <a:p>
            <a:pPr marL="579890" lvl="1" indent="-342900">
              <a:buFont typeface="+mj-lt"/>
              <a:buAutoNum type="alphaLcParenR"/>
            </a:pPr>
            <a:r>
              <a:rPr lang="zh-CN" altLang="en-US" sz="1600" dirty="0"/>
              <a:t>如果开启</a:t>
            </a:r>
            <a:r>
              <a:rPr lang="en" altLang="zh-CN" sz="1600" dirty="0"/>
              <a:t>MPI</a:t>
            </a:r>
            <a:r>
              <a:rPr lang="zh-CN" altLang="en-US" sz="1600" dirty="0"/>
              <a:t>自动发现且必须环境变量没有，根据运行环境设置变量，支持 </a:t>
            </a:r>
            <a:r>
              <a:rPr lang="en" altLang="zh-CN" sz="1600" dirty="0"/>
              <a:t>PyTorch </a:t>
            </a:r>
            <a:r>
              <a:rPr lang="zh-CN" altLang="en-US" sz="1600" dirty="0"/>
              <a:t>分布式训练时使用 </a:t>
            </a:r>
            <a:r>
              <a:rPr lang="en" altLang="zh-CN" sz="1600" dirty="0"/>
              <a:t>NCCL</a:t>
            </a:r>
            <a:r>
              <a:rPr lang="zh-CN" altLang="en-US" sz="1600" dirty="0"/>
              <a:t> 后端。</a:t>
            </a:r>
          </a:p>
          <a:p>
            <a:pPr marL="579890" lvl="1" indent="-342900">
              <a:buFont typeface="+mj-lt"/>
              <a:buAutoNum type="alphaLcParenR"/>
            </a:pPr>
            <a:r>
              <a:rPr lang="zh-CN" altLang="en-US" sz="1600" dirty="0"/>
              <a:t>如果检查通信后端已被初始化，通信后端初始化完成，函数完成退出！</a:t>
            </a:r>
          </a:p>
          <a:p>
            <a:pPr marL="579890" lvl="1" indent="-342900">
              <a:buFont typeface="+mj-lt"/>
              <a:buAutoNum type="alphaLcParenR"/>
            </a:pPr>
            <a:r>
              <a:rPr lang="zh-CN" altLang="en-US" sz="1600" dirty="0"/>
              <a:t>如果检查通信后端未被初始化，初始化</a:t>
            </a:r>
            <a:r>
              <a:rPr lang="en" altLang="zh-CN" sz="1600" dirty="0"/>
              <a:t>torch</a:t>
            </a:r>
            <a:r>
              <a:rPr lang="zh-CN" altLang="en-US" sz="1600" dirty="0"/>
              <a:t>通信后端，并赋值给</a:t>
            </a:r>
            <a:r>
              <a:rPr lang="en" altLang="zh-CN" sz="1600" dirty="0" err="1"/>
              <a:t>cdb</a:t>
            </a:r>
            <a:r>
              <a:rPr lang="zh-CN" altLang="en" sz="1600" dirty="0"/>
              <a:t>，</a:t>
            </a:r>
            <a:r>
              <a:rPr lang="zh-CN" altLang="en-US" sz="1600" dirty="0"/>
              <a:t>函数完成退出！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676724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D0041E-8678-DA1B-C083-09FBAB72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DeepSpeed</a:t>
            </a:r>
            <a:r>
              <a:rPr lang="zh-CN" altLang="en-US" dirty="0"/>
              <a:t> 核心步骤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FD211C-CBDA-27D4-1FE4-47D29649BB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dirty="0"/>
              <a:t>https://github1s.com/</a:t>
            </a:r>
            <a:r>
              <a:rPr lang="en" altLang="zh-CN" dirty="0" err="1"/>
              <a:t>microsoft</a:t>
            </a:r>
            <a:r>
              <a:rPr lang="en" altLang="zh-CN" dirty="0"/>
              <a:t>/DeepSpeed/blob/master/</a:t>
            </a:r>
            <a:r>
              <a:rPr lang="en" altLang="zh-CN" dirty="0" err="1"/>
              <a:t>deepspeed</a:t>
            </a:r>
            <a:r>
              <a:rPr lang="en" altLang="zh-CN" dirty="0"/>
              <a:t>/comm/</a:t>
            </a:r>
            <a:r>
              <a:rPr lang="en" altLang="zh-CN" dirty="0" err="1"/>
              <a:t>comm.py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7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FEBE7E1-2ABB-CF8E-0125-3B62C56A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 PyTorch</a:t>
            </a:r>
            <a:r>
              <a:rPr lang="zh-CN" altLang="en-US" dirty="0"/>
              <a:t> 通信接口封装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13BC6F9-FD21-2945-A6A8-443A655A2B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" altLang="zh-CN" dirty="0"/>
              <a:t>Torch</a:t>
            </a:r>
            <a:r>
              <a:rPr lang="zh-CN" altLang="en-US" dirty="0"/>
              <a:t> </a:t>
            </a:r>
            <a:r>
              <a:rPr lang="en" altLang="zh-CN" dirty="0"/>
              <a:t>Backend</a:t>
            </a:r>
            <a:r>
              <a:rPr lang="zh-CN" altLang="en-US" dirty="0"/>
              <a:t> 对 </a:t>
            </a:r>
            <a:r>
              <a:rPr lang="en" altLang="zh-CN" dirty="0"/>
              <a:t>torch</a:t>
            </a:r>
            <a:r>
              <a:rPr lang="zh-CN" altLang="en-US" dirty="0"/>
              <a:t> 通信接口封装，将 </a:t>
            </a:r>
            <a:r>
              <a:rPr lang="en" altLang="zh-CN" dirty="0" err="1"/>
              <a:t>torch.distributed.all_reduce</a:t>
            </a:r>
            <a:r>
              <a:rPr lang="en" altLang="zh-CN" dirty="0"/>
              <a:t>()</a:t>
            </a:r>
            <a:r>
              <a:rPr lang="zh-CN" altLang="en-US" dirty="0"/>
              <a:t> 封装为 </a:t>
            </a:r>
            <a:r>
              <a:rPr lang="en" altLang="zh-CN" dirty="0" err="1"/>
              <a:t>deepspeed</a:t>
            </a:r>
            <a:r>
              <a:rPr lang="zh-CN" altLang="en-US" dirty="0"/>
              <a:t> 自己的通信接口 </a:t>
            </a:r>
            <a:r>
              <a:rPr lang="en" altLang="zh-CN" dirty="0" err="1"/>
              <a:t>all_reduce</a:t>
            </a:r>
            <a:r>
              <a:rPr lang="en" altLang="zh-CN" dirty="0"/>
              <a:t>()</a:t>
            </a:r>
            <a:endParaRPr lang="zh-CN" altLang="en" dirty="0"/>
          </a:p>
        </p:txBody>
      </p:sp>
    </p:spTree>
    <p:extLst>
      <p:ext uri="{BB962C8B-B14F-4D97-AF65-F5344CB8AC3E}">
        <p14:creationId xmlns:p14="http://schemas.microsoft.com/office/powerpoint/2010/main" val="2769301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9B8A92-C3F0-0FC3-FEF0-74A4B673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 PyTorch</a:t>
            </a:r>
            <a:r>
              <a:rPr lang="zh-CN" altLang="en-US" dirty="0"/>
              <a:t> 通信接口封装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D01D642-D29D-030C-0057-FD0F2ABCF3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dirty="0"/>
              <a:t>https://github1s.com/</a:t>
            </a:r>
            <a:r>
              <a:rPr lang="en" altLang="zh-CN" dirty="0" err="1"/>
              <a:t>microsoft</a:t>
            </a:r>
            <a:r>
              <a:rPr lang="en" altLang="zh-CN" dirty="0"/>
              <a:t>/DeepSpeed/blob/master/</a:t>
            </a:r>
            <a:r>
              <a:rPr lang="en" altLang="zh-CN" dirty="0" err="1"/>
              <a:t>deepspeed</a:t>
            </a:r>
            <a:r>
              <a:rPr lang="en" altLang="zh-CN" dirty="0"/>
              <a:t>/comm/</a:t>
            </a:r>
            <a:r>
              <a:rPr lang="en" altLang="zh-CN" dirty="0" err="1"/>
              <a:t>torch.py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55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E34FD3-ADEF-244D-BDC8-9A473A3192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02.</a:t>
            </a:r>
            <a:r>
              <a:rPr lang="zh-CN" altLang="en-US" dirty="0"/>
              <a:t> </a:t>
            </a:r>
            <a:r>
              <a:rPr lang="en-US" altLang="zh-CN" dirty="0"/>
              <a:t>Megatron-LM</a:t>
            </a:r>
          </a:p>
          <a:p>
            <a:r>
              <a:rPr lang="zh-CN" altLang="en-US" dirty="0"/>
              <a:t>后端通信</a:t>
            </a:r>
          </a:p>
        </p:txBody>
      </p:sp>
    </p:spTree>
    <p:extLst>
      <p:ext uri="{BB962C8B-B14F-4D97-AF65-F5344CB8AC3E}">
        <p14:creationId xmlns:p14="http://schemas.microsoft.com/office/powerpoint/2010/main" val="349455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34869</TotalTime>
  <Words>557</Words>
  <Application>Microsoft Macintosh PowerPoint</Application>
  <PresentationFormat>自定义</PresentationFormat>
  <Paragraphs>80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Microsoft YaHei</vt:lpstr>
      <vt:lpstr>Microsoft YaHei</vt:lpstr>
      <vt:lpstr>ACGN-MiaoGB-Flash</vt:lpstr>
      <vt:lpstr>Arial</vt:lpstr>
      <vt:lpstr>Calibri</vt:lpstr>
      <vt:lpstr>Futura 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大模型业务全流程</vt:lpstr>
      <vt:lpstr>PowerPoint 演示文稿</vt:lpstr>
      <vt:lpstr>使用 DeepSpeed 分布式后端</vt:lpstr>
      <vt:lpstr>DeepSpeed 核心步骤</vt:lpstr>
      <vt:lpstr>DeepSpeed 核心步骤</vt:lpstr>
      <vt:lpstr>对 PyTorch 通信接口封装</vt:lpstr>
      <vt:lpstr>对 PyTorch 通信接口封装</vt:lpstr>
      <vt:lpstr>PowerPoint 演示文稿</vt:lpstr>
      <vt:lpstr>Megatron-LM 后端通信</vt:lpstr>
      <vt:lpstr>Megatron-LM 后端通信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11742</cp:revision>
  <cp:lastPrinted>2023-09-08T09:14:01Z</cp:lastPrinted>
  <dcterms:created xsi:type="dcterms:W3CDTF">2020-08-28T08:44:19Z</dcterms:created>
  <dcterms:modified xsi:type="dcterms:W3CDTF">2024-08-04T15:30:33Z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