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33"/>
  </p:notesMasterIdLst>
  <p:handoutMasterIdLst>
    <p:handoutMasterId r:id="rId34"/>
  </p:handoutMasterIdLst>
  <p:sldIdLst>
    <p:sldId id="603" r:id="rId5"/>
    <p:sldId id="2147483483" r:id="rId6"/>
    <p:sldId id="2500" r:id="rId7"/>
    <p:sldId id="2147483499" r:id="rId8"/>
    <p:sldId id="2147483515" r:id="rId9"/>
    <p:sldId id="2147483517" r:id="rId10"/>
    <p:sldId id="2147483508" r:id="rId11"/>
    <p:sldId id="2147483520" r:id="rId12"/>
    <p:sldId id="2147483521" r:id="rId13"/>
    <p:sldId id="2147483524" r:id="rId14"/>
    <p:sldId id="2147483525" r:id="rId15"/>
    <p:sldId id="2147483523" r:id="rId16"/>
    <p:sldId id="2147483526" r:id="rId17"/>
    <p:sldId id="2147483527" r:id="rId18"/>
    <p:sldId id="2147483509" r:id="rId19"/>
    <p:sldId id="2147483513" r:id="rId20"/>
    <p:sldId id="2147483514" r:id="rId21"/>
    <p:sldId id="2147483528" r:id="rId22"/>
    <p:sldId id="2147483529" r:id="rId23"/>
    <p:sldId id="2147483510" r:id="rId24"/>
    <p:sldId id="2147483530" r:id="rId25"/>
    <p:sldId id="2147483531" r:id="rId26"/>
    <p:sldId id="2147483522" r:id="rId27"/>
    <p:sldId id="2147483532" r:id="rId28"/>
    <p:sldId id="2516" r:id="rId29"/>
    <p:sldId id="2147483506" r:id="rId30"/>
    <p:sldId id="582" r:id="rId31"/>
    <p:sldId id="2419" r:id="rId3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59" autoAdjust="0"/>
    <p:restoredTop sz="96291" autoAdjust="0"/>
  </p:normalViewPr>
  <p:slideViewPr>
    <p:cSldViewPr snapToGrid="0" snapToObjects="1">
      <p:cViewPr varScale="1">
        <p:scale>
          <a:sx n="82" d="100"/>
          <a:sy n="82" d="100"/>
        </p:scale>
        <p:origin x="57" y="1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86E4-6D14-F367-2882-2D2FFF751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295A2C-4C1E-9D8E-28BF-4E70E720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38460B-9594-4696-5453-99DD0280B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1A99D-5B01-D763-AD4A-9C8ACCDB3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9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6180" TargetMode="External"/><Relationship Id="rId2" Type="http://schemas.openxmlformats.org/officeDocument/2006/relationships/hyperlink" Target="https://zhuanlan.zhihu.com/p/691038809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chenzomi12/AIInfra" TargetMode="External"/><Relationship Id="rId4" Type="http://schemas.openxmlformats.org/officeDocument/2006/relationships/hyperlink" Target="https://zhuanlan.zhihu.com/p/6732847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515639" y="3018090"/>
            <a:ext cx="1088663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内存管理：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Paged Attention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51AA-5E2B-98EE-E199-12D0891D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A49D-9885-7785-0D06-1DCD7E90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/>
              <a:t>处理单个请求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228FE-4DB1-1C5D-2F28-E13D97A4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Prefill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图中步骤①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划分逻辑块：针对拿到的</a:t>
            </a:r>
            <a:r>
              <a:rPr lang="en-US" altLang="zh-CN" sz="1800" dirty="0"/>
              <a:t>prompt</a:t>
            </a:r>
            <a:r>
              <a:rPr lang="zh-CN" altLang="en-US" sz="1800" dirty="0"/>
              <a:t>按照</a:t>
            </a:r>
            <a:r>
              <a:rPr lang="en-US" altLang="zh-CN" sz="1800" dirty="0"/>
              <a:t>block</a:t>
            </a:r>
            <a:r>
              <a:rPr lang="zh-CN" altLang="en-US" sz="1800" dirty="0"/>
              <a:t>大小划分逻辑块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映射物理块：用一张</a:t>
            </a:r>
            <a:r>
              <a:rPr lang="en-US" altLang="zh-CN" sz="1800" dirty="0"/>
              <a:t>block table</a:t>
            </a:r>
            <a:r>
              <a:rPr lang="zh-CN" altLang="en-US" sz="1800" dirty="0"/>
              <a:t>记录逻辑块和物理块的映射关系</a:t>
            </a:r>
            <a:endParaRPr lang="en-US" altLang="zh-CN" sz="1800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Physical block number</a:t>
            </a:r>
            <a:r>
              <a:rPr lang="zh-CN" altLang="en-US" sz="1742" dirty="0"/>
              <a:t>：映射关系</a:t>
            </a:r>
            <a:endParaRPr lang="en-US" altLang="zh-CN" sz="1742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# filled</a:t>
            </a:r>
            <a:r>
              <a:rPr lang="zh-CN" altLang="en-US" sz="1742" dirty="0"/>
              <a:t>：物理块上被填满的槽位编号</a:t>
            </a:r>
            <a:endParaRPr lang="en-US" altLang="zh-CN" sz="1742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prompt</a:t>
            </a:r>
            <a:r>
              <a:rPr lang="zh-CN" altLang="en-US" sz="1800" dirty="0"/>
              <a:t>的</a:t>
            </a:r>
            <a:r>
              <a:rPr lang="en-US" altLang="zh-CN" sz="1800" dirty="0"/>
              <a:t>KV</a:t>
            </a:r>
            <a:r>
              <a:rPr lang="zh-CN" altLang="en-US" sz="1800" dirty="0"/>
              <a:t>值，填入物理块中</a:t>
            </a:r>
            <a:endParaRPr lang="en-US" altLang="zh-CN" sz="18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图中步骤②</a:t>
            </a:r>
            <a:r>
              <a:rPr lang="en-US" altLang="zh-CN" sz="2000" dirty="0"/>
              <a:t>/</a:t>
            </a:r>
            <a:r>
              <a:rPr lang="zh-CN" altLang="en-US" sz="2000" dirty="0"/>
              <a:t>③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attention</a:t>
            </a:r>
            <a:r>
              <a:rPr lang="zh-CN" altLang="en-US" sz="1800" dirty="0"/>
              <a:t>，生成第一个</a:t>
            </a:r>
            <a:r>
              <a:rPr lang="en-US" altLang="zh-CN" sz="1800" dirty="0"/>
              <a:t>token fathers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更新逻辑块，物理块和</a:t>
            </a:r>
            <a:r>
              <a:rPr lang="en-US" altLang="zh-CN" sz="1800" dirty="0"/>
              <a:t>block table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分配新的逻辑块和物理块：当</a:t>
            </a:r>
            <a:r>
              <a:rPr lang="en-US" altLang="zh-CN" sz="1800" dirty="0"/>
              <a:t>fathers</a:t>
            </a:r>
            <a:r>
              <a:rPr lang="zh-CN" altLang="en-US" sz="1800" dirty="0"/>
              <a:t>填入后，逻辑块</a:t>
            </a:r>
            <a:r>
              <a:rPr lang="en-US" altLang="zh-CN" sz="1800" dirty="0"/>
              <a:t>1</a:t>
            </a:r>
            <a:r>
              <a:rPr lang="zh-CN" altLang="en-US" sz="1800" dirty="0"/>
              <a:t>已经装满，需要开辟新的逻辑块</a:t>
            </a:r>
            <a:r>
              <a:rPr lang="en-US" altLang="zh-CN" sz="1800" dirty="0"/>
              <a:t>2</a:t>
            </a:r>
            <a:r>
              <a:rPr lang="zh-CN" altLang="en-US" sz="1800" dirty="0"/>
              <a:t>，更新对应的物理块和</a:t>
            </a:r>
            <a:r>
              <a:rPr lang="en-US" altLang="zh-CN" sz="1800" dirty="0"/>
              <a:t>block table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D94804-FDAC-F338-0052-F651234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18" y="3081004"/>
            <a:ext cx="4861333" cy="2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4045-1A1B-D550-2AD1-074E0EE3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C8E4-ED70-7C54-1931-6FDECB7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处理多个请求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8AE8B-A875-DD66-3C6C-92AB7903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两个序列的逻辑块映射到不同的物理块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两个序列的相邻逻辑块在物理</a:t>
            </a:r>
            <a:r>
              <a:rPr lang="en-US" altLang="zh-CN" sz="2000" dirty="0"/>
              <a:t>GPU</a:t>
            </a:r>
            <a:r>
              <a:rPr lang="zh-CN" altLang="en-US" sz="2000" dirty="0"/>
              <a:t>内存中不需要连续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一旦一个请求完成，其</a:t>
            </a:r>
            <a:r>
              <a:rPr lang="en-US" altLang="zh-CN" sz="2000" dirty="0"/>
              <a:t>KV</a:t>
            </a:r>
            <a:r>
              <a:rPr lang="zh-CN" altLang="en-US" sz="2000" dirty="0"/>
              <a:t>块可以被释放以存储其他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请求的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2646C-4379-0C2A-14BA-B06CCC55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43" y="2931958"/>
            <a:ext cx="7144768" cy="27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B4E2-3B04-8044-29A7-726A8CD9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7F516-D86C-F929-E975-311D1813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Parallel Sampling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440B8-F5DA-60F4-FDAD-75C0F897B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reference count </a:t>
            </a:r>
            <a:r>
              <a:rPr lang="zh-CN" altLang="en-US" sz="2000" dirty="0"/>
              <a:t>计数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引入</a:t>
            </a:r>
            <a:r>
              <a:rPr lang="en-US" altLang="zh-CN" sz="2000" dirty="0"/>
              <a:t>copy-on-write </a:t>
            </a:r>
            <a:r>
              <a:rPr lang="zh-CN" altLang="en-US" sz="2000" dirty="0"/>
              <a:t>机制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A54A7-0B71-81F1-FED4-878E1E5B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96" y="1694844"/>
            <a:ext cx="5635637" cy="23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D766-42CE-09A3-B2C0-1BEE9104B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DFD1B-96C5-6963-16C1-54D40AF4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Beam Searching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F21D7-CA88-70A1-D717-EC9DB86DF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过程中候选者之间也有共享，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且共享是动态变化的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C3A06C-E0D0-E75C-2F6E-57CAD52D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35" y="1706492"/>
            <a:ext cx="6043878" cy="21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070A-2A15-A759-DBD9-0EA24B1A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4566-7FBD-62D2-E538-B266ECFC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Shared prefix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90772-0C1B-06B7-0B79-BB2D7F5F8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多个用户提示共享一个前缀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可以提前存储前缀的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2E0A8-2E05-FAAD-3185-11407F9F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99" y="1387188"/>
            <a:ext cx="6231488" cy="24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调度与抢占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带来的调度问题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当采用</a:t>
            </a:r>
            <a:r>
              <a:rPr lang="en-US" altLang="zh-CN" dirty="0"/>
              <a:t>paged attention</a:t>
            </a:r>
            <a:r>
              <a:rPr lang="zh-CN" altLang="en-US" dirty="0"/>
              <a:t>方式分配显存的办法时，因为没有为每个</a:t>
            </a:r>
            <a:r>
              <a:rPr lang="en-US" altLang="zh-CN" dirty="0"/>
              <a:t>prompt</a:t>
            </a:r>
            <a:r>
              <a:rPr lang="zh-CN" altLang="en-US" dirty="0"/>
              <a:t>预留充足的显存空间，如果在某一时刻整个显存被打满了，而此时所有的</a:t>
            </a:r>
            <a:r>
              <a:rPr lang="en-US" altLang="zh-CN" dirty="0"/>
              <a:t>prompt</a:t>
            </a:r>
            <a:r>
              <a:rPr lang="zh-CN" altLang="en-US" dirty="0"/>
              <a:t>都没做完推理，应该怎么办？</a:t>
            </a:r>
            <a:endParaRPr lang="en-US" altLang="zh-CN" dirty="0"/>
          </a:p>
          <a:p>
            <a:r>
              <a:rPr lang="zh-CN" altLang="en-US" dirty="0"/>
              <a:t>需要进行</a:t>
            </a:r>
            <a:r>
              <a:rPr lang="zh-CN" altLang="en-US" b="1" dirty="0"/>
              <a:t>抢占（</a:t>
            </a:r>
            <a:r>
              <a:rPr lang="en-US" altLang="zh-CN" b="1" dirty="0"/>
              <a:t>preemption</a:t>
            </a:r>
            <a:r>
              <a:rPr lang="zh-CN" altLang="en-US" b="1" dirty="0"/>
              <a:t>）</a:t>
            </a:r>
            <a:r>
              <a:rPr lang="zh-CN" altLang="en-US" dirty="0"/>
              <a:t>，暂时中断一些任务的执行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 err="1"/>
              <a:t>vllm</a:t>
            </a:r>
            <a:r>
              <a:rPr lang="zh-CN" altLang="en-US" dirty="0"/>
              <a:t>调度原则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先来的请求先被服务（</a:t>
            </a:r>
            <a:r>
              <a:rPr lang="en-US" altLang="zh-CN" dirty="0"/>
              <a:t>First-Come-First-Serve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如有抢占的需要，后来的请求先被</a:t>
            </a:r>
            <a:r>
              <a:rPr lang="zh-CN" altLang="en-US" b="1" dirty="0"/>
              <a:t>抢占</a:t>
            </a:r>
            <a:r>
              <a:rPr lang="zh-CN" altLang="en-US" dirty="0"/>
              <a:t>（</a:t>
            </a:r>
            <a:r>
              <a:rPr lang="en-US" altLang="zh-CN" dirty="0"/>
              <a:t>preemption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应该驱逐哪些块</a:t>
            </a:r>
            <a:r>
              <a:rPr lang="en-US" altLang="zh-CN" dirty="0"/>
              <a:t>?  </a:t>
            </a:r>
            <a:r>
              <a:rPr lang="zh-CN" altLang="en-US" dirty="0"/>
              <a:t>释放被抢占请求的所有块</a:t>
            </a:r>
            <a:endParaRPr lang="en-US" altLang="zh-CN" dirty="0"/>
          </a:p>
          <a:p>
            <a:pPr lvl="1"/>
            <a:r>
              <a:rPr lang="zh-CN" altLang="en-US" dirty="0"/>
              <a:t>如何恢复被驱逐的块？ </a:t>
            </a:r>
            <a:r>
              <a:rPr lang="en-US" altLang="zh-CN" b="1" dirty="0"/>
              <a:t>Swapping / </a:t>
            </a:r>
            <a:r>
              <a:rPr lang="en-US" altLang="zh-CN" b="1" dirty="0" err="1"/>
              <a:t>Recomputation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0430-04DC-186E-BC4F-94369B5A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53A4-1E5C-4D11-DB60-780C414A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Swapping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AF9D6-51A3-B22F-A9BB-FF634B3D0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将被驱逐的块拷贝到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CPU</a:t>
            </a:r>
            <a:r>
              <a:rPr lang="zh-CN" altLang="en-US" dirty="0"/>
              <a:t>块分配器管理交换到</a:t>
            </a:r>
            <a:r>
              <a:rPr lang="en-US" altLang="zh-CN" dirty="0"/>
              <a:t>CPU</a:t>
            </a:r>
            <a:r>
              <a:rPr lang="zh-CN" altLang="en-US" dirty="0"/>
              <a:t>中的物理块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资源充分时将块从</a:t>
            </a:r>
            <a:r>
              <a:rPr lang="en-US" altLang="zh-CN" dirty="0"/>
              <a:t>CPU</a:t>
            </a:r>
            <a:r>
              <a:rPr lang="zh-CN" altLang="en-US" dirty="0"/>
              <a:t>重载到</a:t>
            </a:r>
            <a:r>
              <a:rPr lang="en-US" altLang="zh-CN" dirty="0"/>
              <a:t>GPU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8972D-960F-1467-5233-DF92F804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39" y="1447064"/>
            <a:ext cx="4965955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502D1-ECC0-C839-DBE2-B6EEEEC5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0277F-F37B-6DE0-253D-2E5518A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Recomputation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B0206-DF35-9EE9-F36D-C8521EDB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不需要将</a:t>
            </a:r>
            <a:r>
              <a:rPr lang="en-US" altLang="zh-CN" dirty="0"/>
              <a:t>block</a:t>
            </a:r>
            <a:r>
              <a:rPr lang="zh-CN" altLang="en-US" dirty="0"/>
              <a:t>交换到</a:t>
            </a:r>
            <a:r>
              <a:rPr lang="en-US" altLang="zh-CN" dirty="0"/>
              <a:t>CPU</a:t>
            </a:r>
            <a:r>
              <a:rPr lang="zh-CN" altLang="en-US" dirty="0"/>
              <a:t>上，直接释放物理块</a:t>
            </a:r>
            <a:endParaRPr lang="en-US" altLang="zh-CN" dirty="0"/>
          </a:p>
          <a:p>
            <a:r>
              <a:rPr lang="zh-CN" altLang="en-US" dirty="0"/>
              <a:t>当被抢占的序列被重调度时，重新计算</a:t>
            </a:r>
            <a:r>
              <a:rPr lang="en-US" altLang="zh-CN" dirty="0"/>
              <a:t>KV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重新计算的延迟显著低于原来的延迟（可以将被抢占前已经生成的</a:t>
            </a:r>
            <a:r>
              <a:rPr lang="en-US" altLang="zh-CN" dirty="0"/>
              <a:t>token</a:t>
            </a:r>
            <a:r>
              <a:rPr lang="zh-CN" altLang="en-US" dirty="0"/>
              <a:t>与原来的用户</a:t>
            </a:r>
            <a:r>
              <a:rPr lang="en-US" altLang="zh-CN" dirty="0"/>
              <a:t>prompt</a:t>
            </a:r>
            <a:r>
              <a:rPr lang="zh-CN" altLang="en-US" dirty="0"/>
              <a:t>拼接成新的</a:t>
            </a:r>
            <a:r>
              <a:rPr lang="en-US" altLang="zh-CN" dirty="0"/>
              <a:t>prompt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16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内存管理的挑战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Paged attention</a:t>
            </a:r>
            <a:r>
              <a:rPr lang="zh-CN" altLang="en-US" sz="2400" dirty="0"/>
              <a:t>原理（操作系统概念，核心组件，不同解码策略下的应用）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调度与抢占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分布式场景下内存的管理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Attention</a:t>
            </a:r>
            <a:r>
              <a:rPr lang="zh-CN" altLang="en-US" sz="2400" dirty="0"/>
              <a:t>算子的适配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分布式场景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CB1F8-EA0B-4179-657B-C7235D99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6419B-FB02-8EAB-95B6-06CB7BB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分布式内存管理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D2E59-5304-C29A-2496-F8AFB891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许多</a:t>
            </a:r>
            <a:r>
              <a:rPr lang="en-US" altLang="zh-CN" dirty="0"/>
              <a:t>LLM</a:t>
            </a:r>
            <a:r>
              <a:rPr lang="zh-CN" altLang="en-US" dirty="0"/>
              <a:t>参数规模超过了单个</a:t>
            </a:r>
            <a:r>
              <a:rPr lang="en-US" altLang="zh-CN" dirty="0"/>
              <a:t>GPU</a:t>
            </a:r>
            <a:r>
              <a:rPr lang="zh-CN" altLang="en-US" dirty="0"/>
              <a:t>的处理能力 ，需要多卡完成推理</a:t>
            </a:r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情况下需要一个能够处理分布式内存的内存管理器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76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DBB6-3103-ED87-E208-E5849FBF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A4F0-A36F-2A6B-D4EA-2D59BE06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分布式内存管理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A6E82-4513-21F1-F113-919D2715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管理器：负责计算和管理每张卡上</a:t>
            </a:r>
            <a:r>
              <a:rPr lang="en-US" altLang="zh-CN" dirty="0"/>
              <a:t>KV Cache</a:t>
            </a:r>
            <a:r>
              <a:rPr lang="zh-CN" altLang="en-US" dirty="0"/>
              <a:t>逻辑块到物理块的映射表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GPU</a:t>
            </a:r>
            <a:r>
              <a:rPr lang="zh-CN" altLang="en-US" dirty="0"/>
              <a:t>共享一个</a:t>
            </a:r>
            <a:r>
              <a:rPr lang="en-US" altLang="zh-CN" dirty="0"/>
              <a:t>KV Cache</a:t>
            </a:r>
            <a:r>
              <a:rPr lang="zh-CN" altLang="en-US" dirty="0"/>
              <a:t>管理器以及从逻辑块到物理块的映射</a:t>
            </a:r>
            <a:endParaRPr lang="en-US" altLang="zh-CN" dirty="0"/>
          </a:p>
          <a:p>
            <a:r>
              <a:rPr lang="zh-CN" altLang="en-US" dirty="0"/>
              <a:t>在分布式计算时，管理器会将映射表广播到各张卡上，张卡上的</a:t>
            </a:r>
            <a:r>
              <a:rPr lang="en-US" altLang="zh-CN" dirty="0"/>
              <a:t>Cache engine</a:t>
            </a:r>
            <a:r>
              <a:rPr lang="zh-CN" altLang="en-US" dirty="0"/>
              <a:t>接收到相关信息后，负责管理各卡上的</a:t>
            </a:r>
            <a:r>
              <a:rPr lang="en-US" altLang="zh-CN" dirty="0"/>
              <a:t>KV block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535D1-801F-93C5-863B-8FEB08B5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04" y="3076282"/>
            <a:ext cx="5067560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D7C1-B1FE-A39F-870D-80AE0966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449164-8805-0889-20FE-253344AE38D2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7EE0F-98C7-9591-70A0-861B0069EDB0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D7B14-E81D-5C92-242C-8E3AD7216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核函数级优化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62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8EFC-7AE6-04E5-51A4-FC25C1DF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00FD-8500-F8A9-23E5-EF0E4141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Kernel-level 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71C3C-C3AE-23AB-2911-6C1260452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 err="1"/>
              <a:t>PagedAttention</a:t>
            </a:r>
            <a:r>
              <a:rPr lang="zh-CN" altLang="en-US" dirty="0"/>
              <a:t>引入了现有系统无法有效支持的访存模式，需要新的</a:t>
            </a:r>
            <a:r>
              <a:rPr lang="en-US" altLang="zh-CN" dirty="0"/>
              <a:t>GPU</a:t>
            </a:r>
            <a:r>
              <a:rPr lang="zh-CN" altLang="en-US" dirty="0"/>
              <a:t>内核对其进行优化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融合</a:t>
            </a:r>
            <a:r>
              <a:rPr lang="en-US" altLang="zh-CN" dirty="0"/>
              <a:t>KV</a:t>
            </a:r>
            <a:r>
              <a:rPr lang="zh-CN" altLang="en-US" dirty="0"/>
              <a:t>缓存写入：将 计算新</a:t>
            </a:r>
            <a:r>
              <a:rPr lang="en-US" altLang="zh-CN" dirty="0"/>
              <a:t>KV</a:t>
            </a:r>
            <a:r>
              <a:rPr lang="zh-CN" altLang="en-US" dirty="0"/>
              <a:t> </a:t>
            </a:r>
            <a:r>
              <a:rPr lang="en-US" altLang="zh-CN" dirty="0"/>
              <a:t>-&gt; </a:t>
            </a:r>
            <a:r>
              <a:rPr lang="zh-CN" altLang="en-US" dirty="0"/>
              <a:t>调整内存布局</a:t>
            </a:r>
            <a:r>
              <a:rPr lang="en-US" altLang="zh-CN" dirty="0"/>
              <a:t>(Reshape)</a:t>
            </a:r>
            <a:r>
              <a:rPr lang="zh-CN" altLang="en-US" dirty="0"/>
              <a:t> </a:t>
            </a:r>
            <a:r>
              <a:rPr lang="en-US" altLang="zh-CN" dirty="0"/>
              <a:t>-&gt; </a:t>
            </a:r>
            <a:r>
              <a:rPr lang="zh-CN" altLang="en-US" dirty="0"/>
              <a:t>写入物理块 这三个步骤融合进一个</a:t>
            </a:r>
            <a:r>
              <a:rPr lang="en-US" altLang="zh-CN" dirty="0"/>
              <a:t>Kernel</a:t>
            </a:r>
            <a:r>
              <a:rPr lang="zh-CN" altLang="en-US" dirty="0"/>
              <a:t>，避免了三次独立的</a:t>
            </a:r>
            <a:r>
              <a:rPr lang="en-US" altLang="zh-CN" dirty="0"/>
              <a:t>Kernel</a:t>
            </a:r>
            <a:r>
              <a:rPr lang="zh-CN" altLang="en-US" dirty="0"/>
              <a:t>启动和中间数据的读写</a:t>
            </a:r>
            <a:endParaRPr lang="en-US" altLang="zh-CN" dirty="0"/>
          </a:p>
          <a:p>
            <a:pPr lvl="1"/>
            <a:r>
              <a:rPr lang="zh-CN" altLang="en-US" dirty="0"/>
              <a:t>融合块读取与注意力计算：修改</a:t>
            </a:r>
            <a:r>
              <a:rPr lang="en-US" altLang="zh-CN" dirty="0"/>
              <a:t>Attention Kernel</a:t>
            </a:r>
            <a:r>
              <a:rPr lang="zh-CN" altLang="en-US" dirty="0"/>
              <a:t>，让它能直接根据</a:t>
            </a:r>
            <a:r>
              <a:rPr lang="en-US" altLang="zh-CN" dirty="0"/>
              <a:t>block_table</a:t>
            </a:r>
            <a:r>
              <a:rPr lang="zh-CN" altLang="en-US" dirty="0"/>
              <a:t>从非连续的物理块中读取</a:t>
            </a:r>
            <a:r>
              <a:rPr lang="en-US" altLang="zh-CN" dirty="0"/>
              <a:t>KV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融合块拷贝：为</a:t>
            </a:r>
            <a:r>
              <a:rPr lang="en-US" altLang="zh-CN" dirty="0"/>
              <a:t>Copy-on-Write</a:t>
            </a:r>
            <a:r>
              <a:rPr lang="zh-CN" altLang="en-US" dirty="0"/>
              <a:t>机制实现了一个内核，可以接收一个“拷贝任务列表”，然后一次性、并行地完成所有源块到目标块的数据拷贝。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35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常规大模型内存管理方式内存效率极低</a:t>
            </a:r>
            <a:endParaRPr lang="en-US" altLang="zh-CN" dirty="0"/>
          </a:p>
          <a:p>
            <a:r>
              <a:rPr lang="en-US" altLang="zh-CN" dirty="0"/>
              <a:t>Paged Attention</a:t>
            </a:r>
            <a:r>
              <a:rPr lang="zh-CN" altLang="en-US" dirty="0"/>
              <a:t>算法用类似操作系统管理内存的方式管理</a:t>
            </a:r>
            <a:r>
              <a:rPr lang="en-US" altLang="zh-CN" dirty="0"/>
              <a:t>KV Cache</a:t>
            </a:r>
          </a:p>
          <a:p>
            <a:r>
              <a:rPr lang="en-US" altLang="zh-CN" dirty="0" err="1"/>
              <a:t>vllm</a:t>
            </a:r>
            <a:r>
              <a:rPr lang="zh-CN" altLang="en-US" dirty="0"/>
              <a:t>推理框架基于</a:t>
            </a:r>
            <a:r>
              <a:rPr lang="en-US" altLang="zh-CN" dirty="0"/>
              <a:t>paged attention</a:t>
            </a:r>
            <a:r>
              <a:rPr lang="zh-CN" altLang="en-US" dirty="0"/>
              <a:t>算法实现，在多种场景下表现优异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https://zhuanlan.zhihu.com/p/691038809</a:t>
            </a: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https://arxiv.org/pdf/2309.06180</a:t>
            </a: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https://zhuanlan.zhihu.com/p/673284781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5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大模型推理的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内存管理挑战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内存管理挑战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455E5-F3EC-0749-CBED-44ED417C6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内存占用大</a:t>
            </a:r>
          </a:p>
          <a:p>
            <a:r>
              <a:rPr lang="zh-CN" altLang="en-US" dirty="0"/>
              <a:t>解码策略复杂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&amp;</a:t>
            </a:r>
            <a:r>
              <a:rPr lang="zh-CN" altLang="en-US" dirty="0"/>
              <a:t>输出序列长度未知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632B5-9C30-8486-0418-DDC9A403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91" y="1111979"/>
            <a:ext cx="3382019" cy="3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99B61-878F-AE2B-7F20-6051D5D03E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将同一个请求的</a:t>
            </a:r>
            <a:r>
              <a:rPr lang="en-US" altLang="zh-CN" dirty="0"/>
              <a:t>KV Cache</a:t>
            </a:r>
            <a:r>
              <a:rPr lang="zh-CN" altLang="en-US" dirty="0"/>
              <a:t>连续存储，按照（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zh-CN" altLang="en-US" dirty="0"/>
              <a:t>）的固定尺寸预先分配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造成三种内存浪费：</a:t>
            </a:r>
            <a:endParaRPr lang="en-US" altLang="zh-CN" dirty="0"/>
          </a:p>
          <a:p>
            <a:pPr lvl="1"/>
            <a:r>
              <a:rPr lang="zh-CN" altLang="en-US" dirty="0"/>
              <a:t>内部碎片</a:t>
            </a:r>
            <a:endParaRPr lang="en-US" altLang="zh-CN" dirty="0"/>
          </a:p>
          <a:p>
            <a:pPr lvl="1"/>
            <a:r>
              <a:rPr lang="zh-CN" altLang="en-US" dirty="0"/>
              <a:t>外部碎片</a:t>
            </a:r>
            <a:endParaRPr lang="en-US" altLang="zh-CN" dirty="0"/>
          </a:p>
          <a:p>
            <a:pPr lvl="1"/>
            <a:r>
              <a:rPr lang="zh-CN" altLang="en-US" dirty="0"/>
              <a:t>预留内存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37897B-47D3-D11F-37E0-C420FA8D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9" y="1922956"/>
            <a:ext cx="10273638" cy="17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常规内存管理方案的问题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5EDBE-6FED-B78E-6341-363838D1A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内存浪费（内部碎片、外部碎片、预先分配）</a:t>
            </a:r>
            <a:endParaRPr lang="en-US" altLang="zh-CN" dirty="0"/>
          </a:p>
          <a:p>
            <a:r>
              <a:rPr lang="zh-CN" altLang="en-US" dirty="0"/>
              <a:t>无法应用内存共享策略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32732-7BC7-2D53-5154-73CE76C0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09" y="2098682"/>
            <a:ext cx="6182402" cy="33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Paged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Attention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操作系统虚拟内存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1D70B-C6C7-C1E2-FF3F-458DA2561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将物理内存划分为固定大小的块，每一块为页（</a:t>
            </a:r>
            <a:r>
              <a:rPr lang="en-US" altLang="zh-CN" sz="2000" dirty="0"/>
              <a:t>page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不需要提前加载一个进程的所有代码，动态加载需要用到的部分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612B6-89C4-E988-04FC-7A8691C0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62" y="2737376"/>
            <a:ext cx="7791650" cy="35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246909"/>
            <a:ext cx="5835406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 err="1"/>
              <a:t>PagedAttention</a:t>
            </a:r>
            <a:r>
              <a:rPr lang="zh-CN" altLang="en-US" sz="2000" dirty="0"/>
              <a:t>允许</a:t>
            </a:r>
            <a:r>
              <a:rPr lang="zh-CN" altLang="en-US" sz="2000" b="1" dirty="0"/>
              <a:t>在非连续</a:t>
            </a:r>
            <a:r>
              <a:rPr lang="zh-CN" altLang="en-US" sz="2000" dirty="0"/>
              <a:t>的内存空间中存储连续的键和值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将每个序列的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缓存划分为</a:t>
            </a:r>
            <a:r>
              <a:rPr lang="en-US" altLang="zh-CN" sz="2000" dirty="0"/>
              <a:t>KV block</a:t>
            </a:r>
            <a:r>
              <a:rPr lang="zh-CN" altLang="en-US" sz="2000" dirty="0"/>
              <a:t>，每个</a:t>
            </a:r>
            <a:r>
              <a:rPr lang="en-US" altLang="zh-CN" sz="2000" dirty="0"/>
              <a:t>block</a:t>
            </a:r>
            <a:r>
              <a:rPr lang="zh-CN" altLang="en-US" sz="2000" dirty="0"/>
              <a:t>包含</a:t>
            </a:r>
            <a:r>
              <a:rPr lang="zh-CN" altLang="en-US" sz="2000" b="1" dirty="0"/>
              <a:t>固定数量</a:t>
            </a:r>
            <a:r>
              <a:rPr lang="zh-CN" altLang="en-US" sz="2000" dirty="0"/>
              <a:t>的</a:t>
            </a:r>
            <a:r>
              <a:rPr lang="en-US" altLang="zh-CN" sz="2000" dirty="0"/>
              <a:t>KV vectors</a:t>
            </a:r>
            <a:r>
              <a:rPr lang="zh-CN" altLang="en-US" sz="2000" dirty="0"/>
              <a:t>（</a:t>
            </a:r>
            <a:r>
              <a:rPr lang="en-US" altLang="zh-CN" sz="2000" dirty="0"/>
              <a:t>Block Size)</a:t>
            </a:r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在注意力计算过程中，</a:t>
            </a:r>
            <a:r>
              <a:rPr lang="en-US" altLang="zh-CN" sz="2000" dirty="0" err="1"/>
              <a:t>PagedAttention</a:t>
            </a:r>
            <a:r>
              <a:rPr lang="zh-CN" altLang="en-US" sz="2000" dirty="0"/>
              <a:t>核分别识别和提取不同的</a:t>
            </a:r>
            <a:r>
              <a:rPr lang="en-US" altLang="zh-CN" sz="2000" dirty="0"/>
              <a:t>KV</a:t>
            </a:r>
            <a:r>
              <a:rPr lang="zh-CN" altLang="en-US" sz="2000" dirty="0"/>
              <a:t>块。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8A7273-792B-70CC-90A5-C5A87324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11979"/>
            <a:ext cx="5655098" cy="2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33934</TotalTime>
  <Words>1048</Words>
  <Application>Microsoft Office PowerPoint</Application>
  <PresentationFormat>自定义</PresentationFormat>
  <Paragraphs>142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ACGN-MiaoGB-Flash</vt:lpstr>
      <vt:lpstr>Futura-Medium</vt:lpstr>
      <vt:lpstr>Lexend</vt:lpstr>
      <vt:lpstr>PingFang SC</vt:lpstr>
      <vt:lpstr>PingFang SC Semibold</vt:lpstr>
      <vt:lpstr>Microsoft YaHei</vt:lpstr>
      <vt:lpstr>Microsoft YaHei</vt:lpstr>
      <vt:lpstr>Arial</vt:lpstr>
      <vt:lpstr>Calibri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PowerPoint 演示文稿</vt:lpstr>
      <vt:lpstr>内存管理挑战</vt:lpstr>
      <vt:lpstr>常规内存管理方案</vt:lpstr>
      <vt:lpstr>常规内存管理方案的问题</vt:lpstr>
      <vt:lpstr>PowerPoint 演示文稿</vt:lpstr>
      <vt:lpstr>操作系统虚拟内存</vt:lpstr>
      <vt:lpstr>Paged Attention原理</vt:lpstr>
      <vt:lpstr>处理单个请求</vt:lpstr>
      <vt:lpstr>处理多个请求</vt:lpstr>
      <vt:lpstr>解码策略 —— Parallel Sampling</vt:lpstr>
      <vt:lpstr>解码策略 —— Beam Searching</vt:lpstr>
      <vt:lpstr>解码策略 —— Shared prefix</vt:lpstr>
      <vt:lpstr>PowerPoint 演示文稿</vt:lpstr>
      <vt:lpstr>Paged attention带来的调度问题</vt:lpstr>
      <vt:lpstr>vllm调度原则</vt:lpstr>
      <vt:lpstr> Swapping</vt:lpstr>
      <vt:lpstr> Recomputation</vt:lpstr>
      <vt:lpstr>PowerPoint 演示文稿</vt:lpstr>
      <vt:lpstr> 分布式内存管理</vt:lpstr>
      <vt:lpstr> 分布式内存管理</vt:lpstr>
      <vt:lpstr>PowerPoint 演示文稿</vt:lpstr>
      <vt:lpstr> Kernel-level 优化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YR Z</cp:lastModifiedBy>
  <cp:revision>10930</cp:revision>
  <cp:lastPrinted>2023-09-08T09:14:01Z</cp:lastPrinted>
  <dcterms:created xsi:type="dcterms:W3CDTF">2020-08-28T08:44:19Z</dcterms:created>
  <dcterms:modified xsi:type="dcterms:W3CDTF">2025-09-12T10:09:15Z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