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0"/>
  </p:notesMasterIdLst>
  <p:handoutMasterIdLst>
    <p:handoutMasterId r:id="rId21"/>
  </p:handoutMasterIdLst>
  <p:sldIdLst>
    <p:sldId id="603" r:id="rId6"/>
    <p:sldId id="2417" r:id="rId7"/>
    <p:sldId id="2462" r:id="rId8"/>
    <p:sldId id="259" r:id="rId9"/>
    <p:sldId id="2489" r:id="rId10"/>
    <p:sldId id="2497" r:id="rId11"/>
    <p:sldId id="2490" r:id="rId12"/>
    <p:sldId id="2492" r:id="rId13"/>
    <p:sldId id="2491" r:id="rId14"/>
    <p:sldId id="2493" r:id="rId15"/>
    <p:sldId id="2494" r:id="rId16"/>
    <p:sldId id="2498" r:id="rId17"/>
    <p:sldId id="582" r:id="rId18"/>
    <p:sldId id="2419" r:id="rId19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mp.weixin.qq.com/s/8Y281VYaLu5jHoAvQVvVJg" TargetMode="External"/><Relationship Id="rId13" Type="http://schemas.openxmlformats.org/officeDocument/2006/relationships/hyperlink" Target="https://github.com/chenzomi12/AIInfra" TargetMode="External"/><Relationship Id="rId3" Type="http://schemas.openxmlformats.org/officeDocument/2006/relationships/hyperlink" Target="https://www.zhihu.com/tardis/zm/art/677638939?source_id=1003" TargetMode="External"/><Relationship Id="rId7" Type="http://schemas.openxmlformats.org/officeDocument/2006/relationships/hyperlink" Target="https://mp.weixin.qq.com/s/ZXjwnO103e-wXJGmmKi-Pw" TargetMode="External"/><Relationship Id="rId12" Type="http://schemas.openxmlformats.org/officeDocument/2006/relationships/hyperlink" Target="https://my.oschina.net/IDP/blog/16513157" TargetMode="External"/><Relationship Id="rId2" Type="http://schemas.openxmlformats.org/officeDocument/2006/relationships/hyperlink" Target="https://mp.weixin.qq.com/s/6kzCMsJuavkZPG0YCKgei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p.weixin.qq.com/s/x39hqf8xn1cUlnxEIM0_ww" TargetMode="External"/><Relationship Id="rId11" Type="http://schemas.openxmlformats.org/officeDocument/2006/relationships/hyperlink" Target="https://www.zair.top/post/mixture-of-experts/" TargetMode="External"/><Relationship Id="rId5" Type="http://schemas.openxmlformats.org/officeDocument/2006/relationships/hyperlink" Target="https://mp.weixin.qq.com/s/mOrAYo3qEACjSwcRPG7fWw" TargetMode="External"/><Relationship Id="rId10" Type="http://schemas.openxmlformats.org/officeDocument/2006/relationships/hyperlink" Target="https://developer.nvidia.com/zh-cn/blog/applying-mixture-of-experts-in-llm-architectures/" TargetMode="External"/><Relationship Id="rId4" Type="http://schemas.openxmlformats.org/officeDocument/2006/relationships/hyperlink" Target="https://huggingface.co/blog/zh/moe" TargetMode="External"/><Relationship Id="rId9" Type="http://schemas.openxmlformats.org/officeDocument/2006/relationships/hyperlink" Target="https://blog.csdn.net/weixin_43013480/article/details/139301000" TargetMode="External"/><Relationship Id="rId14" Type="http://schemas.openxmlformats.org/officeDocument/2006/relationships/hyperlink" Target="https://pan.quark.cn/s/74fb24be8ef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04DDF52-5D54-A1D6-0C1F-93BDD614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 err="1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MoE+Transformer</a:t>
            </a:r>
            <a:endParaRPr lang="en-US" altLang="zh-CN" sz="8800" dirty="0">
              <a:solidFill>
                <a:schemeClr val="tx2"/>
              </a:solidFill>
              <a:latin typeface="Futura-Medium" panose="020B0602020204020303" pitchFamily="34" charset="-79"/>
              <a:cs typeface="Futura-Medium" panose="020B0602020204020303" pitchFamily="34" charset="-79"/>
            </a:endParaRP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经典论文走读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分组分配 </a:t>
            </a:r>
            <a:r>
              <a:rPr lang="en" altLang="zh-CN" dirty="0"/>
              <a:t>Local group dispatching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给所有输入</a:t>
            </a:r>
            <a:r>
              <a:rPr lang="en" altLang="zh-CN" sz="1800" dirty="0"/>
              <a:t>token</a:t>
            </a:r>
            <a:r>
              <a:rPr lang="zh-CN" altLang="en-US" sz="1800" dirty="0"/>
              <a:t>分成了</a:t>
            </a:r>
            <a:r>
              <a:rPr lang="en" altLang="zh-CN" sz="1800" dirty="0"/>
              <a:t>G</a:t>
            </a:r>
            <a:r>
              <a:rPr lang="zh-CN" altLang="en-US" sz="1800" dirty="0"/>
              <a:t>组，不同的组并行处理，每个组相应地也把组内专家容量变成</a:t>
            </a:r>
            <a:r>
              <a:rPr lang="en-US" altLang="zh-CN" sz="1800" dirty="0"/>
              <a:t>2</a:t>
            </a:r>
            <a:r>
              <a:rPr lang="en" altLang="zh-CN" sz="1800" dirty="0"/>
              <a:t>N/EG</a:t>
            </a:r>
            <a:r>
              <a:rPr lang="zh-CN" altLang="en" sz="1800" dirty="0"/>
              <a:t>。</a:t>
            </a:r>
          </a:p>
          <a:p>
            <a:r>
              <a:rPr lang="zh-CN" altLang="en-US" sz="1800" dirty="0"/>
              <a:t>这样做相当于在前向推理时，把大的</a:t>
            </a:r>
            <a:r>
              <a:rPr lang="en" altLang="zh-CN" sz="1800" dirty="0"/>
              <a:t>batch</a:t>
            </a:r>
            <a:r>
              <a:rPr lang="zh-CN" altLang="en-US" sz="1800" dirty="0"/>
              <a:t>拆分成小的</a:t>
            </a:r>
            <a:r>
              <a:rPr lang="en" altLang="zh-CN" sz="1800" dirty="0"/>
              <a:t>batch</a:t>
            </a:r>
            <a:r>
              <a:rPr lang="zh-CN" altLang="en" sz="1800" dirty="0"/>
              <a:t>，</a:t>
            </a:r>
            <a:r>
              <a:rPr lang="zh-CN" altLang="en-US" sz="1800" dirty="0"/>
              <a:t>每个小的</a:t>
            </a:r>
            <a:r>
              <a:rPr lang="en" altLang="zh-CN" sz="1800" dirty="0"/>
              <a:t>batch</a:t>
            </a:r>
            <a:r>
              <a:rPr lang="zh-CN" altLang="en-US" sz="1800" dirty="0"/>
              <a:t>就是一个</a:t>
            </a:r>
            <a:r>
              <a:rPr lang="en" altLang="zh-CN" sz="1800" dirty="0"/>
              <a:t>group</a:t>
            </a:r>
            <a:r>
              <a:rPr lang="zh-CN" altLang="en" sz="1800" dirty="0"/>
              <a:t>。</a:t>
            </a:r>
            <a:r>
              <a:rPr lang="zh-CN" altLang="en-US" sz="1800" dirty="0"/>
              <a:t>这样做的好处是通讯的时候（特别是</a:t>
            </a:r>
            <a:r>
              <a:rPr lang="en" altLang="zh-CN" sz="1800" dirty="0"/>
              <a:t>all2all</a:t>
            </a:r>
            <a:r>
              <a:rPr lang="zh-CN" altLang="en" sz="1800" dirty="0"/>
              <a:t>）</a:t>
            </a:r>
            <a:r>
              <a:rPr lang="zh-CN" altLang="en-US" sz="1800" dirty="0"/>
              <a:t>只需要在每个</a:t>
            </a:r>
            <a:r>
              <a:rPr lang="en" altLang="zh-CN" sz="1800" dirty="0"/>
              <a:t>group</a:t>
            </a:r>
            <a:r>
              <a:rPr lang="zh-CN" altLang="en-US" sz="1800" dirty="0"/>
              <a:t>内进行就可以了，减少了通讯量。</a:t>
            </a:r>
          </a:p>
          <a:p>
            <a:r>
              <a:rPr lang="zh-CN" altLang="en-US" sz="1800" dirty="0"/>
              <a:t>而进行反向计算的时候这些</a:t>
            </a:r>
            <a:r>
              <a:rPr lang="en" altLang="zh-CN" sz="1800" dirty="0"/>
              <a:t>group</a:t>
            </a:r>
            <a:r>
              <a:rPr lang="zh-CN" altLang="en-US" sz="1800" dirty="0"/>
              <a:t>可以合起来一起用，相当于进行了</a:t>
            </a:r>
            <a:r>
              <a:rPr lang="en" altLang="zh-CN" sz="1800" dirty="0"/>
              <a:t>gradient accumulation</a:t>
            </a:r>
            <a:r>
              <a:rPr lang="zh-CN" altLang="en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28963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E7A51A6-F60D-BF5F-28BE-39F108F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辅助损失函数 </a:t>
            </a:r>
            <a:r>
              <a:rPr lang="en" altLang="zh-CN" dirty="0"/>
              <a:t>Auxiliary loss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3BAD6-551D-2D84-D838-D06FE3BE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光设置专家容量并不能使得</a:t>
            </a:r>
            <a:r>
              <a:rPr lang="en" altLang="zh-CN" sz="1800" dirty="0"/>
              <a:t>gating</a:t>
            </a:r>
            <a:r>
              <a:rPr lang="zh-CN" altLang="en-US" sz="1800" dirty="0"/>
              <a:t>负载均衡，而且会导致大量溢出。参考前面</a:t>
            </a:r>
            <a:r>
              <a:rPr lang="en" altLang="zh-CN" sz="1800" dirty="0"/>
              <a:t>LSTM MoE</a:t>
            </a:r>
            <a:r>
              <a:rPr lang="zh-CN" altLang="en-US" sz="1800" dirty="0"/>
              <a:t>的工作，这里也定义了一个辅助损失函数，来帮助负载均衡。</a:t>
            </a:r>
          </a:p>
        </p:txBody>
      </p:sp>
    </p:spTree>
    <p:extLst>
      <p:ext uri="{BB962C8B-B14F-4D97-AF65-F5344CB8AC3E}">
        <p14:creationId xmlns:p14="http://schemas.microsoft.com/office/powerpoint/2010/main" val="495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FE7A51A6-F60D-BF5F-28BE-39F108F5A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随机路由 </a:t>
            </a:r>
            <a:r>
              <a:rPr lang="en" altLang="zh-CN" dirty="0"/>
              <a:t>Random routing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3BAD6-551D-2D84-D838-D06FE3BEF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前面提到，每层会选择最多</a:t>
            </a:r>
            <a:r>
              <a:rPr lang="en" altLang="zh-CN" sz="1800" dirty="0"/>
              <a:t>top-2 expert</a:t>
            </a:r>
            <a:r>
              <a:rPr lang="zh-CN" altLang="en-US" sz="1800" dirty="0"/>
              <a:t>来激活，就是因为有随机路由的机制。直观来说，就是认为如果</a:t>
            </a:r>
            <a:r>
              <a:rPr lang="en" altLang="zh-CN" sz="1800" dirty="0"/>
              <a:t>top-1</a:t>
            </a:r>
            <a:r>
              <a:rPr lang="zh-CN" altLang="en-US" sz="1800" dirty="0"/>
              <a:t>专家的权重很高，而第二个专家的权重如果较小，那很有可能只用第一个专家就足够解决问题了。</a:t>
            </a:r>
          </a:p>
          <a:p>
            <a:r>
              <a:rPr lang="zh-CN" altLang="en-US" sz="1800" dirty="0"/>
              <a:t>随机路由的机制是</a:t>
            </a:r>
            <a:r>
              <a:rPr lang="en" altLang="zh-CN" sz="1800" dirty="0"/>
              <a:t>top-1</a:t>
            </a:r>
            <a:r>
              <a:rPr lang="zh-CN" altLang="en-US" sz="1800" dirty="0"/>
              <a:t>的专家永远会被激活，而第二个专家如果权重很小，就认为它可以被忽略。具体来说，会以与第二个专家的权重</a:t>
            </a:r>
            <a:r>
              <a:rPr lang="en" altLang="zh-CN" sz="1800" dirty="0"/>
              <a:t>g2</a:t>
            </a:r>
            <a:r>
              <a:rPr lang="zh-CN" altLang="en-US" sz="1800" dirty="0"/>
              <a:t>成比例的概率激活第二个专家。</a:t>
            </a:r>
          </a:p>
        </p:txBody>
      </p:sp>
    </p:spTree>
    <p:extLst>
      <p:ext uri="{BB962C8B-B14F-4D97-AF65-F5344CB8AC3E}">
        <p14:creationId xmlns:p14="http://schemas.microsoft.com/office/powerpoint/2010/main" val="10937113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引用与参考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2"/>
              </a:rPr>
              <a:t>https://mp.weixin.qq.com/s/6kzCMsJuavkZPG0YCKgeig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3"/>
              </a:rPr>
              <a:t>https://www.zhihu.com/tardis/zm/art/677638939?source_id=1003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4"/>
              </a:rPr>
              <a:t>https://huggingface.co/blog/zh/moe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5"/>
              </a:rPr>
              <a:t>https://mp.weixin.qq.com/s/mOrAYo3qEACjSwcRPG7fWw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6"/>
              </a:rPr>
              <a:t>https://mp.weixin.qq.com/s/x39hqf8xn1cUlnxEIM0_ww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7"/>
              </a:rPr>
              <a:t>https://mp.weixin.qq.com/s/ZXjwnO103e-wXJGmmKi-Pw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8"/>
              </a:rPr>
              <a:t>https://mp.weixin.qq.com/s/8Y281VYaLu5jHoAvQVvVJg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9"/>
              </a:rPr>
              <a:t>https://blog.csdn.net/weixin_43013480/article/details/139301000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0"/>
              </a:rPr>
              <a:t>https://developer.nvidia.com/zh-cn/blog/applying-mixture-of-experts-in-llm-architectures/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1"/>
              </a:rPr>
              <a:t>https://www.zair.top/post/mixture-of-experts/</a:t>
            </a:r>
            <a:endParaRPr lang="en" altLang="zh-CN" sz="1200" b="1" dirty="0">
              <a:solidFill>
                <a:srgbClr val="4D6BFE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r>
              <a:rPr lang="en" altLang="zh-CN" sz="1200" b="1" i="0" dirty="0">
                <a:solidFill>
                  <a:srgbClr val="4D6BFE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  <a:hlinkClick r:id="rId12"/>
              </a:rPr>
              <a:t>https://my.oschina.net/IDP/blog/16513157</a:t>
            </a: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>
              <a:lnSpc>
                <a:spcPct val="100000"/>
              </a:lnSpc>
            </a:pPr>
            <a:endParaRPr lang="en" altLang="zh-CN" sz="1200" b="1" i="0" dirty="0">
              <a:solidFill>
                <a:srgbClr val="4D6BFE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：</a:t>
            </a:r>
            <a:r>
              <a:rPr lang="en" altLang="zh-CN" dirty="0">
                <a:hlinkClick r:id="rId13"/>
              </a:rPr>
              <a:t>https://github.com/chenzomi12/AIInfra</a:t>
            </a:r>
            <a:endParaRPr lang="en" altLang="zh-CN" dirty="0"/>
          </a:p>
          <a:p>
            <a:r>
              <a:rPr lang="zh-CN" altLang="en-US" dirty="0"/>
              <a:t>夸克链接：</a:t>
            </a:r>
            <a:r>
              <a:rPr lang="en" altLang="zh-CN" dirty="0">
                <a:hlinkClick r:id="rId14"/>
              </a:rPr>
              <a:t>https://pan.quark.cn/s/74fb24be8eff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奠基工作：</a:t>
            </a:r>
            <a:r>
              <a:rPr lang="en-US" altLang="zh-CN" sz="2400" b="1" dirty="0">
                <a:solidFill>
                  <a:srgbClr val="C00000"/>
                </a:solidFill>
              </a:rPr>
              <a:t>90</a:t>
            </a:r>
            <a:r>
              <a:rPr lang="zh-CN" altLang="en-US" sz="2400" b="1" dirty="0">
                <a:solidFill>
                  <a:srgbClr val="C00000"/>
                </a:solidFill>
              </a:rPr>
              <a:t> 年代初期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1991</a:t>
            </a:r>
            <a:r>
              <a:rPr lang="zh-CN" altLang="en-US" sz="2000" dirty="0"/>
              <a:t>，</a:t>
            </a:r>
            <a:r>
              <a:rPr lang="en-US" altLang="zh-CN" sz="2000" dirty="0" err="1"/>
              <a:t>Hitton</a:t>
            </a:r>
            <a:r>
              <a:rPr lang="zh-CN" altLang="en-US" sz="2000" dirty="0"/>
              <a:t>，</a:t>
            </a:r>
            <a:r>
              <a:rPr lang="en" altLang="zh-CN" sz="2000" dirty="0"/>
              <a:t>Adaptive Mixtures of Local Experts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架构形成：</a:t>
            </a:r>
            <a:r>
              <a:rPr lang="en-US" altLang="zh-CN" sz="2400" b="1" dirty="0">
                <a:solidFill>
                  <a:srgbClr val="C00000"/>
                </a:solidFill>
              </a:rPr>
              <a:t>RNN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2017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Outrageously Large Neural Networks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提升效果：</a:t>
            </a:r>
            <a:r>
              <a:rPr lang="en-US" altLang="zh-CN" sz="2400" b="1" dirty="0">
                <a:solidFill>
                  <a:srgbClr val="C00000"/>
                </a:solidFill>
              </a:rPr>
              <a:t>Transformer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2020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 </a:t>
            </a:r>
            <a:r>
              <a:rPr lang="en" altLang="zh-CN" sz="2000" dirty="0" err="1"/>
              <a:t>GShard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2022</a:t>
            </a:r>
            <a:r>
              <a:rPr lang="zh-CN" altLang="en-US" sz="2000" dirty="0"/>
              <a:t>，</a:t>
            </a:r>
            <a:r>
              <a:rPr lang="en-US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/>
              <a:t>Switch Transformer</a:t>
            </a: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>
                <a:solidFill>
                  <a:srgbClr val="C00000"/>
                </a:solidFill>
              </a:rPr>
              <a:t>智能涌现：</a:t>
            </a:r>
            <a:r>
              <a:rPr lang="en" altLang="zh-CN" sz="2400" b="1" dirty="0">
                <a:solidFill>
                  <a:srgbClr val="C00000"/>
                </a:solidFill>
              </a:rPr>
              <a:t>GPT</a:t>
            </a:r>
            <a:r>
              <a:rPr lang="zh-CN" altLang="en-US" sz="2400" b="1" dirty="0">
                <a:solidFill>
                  <a:srgbClr val="C00000"/>
                </a:solidFill>
              </a:rPr>
              <a:t> 时代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2021</a:t>
            </a:r>
            <a:r>
              <a:rPr lang="zh-CN" altLang="en-US" sz="2000" dirty="0"/>
              <a:t>，</a:t>
            </a:r>
            <a:r>
              <a:rPr lang="en" altLang="zh-CN" sz="2000" dirty="0"/>
              <a:t>Google</a:t>
            </a:r>
            <a:r>
              <a:rPr lang="zh-CN" altLang="en-US" sz="2000" dirty="0"/>
              <a:t>，</a:t>
            </a:r>
            <a:r>
              <a:rPr lang="en" altLang="zh-CN" sz="2000" dirty="0" err="1"/>
              <a:t>GLaM</a:t>
            </a:r>
            <a:endParaRPr lang="en" altLang="zh-CN" sz="2000" dirty="0"/>
          </a:p>
          <a:p>
            <a:pPr marL="694190" lvl="1" indent="-457200">
              <a:lnSpc>
                <a:spcPct val="100000"/>
              </a:lnSpc>
            </a:pPr>
            <a:r>
              <a:rPr lang="en-US" altLang="zh-CN" sz="2000" dirty="0"/>
              <a:t>2024</a:t>
            </a:r>
            <a:r>
              <a:rPr lang="zh-CN" altLang="en-US" sz="2000" dirty="0"/>
              <a:t>，幻方量化，</a:t>
            </a:r>
            <a:r>
              <a:rPr lang="en" altLang="zh-CN" sz="2000" dirty="0" err="1"/>
              <a:t>DeepseekMoE</a:t>
            </a:r>
            <a:r>
              <a:rPr lang="en-US" altLang="zh-CN" sz="2000" dirty="0"/>
              <a:t>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V2/</a:t>
            </a:r>
            <a:r>
              <a:rPr lang="en" altLang="zh-CN" sz="2000" dirty="0"/>
              <a:t> </a:t>
            </a:r>
            <a:r>
              <a:rPr lang="en" altLang="zh-CN" sz="2000" dirty="0" err="1"/>
              <a:t>Deepseek</a:t>
            </a:r>
            <a:r>
              <a:rPr lang="zh-CN" altLang="en-US" sz="2000" dirty="0"/>
              <a:t> </a:t>
            </a:r>
            <a:r>
              <a:rPr lang="en-US" altLang="zh-CN" sz="2000" dirty="0"/>
              <a:t>V3</a:t>
            </a:r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 MoE</a:t>
            </a:r>
            <a:r>
              <a:rPr lang="zh-CN" altLang="en-US" sz="2800" dirty="0"/>
              <a:t> 混合专家模型？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混合专家模型简史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MoE</a:t>
            </a:r>
            <a:r>
              <a:rPr lang="zh-CN" altLang="en-US" sz="2800" dirty="0"/>
              <a:t> 混合专家对训练的影响？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让 </a:t>
            </a:r>
            <a:r>
              <a:rPr lang="en-US" altLang="zh-CN" sz="2800" dirty="0"/>
              <a:t>MoE</a:t>
            </a:r>
            <a:r>
              <a:rPr lang="zh-CN" altLang="en-US" sz="2800" dirty="0"/>
              <a:t> 训练和推理起飞！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C1A47B0-35AE-0801-6BAA-24BA44344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44" y="1032561"/>
            <a:ext cx="9600183" cy="5419610"/>
          </a:xfrm>
          <a:prstGeom prst="rect">
            <a:avLst/>
          </a:prstGeom>
        </p:spPr>
      </p:pic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287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488691" y="2990247"/>
            <a:ext cx="112193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zh-CN" sz="8000" b="1" dirty="0" err="1">
                <a:solidFill>
                  <a:schemeClr val="bg1"/>
                </a:solidFill>
                <a:latin typeface="Lexend" pitchFamily="2" charset="0"/>
                <a:ea typeface="+mj-ea"/>
              </a:rPr>
              <a:t>GShard</a:t>
            </a:r>
            <a:endParaRPr lang="en-US" altLang="zh-CN" sz="80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sz="1800" dirty="0"/>
              <a:t>2018</a:t>
            </a:r>
            <a:r>
              <a:rPr lang="zh-CN" altLang="en-US" sz="1800" dirty="0"/>
              <a:t>年，随着</a:t>
            </a:r>
            <a:r>
              <a:rPr lang="en" altLang="zh-CN" sz="1800" dirty="0"/>
              <a:t>Bert</a:t>
            </a:r>
            <a:r>
              <a:rPr lang="zh-CN" altLang="en-US" sz="1800" dirty="0"/>
              <a:t>的发布，</a:t>
            </a:r>
            <a:r>
              <a:rPr lang="en" altLang="zh-CN" sz="1800" dirty="0"/>
              <a:t>transformer</a:t>
            </a:r>
            <a:r>
              <a:rPr lang="zh-CN" altLang="en-US" sz="1800" dirty="0"/>
              <a:t>结构彻底火了起来。</a:t>
            </a:r>
            <a:r>
              <a:rPr lang="en-US" altLang="zh-CN" sz="1800" dirty="0"/>
              <a:t>2020</a:t>
            </a:r>
            <a:r>
              <a:rPr lang="zh-CN" altLang="en-US" sz="1800" dirty="0"/>
              <a:t>年</a:t>
            </a:r>
            <a:r>
              <a:rPr lang="en-US" altLang="zh-CN" sz="1800" dirty="0"/>
              <a:t>6</a:t>
            </a:r>
            <a:r>
              <a:rPr lang="zh-CN" altLang="en-US" sz="1800" dirty="0"/>
              <a:t>月，</a:t>
            </a:r>
            <a:r>
              <a:rPr lang="en" altLang="zh-CN" sz="1800" dirty="0"/>
              <a:t>Google</a:t>
            </a:r>
            <a:r>
              <a:rPr lang="zh-CN" altLang="en-US" sz="1800" dirty="0"/>
              <a:t>发布</a:t>
            </a:r>
            <a:r>
              <a:rPr lang="en-US" altLang="zh-CN" sz="1800" dirty="0"/>
              <a:t>《</a:t>
            </a:r>
            <a:r>
              <a:rPr lang="en" altLang="zh-CN" sz="1800" dirty="0" err="1"/>
              <a:t>GShard</a:t>
            </a:r>
            <a:r>
              <a:rPr lang="en" altLang="zh-CN" sz="1800" dirty="0"/>
              <a:t>: Scaling Giant Models with Conditional Computation and Automatic </a:t>
            </a:r>
            <a:r>
              <a:rPr lang="en" altLang="zh-CN" sz="1800" dirty="0" err="1"/>
              <a:t>Sharding</a:t>
            </a:r>
            <a:r>
              <a:rPr lang="en" altLang="zh-CN" sz="1800" dirty="0"/>
              <a:t>》</a:t>
            </a:r>
            <a:r>
              <a:rPr lang="zh-CN" altLang="en" sz="1800" dirty="0"/>
              <a:t>，</a:t>
            </a:r>
            <a:r>
              <a:rPr lang="zh-CN" altLang="en-US" sz="1800" dirty="0"/>
              <a:t>把</a:t>
            </a:r>
            <a:r>
              <a:rPr lang="en" altLang="zh-CN" sz="1800" dirty="0"/>
              <a:t>MoE</a:t>
            </a:r>
            <a:r>
              <a:rPr lang="zh-CN" altLang="en-US" sz="1800" dirty="0"/>
              <a:t>用到了</a:t>
            </a:r>
            <a:r>
              <a:rPr lang="en" altLang="zh-CN" sz="1800" dirty="0"/>
              <a:t>encoder-decoder</a:t>
            </a:r>
            <a:r>
              <a:rPr lang="zh-CN" altLang="en-US" sz="1800" dirty="0"/>
              <a:t>结构的</a:t>
            </a:r>
            <a:r>
              <a:rPr lang="en" altLang="zh-CN" sz="1800" dirty="0"/>
              <a:t>transformer</a:t>
            </a:r>
            <a:r>
              <a:rPr lang="zh-CN" altLang="en-US" sz="1800" dirty="0"/>
              <a:t>模型上。</a:t>
            </a:r>
            <a:r>
              <a:rPr lang="en" altLang="zh-CN" sz="1800" dirty="0"/>
              <a:t>MoE</a:t>
            </a:r>
            <a:r>
              <a:rPr lang="zh-CN" altLang="en-US" sz="1800" dirty="0"/>
              <a:t>开始变成我们现在熟悉的样子了。</a:t>
            </a:r>
          </a:p>
          <a:p>
            <a:r>
              <a:rPr lang="en" altLang="zh-CN" sz="1800" dirty="0" err="1"/>
              <a:t>GShard</a:t>
            </a:r>
            <a:r>
              <a:rPr lang="zh-CN" altLang="en-US" sz="1800" dirty="0"/>
              <a:t>这个工作做了很多的实验，训了很多规模巨大的</a:t>
            </a:r>
            <a:r>
              <a:rPr lang="en" altLang="zh-CN" sz="1800" dirty="0"/>
              <a:t>MoE</a:t>
            </a:r>
            <a:r>
              <a:rPr lang="zh-CN" altLang="en-US" sz="1800" dirty="0"/>
              <a:t>模型，最大的达到了</a:t>
            </a:r>
            <a:r>
              <a:rPr lang="en-US" altLang="zh-CN" sz="1800" dirty="0"/>
              <a:t>600</a:t>
            </a:r>
            <a:r>
              <a:rPr lang="en" altLang="zh-CN" sz="1800" dirty="0"/>
              <a:t>B</a:t>
            </a:r>
            <a:r>
              <a:rPr lang="zh-CN" altLang="en" sz="1800" dirty="0"/>
              <a:t>。</a:t>
            </a:r>
            <a:r>
              <a:rPr lang="zh-CN" altLang="en-US" sz="1800" dirty="0"/>
              <a:t>训练的一系列模型的参数。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B66F04D-2C2C-ECBE-5996-6D087A569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16" y="3628275"/>
            <a:ext cx="9871930" cy="27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258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基本介绍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在</a:t>
            </a:r>
            <a:r>
              <a:rPr lang="en" altLang="zh-CN" sz="1800" dirty="0"/>
              <a:t>expert</a:t>
            </a:r>
            <a:r>
              <a:rPr lang="zh-CN" altLang="en-US" sz="1800" dirty="0"/>
              <a:t>数量的设计上，延续上面</a:t>
            </a:r>
            <a:r>
              <a:rPr lang="en" altLang="zh-CN" sz="1800" dirty="0"/>
              <a:t>LSMT MoE</a:t>
            </a:r>
            <a:r>
              <a:rPr lang="zh-CN" altLang="en-US" sz="1800" dirty="0"/>
              <a:t>工作的思路 </a:t>
            </a:r>
            <a:r>
              <a:rPr lang="en-US" altLang="zh-CN" sz="1800" dirty="0"/>
              <a:t>——</a:t>
            </a:r>
            <a:r>
              <a:rPr lang="zh-CN" altLang="en-US" sz="1800" dirty="0"/>
              <a:t> </a:t>
            </a:r>
            <a:r>
              <a:rPr lang="en" altLang="zh-CN" sz="1800" dirty="0"/>
              <a:t>expert</a:t>
            </a:r>
            <a:r>
              <a:rPr lang="zh-CN" altLang="en-US" sz="1800" dirty="0"/>
              <a:t>越多，效果越好。</a:t>
            </a:r>
            <a:endParaRPr lang="en-US" altLang="zh-CN" sz="1800" dirty="0"/>
          </a:p>
          <a:p>
            <a:r>
              <a:rPr lang="en" altLang="zh-CN" sz="1800" dirty="0" err="1"/>
              <a:t>GShard</a:t>
            </a:r>
            <a:r>
              <a:rPr lang="zh-CN" altLang="en-US" sz="1800" dirty="0"/>
              <a:t>论文中很大的篇幅在介绍工程实现和优化，这也是</a:t>
            </a:r>
            <a:r>
              <a:rPr lang="en" altLang="zh-CN" sz="1800" dirty="0"/>
              <a:t>MoE</a:t>
            </a:r>
            <a:r>
              <a:rPr lang="zh-CN" altLang="en-US" sz="1800" dirty="0"/>
              <a:t>模型训练最大的痛点。关于工程框架的内容比较硬核，因此这里不会展开讲太多，而是关注在模型算法层面上。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6EE109-73EA-7FBA-3EFB-BFEA94C4B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416" y="3628275"/>
            <a:ext cx="9871930" cy="2707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065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3207649" cy="5108575"/>
          </a:xfrm>
        </p:spPr>
        <p:txBody>
          <a:bodyPr/>
          <a:lstStyle/>
          <a:p>
            <a:r>
              <a:rPr lang="en" altLang="zh-CN" sz="1800" dirty="0"/>
              <a:t>Google</a:t>
            </a:r>
            <a:r>
              <a:rPr lang="zh-CN" altLang="en-US" sz="1800" dirty="0"/>
              <a:t>在那段时间走的是</a:t>
            </a:r>
            <a:r>
              <a:rPr lang="en" altLang="zh-CN" sz="1800" dirty="0"/>
              <a:t>encoder-decoder </a:t>
            </a:r>
            <a:r>
              <a:rPr lang="en" altLang="zh-CN" sz="1800" dirty="0" err="1"/>
              <a:t>transfomer</a:t>
            </a:r>
            <a:r>
              <a:rPr lang="zh-CN" altLang="en-US" sz="1800" dirty="0"/>
              <a:t>的技术路线，因此</a:t>
            </a:r>
            <a:r>
              <a:rPr lang="en" altLang="zh-CN" sz="1800" dirty="0" err="1"/>
              <a:t>GShard</a:t>
            </a:r>
            <a:r>
              <a:rPr lang="zh-CN" altLang="en-US" sz="1800" dirty="0"/>
              <a:t>也是基于</a:t>
            </a:r>
            <a:r>
              <a:rPr lang="en" altLang="zh-CN" sz="1800" dirty="0"/>
              <a:t>encoder-decoder </a:t>
            </a:r>
            <a:r>
              <a:rPr lang="en" altLang="zh-CN" sz="1800" dirty="0" err="1"/>
              <a:t>transfomer</a:t>
            </a:r>
            <a:r>
              <a:rPr lang="zh-CN" altLang="en-US" sz="1800" dirty="0"/>
              <a:t>的模型结构。</a:t>
            </a:r>
          </a:p>
          <a:p>
            <a:r>
              <a:rPr lang="en" altLang="zh-CN" sz="1800" dirty="0" err="1"/>
              <a:t>GShard</a:t>
            </a:r>
            <a:r>
              <a:rPr lang="zh-CN" altLang="en-US" sz="1800" dirty="0"/>
              <a:t>的模型设计是，在</a:t>
            </a:r>
            <a:r>
              <a:rPr lang="en" altLang="zh-CN" sz="1800" dirty="0"/>
              <a:t>encoder</a:t>
            </a:r>
            <a:r>
              <a:rPr lang="zh-CN" altLang="en-US" sz="1800" dirty="0"/>
              <a:t>和</a:t>
            </a:r>
            <a:r>
              <a:rPr lang="en" altLang="zh-CN" sz="1800" dirty="0"/>
              <a:t>decoder</a:t>
            </a:r>
            <a:r>
              <a:rPr lang="zh-CN" altLang="en-US" sz="1800" dirty="0"/>
              <a:t>中，每两层把其中一个</a:t>
            </a:r>
            <a:r>
              <a:rPr lang="en" altLang="zh-CN" sz="1800" dirty="0"/>
              <a:t>FFN</a:t>
            </a:r>
            <a:r>
              <a:rPr lang="zh-CN" altLang="en-US" sz="1800" dirty="0"/>
              <a:t>层替换成</a:t>
            </a:r>
            <a:r>
              <a:rPr lang="en" altLang="zh-CN" sz="1800" dirty="0"/>
              <a:t>MoE</a:t>
            </a:r>
            <a:r>
              <a:rPr lang="zh-CN" altLang="en-US" sz="1800" dirty="0"/>
              <a:t>层。对于总共有</a:t>
            </a:r>
            <a:r>
              <a:rPr lang="en" altLang="zh-CN" sz="1800" dirty="0"/>
              <a:t>N</a:t>
            </a:r>
            <a:r>
              <a:rPr lang="zh-CN" altLang="en-US" sz="1800" dirty="0"/>
              <a:t>层的模型，则有</a:t>
            </a:r>
            <a:r>
              <a:rPr lang="en" altLang="zh-CN" sz="1800" dirty="0"/>
              <a:t>N/2</a:t>
            </a:r>
            <a:r>
              <a:rPr lang="zh-CN" altLang="en-US" sz="1800" dirty="0"/>
              <a:t>个</a:t>
            </a:r>
            <a:r>
              <a:rPr lang="en" altLang="zh-CN" sz="1800" dirty="0"/>
              <a:t>MoE</a:t>
            </a:r>
            <a:r>
              <a:rPr lang="zh-CN" altLang="en-US" sz="1800" dirty="0"/>
              <a:t>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FA4A6E-2DA7-36E9-7490-7F5AE1982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537" y="1376737"/>
            <a:ext cx="7741338" cy="497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2166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模型设计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sz="1800" dirty="0" err="1"/>
              <a:t>GShard</a:t>
            </a:r>
            <a:r>
              <a:rPr lang="zh-CN" altLang="en-US" sz="1800" dirty="0"/>
              <a:t>在</a:t>
            </a:r>
            <a:r>
              <a:rPr lang="en" altLang="zh-CN" sz="1800" dirty="0"/>
              <a:t>gating function</a:t>
            </a:r>
            <a:r>
              <a:rPr lang="zh-CN" altLang="en-US" sz="1800" dirty="0"/>
              <a:t>的设计上提出了两个要求：</a:t>
            </a:r>
            <a:endParaRPr lang="en-US" altLang="zh-CN" sz="1800" dirty="0"/>
          </a:p>
          <a:p>
            <a:pPr lvl="1"/>
            <a:r>
              <a:rPr lang="zh-CN" altLang="en-US" sz="1600" dirty="0"/>
              <a:t>（</a:t>
            </a:r>
            <a:r>
              <a:rPr lang="en-US" altLang="zh-CN" sz="1600" dirty="0"/>
              <a:t>1</a:t>
            </a:r>
            <a:r>
              <a:rPr lang="zh-CN" altLang="en-US" sz="1600" dirty="0"/>
              <a:t>）负载均衡（</a:t>
            </a:r>
            <a:r>
              <a:rPr lang="en-US" altLang="zh-CN" sz="1600" dirty="0"/>
              <a:t>2</a:t>
            </a:r>
            <a:r>
              <a:rPr lang="zh-CN" altLang="en-US" sz="1600" dirty="0"/>
              <a:t>）高效扩展。</a:t>
            </a:r>
          </a:p>
          <a:p>
            <a:r>
              <a:rPr lang="zh-CN" altLang="en-US" sz="1800" dirty="0"/>
              <a:t>负载均衡和前面讲的一样，很好理解。而为什么要高效扩展，因为如果要对</a:t>
            </a:r>
            <a:r>
              <a:rPr lang="en" altLang="zh-CN" sz="1800" dirty="0"/>
              <a:t>N</a:t>
            </a:r>
            <a:r>
              <a:rPr lang="zh-CN" altLang="en-US" sz="1800" dirty="0"/>
              <a:t>个</a:t>
            </a:r>
            <a:r>
              <a:rPr lang="en" altLang="zh-CN" sz="1800" dirty="0"/>
              <a:t>token</a:t>
            </a:r>
            <a:r>
              <a:rPr lang="zh-CN" altLang="en-US" sz="1800" dirty="0"/>
              <a:t>分别进行</a:t>
            </a:r>
            <a:r>
              <a:rPr lang="en" altLang="zh-CN" sz="1800" dirty="0"/>
              <a:t>E</a:t>
            </a:r>
            <a:r>
              <a:rPr lang="zh-CN" altLang="en-US" sz="1800" dirty="0"/>
              <a:t>个</a:t>
            </a:r>
            <a:r>
              <a:rPr lang="en" altLang="zh-CN" sz="1800" dirty="0"/>
              <a:t>expert</a:t>
            </a:r>
            <a:r>
              <a:rPr lang="zh-CN" altLang="en-US" sz="1800" dirty="0"/>
              <a:t>的分配，在</a:t>
            </a:r>
            <a:r>
              <a:rPr lang="en" altLang="zh-CN" sz="1800" dirty="0"/>
              <a:t>N</a:t>
            </a:r>
            <a:r>
              <a:rPr lang="zh-CN" altLang="en-US" sz="1800" dirty="0"/>
              <a:t>能达到百万甚至千万级别，而</a:t>
            </a:r>
            <a:r>
              <a:rPr lang="en" altLang="zh-CN" sz="1800" dirty="0"/>
              <a:t>E</a:t>
            </a:r>
            <a:r>
              <a:rPr lang="zh-CN" altLang="en-US" sz="1800" dirty="0"/>
              <a:t>也有几百上千的情况下，就需要一个高效的分布式实现，以免其他计算资源等待</a:t>
            </a:r>
            <a:r>
              <a:rPr lang="en" altLang="zh-CN" sz="1800" dirty="0"/>
              <a:t>gating function</a:t>
            </a:r>
            <a:r>
              <a:rPr lang="zh-CN" altLang="en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788624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AAC5995B-36FA-740E-373C-145CD34B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专家容量 </a:t>
            </a:r>
            <a:r>
              <a:rPr lang="en" altLang="zh-CN" dirty="0"/>
              <a:t>expert capacity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388295F-5F76-E154-D982-0ECAF2AD0D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sz="1800" dirty="0"/>
              <a:t>为了确保负载平衡，我们不希望有少量</a:t>
            </a:r>
            <a:r>
              <a:rPr lang="en" altLang="zh-CN" sz="1800" dirty="0"/>
              <a:t>expert</a:t>
            </a:r>
            <a:r>
              <a:rPr lang="zh-CN" altLang="en-US" sz="1800" dirty="0"/>
              <a:t>需要处理很多</a:t>
            </a:r>
            <a:r>
              <a:rPr lang="en" altLang="zh-CN" sz="1800" dirty="0"/>
              <a:t>token</a:t>
            </a:r>
            <a:r>
              <a:rPr lang="zh-CN" altLang="en" sz="1800" dirty="0"/>
              <a:t>，</a:t>
            </a:r>
            <a:r>
              <a:rPr lang="zh-CN" altLang="en-US" sz="1800" dirty="0"/>
              <a:t>因此强制规定了每一个</a:t>
            </a:r>
            <a:r>
              <a:rPr lang="en" altLang="zh-CN" sz="1800" dirty="0"/>
              <a:t>expert</a:t>
            </a:r>
            <a:r>
              <a:rPr lang="zh-CN" altLang="en-US" sz="1800" dirty="0"/>
              <a:t>所负责处理的</a:t>
            </a:r>
            <a:r>
              <a:rPr lang="en" altLang="zh-CN" sz="1800" dirty="0"/>
              <a:t>token</a:t>
            </a:r>
            <a:r>
              <a:rPr lang="zh-CN" altLang="en-US" sz="1800" dirty="0"/>
              <a:t>数量有一个最大值，这个最大值就叫专家容量，在这里设置为</a:t>
            </a:r>
            <a:r>
              <a:rPr lang="en-US" altLang="zh-CN" sz="1800" dirty="0"/>
              <a:t>2</a:t>
            </a:r>
            <a:r>
              <a:rPr lang="en" altLang="zh-CN" sz="1800" dirty="0"/>
              <a:t>N/E</a:t>
            </a:r>
            <a:r>
              <a:rPr lang="zh-CN" altLang="en" sz="1800" dirty="0"/>
              <a:t>，</a:t>
            </a:r>
            <a:r>
              <a:rPr lang="zh-CN" altLang="en-US" sz="1800" dirty="0"/>
              <a:t>相当于平均分配的量。</a:t>
            </a:r>
          </a:p>
          <a:p>
            <a:r>
              <a:rPr lang="zh-CN" altLang="en-US" sz="1800" dirty="0"/>
              <a:t>这个</a:t>
            </a:r>
            <a:r>
              <a:rPr lang="en" altLang="zh-CN" sz="1800" dirty="0"/>
              <a:t>expert capacity</a:t>
            </a:r>
            <a:r>
              <a:rPr lang="zh-CN" altLang="en-US" sz="1800" dirty="0"/>
              <a:t>通过</a:t>
            </a:r>
            <a:r>
              <a:rPr lang="en" altLang="zh-CN" sz="1800" dirty="0"/>
              <a:t>GATE(·)</a:t>
            </a:r>
            <a:r>
              <a:rPr lang="zh-CN" altLang="en-US" sz="1800" dirty="0"/>
              <a:t>给每个</a:t>
            </a:r>
            <a:r>
              <a:rPr lang="en" altLang="zh-CN" sz="1800" dirty="0"/>
              <a:t>expert</a:t>
            </a:r>
            <a:r>
              <a:rPr lang="zh-CN" altLang="en-US" sz="1800" dirty="0"/>
              <a:t>维护一个计数器来监控。如果一个</a:t>
            </a:r>
            <a:r>
              <a:rPr lang="en" altLang="zh-CN" sz="1800" dirty="0"/>
              <a:t>token</a:t>
            </a:r>
            <a:r>
              <a:rPr lang="zh-CN" altLang="en-US" sz="1800" dirty="0"/>
              <a:t>所选的两个专家当前处理量都已经超过设定的专家容量，那么这个</a:t>
            </a:r>
            <a:r>
              <a:rPr lang="en" altLang="zh-CN" sz="1800" dirty="0"/>
              <a:t>token</a:t>
            </a:r>
            <a:r>
              <a:rPr lang="zh-CN" altLang="en-US" sz="1800" dirty="0"/>
              <a:t>就不会被当前层的任何</a:t>
            </a:r>
            <a:r>
              <a:rPr lang="en" altLang="zh-CN" sz="1800" dirty="0"/>
              <a:t>expert</a:t>
            </a:r>
            <a:r>
              <a:rPr lang="zh-CN" altLang="en-US" sz="1800" dirty="0"/>
              <a:t>处理，而是直接通过残差链接透传到下一层。</a:t>
            </a:r>
          </a:p>
        </p:txBody>
      </p:sp>
    </p:spTree>
    <p:extLst>
      <p:ext uri="{BB962C8B-B14F-4D97-AF65-F5344CB8AC3E}">
        <p14:creationId xmlns:p14="http://schemas.microsoft.com/office/powerpoint/2010/main" val="3010125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29944</TotalTime>
  <Words>1034</Words>
  <Application>Microsoft Macintosh PowerPoint</Application>
  <PresentationFormat>自定义</PresentationFormat>
  <Paragraphs>65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14</vt:i4>
      </vt:variant>
    </vt:vector>
  </HeadingPairs>
  <TitlesOfParts>
    <vt:vector size="30" baseType="lpstr">
      <vt:lpstr>Microsoft YaHei</vt:lpstr>
      <vt:lpstr>Microsoft YaHei</vt:lpstr>
      <vt:lpstr>ACGN-MiaoGB-Flash</vt:lpstr>
      <vt:lpstr>PingFang SC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Contents</vt:lpstr>
      <vt:lpstr>视频目录大纲</vt:lpstr>
      <vt:lpstr>PowerPoint 演示文稿</vt:lpstr>
      <vt:lpstr>基本介绍</vt:lpstr>
      <vt:lpstr>基本介绍</vt:lpstr>
      <vt:lpstr>模型设计</vt:lpstr>
      <vt:lpstr>模型设计</vt:lpstr>
      <vt:lpstr>专家容量 expert capacity</vt:lpstr>
      <vt:lpstr>分组分配 Local group dispatching</vt:lpstr>
      <vt:lpstr>辅助损失函数 Auxiliary loss</vt:lpstr>
      <vt:lpstr>随机路由 Random routing</vt:lpstr>
      <vt:lpstr>PowerPoint 演示文稿</vt:lpstr>
      <vt:lpstr>引用与参考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10012</cp:revision>
  <cp:lastPrinted>2023-09-08T09:14:01Z</cp:lastPrinted>
  <dcterms:created xsi:type="dcterms:W3CDTF">2020-08-28T08:44:19Z</dcterms:created>
  <dcterms:modified xsi:type="dcterms:W3CDTF">2025-02-16T08:01:33Z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