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17" r:id="rId7"/>
    <p:sldId id="2462" r:id="rId8"/>
    <p:sldId id="259" r:id="rId9"/>
    <p:sldId id="2489" r:id="rId10"/>
    <p:sldId id="2490" r:id="rId11"/>
    <p:sldId id="2491" r:id="rId12"/>
    <p:sldId id="2492" r:id="rId13"/>
    <p:sldId id="2493" r:id="rId14"/>
    <p:sldId id="2494" r:id="rId15"/>
    <p:sldId id="2495" r:id="rId16"/>
    <p:sldId id="2521" r:id="rId17"/>
    <p:sldId id="2519" r:id="rId18"/>
    <p:sldId id="2520" r:id="rId19"/>
    <p:sldId id="582" r:id="rId20"/>
    <p:sldId id="2419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072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Switch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Transformer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F6D6F6-AB09-D426-142E-FDECAF1A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7477FF1-56D4-0D18-D0DF-936A25BB8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同</a:t>
            </a:r>
            <a:r>
              <a:rPr lang="en" altLang="zh-CN" sz="1800" dirty="0" err="1"/>
              <a:t>GShard</a:t>
            </a:r>
            <a:r>
              <a:rPr lang="zh-CN" altLang="en-US" sz="1800" dirty="0"/>
              <a:t>一样，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规定了一个专家容量</a:t>
            </a:r>
            <a:r>
              <a:rPr lang="en" altLang="zh-CN" sz="1800" dirty="0"/>
              <a:t>expert capacity</a:t>
            </a:r>
            <a:r>
              <a:rPr lang="zh-CN" altLang="en" sz="1800" dirty="0"/>
              <a:t>，</a:t>
            </a:r>
            <a:r>
              <a:rPr lang="zh-CN" altLang="en-US" sz="1800" dirty="0"/>
              <a:t>来限制每个</a:t>
            </a:r>
            <a:r>
              <a:rPr lang="en" altLang="zh-CN" sz="1800" dirty="0"/>
              <a:t>expert</a:t>
            </a:r>
            <a:r>
              <a:rPr lang="zh-CN" altLang="en-US" sz="1800" dirty="0"/>
              <a:t>在一个</a:t>
            </a:r>
            <a:r>
              <a:rPr lang="en" altLang="zh-CN" sz="1800" dirty="0"/>
              <a:t>batch</a:t>
            </a:r>
            <a:r>
              <a:rPr lang="zh-CN" altLang="en-US" sz="1800" dirty="0"/>
              <a:t>里能处理的最大</a:t>
            </a:r>
            <a:r>
              <a:rPr lang="en" altLang="zh-CN" sz="1800" dirty="0"/>
              <a:t>token</a:t>
            </a:r>
            <a:r>
              <a:rPr lang="zh-CN" altLang="en-US" sz="1800" dirty="0"/>
              <a:t>数。</a:t>
            </a:r>
          </a:p>
          <a:p>
            <a:r>
              <a:rPr lang="zh-CN" altLang="en-US" sz="1800" dirty="0"/>
              <a:t>如果一个</a:t>
            </a:r>
            <a:r>
              <a:rPr lang="en" altLang="zh-CN" sz="1800" dirty="0"/>
              <a:t>token</a:t>
            </a:r>
            <a:r>
              <a:rPr lang="zh-CN" altLang="en-US" sz="1800" dirty="0"/>
              <a:t>被分配到了一个已经满载的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zh-CN" altLang="en-US" sz="1800" dirty="0"/>
              <a:t>就会出现</a:t>
            </a:r>
            <a:r>
              <a:rPr lang="en" altLang="zh-CN" sz="1800" dirty="0"/>
              <a:t>overflow</a:t>
            </a:r>
            <a:r>
              <a:rPr lang="zh-CN" altLang="en" sz="1800" dirty="0"/>
              <a:t>，</a:t>
            </a:r>
            <a:r>
              <a:rPr lang="zh-CN" altLang="en-US" sz="1800" dirty="0"/>
              <a:t>那这个</a:t>
            </a:r>
            <a:r>
              <a:rPr lang="en" altLang="zh-CN" sz="1800" dirty="0"/>
              <a:t>token</a:t>
            </a:r>
            <a:r>
              <a:rPr lang="zh-CN" altLang="en-US" sz="1800" dirty="0"/>
              <a:t>在本层就不会被处理，而是直接通过残差链接，透传给下一层。这点也同</a:t>
            </a:r>
            <a:r>
              <a:rPr lang="en" altLang="zh-CN" sz="1800" dirty="0" err="1"/>
              <a:t>GShard</a:t>
            </a:r>
            <a:r>
              <a:rPr lang="zh-CN" altLang="en-US" sz="1800" dirty="0"/>
              <a:t>一样。</a:t>
            </a:r>
          </a:p>
          <a:p>
            <a:r>
              <a:rPr lang="zh-CN" altLang="en-US" sz="1800" dirty="0"/>
              <a:t>在</a:t>
            </a:r>
            <a:r>
              <a:rPr lang="en" altLang="zh-CN" sz="1800" dirty="0"/>
              <a:t>Switch Transformer</a:t>
            </a:r>
            <a:r>
              <a:rPr lang="zh-CN" altLang="en" sz="1800" dirty="0"/>
              <a:t>，</a:t>
            </a:r>
            <a:r>
              <a:rPr lang="zh-CN" altLang="en-US" sz="1800" dirty="0"/>
              <a:t>专家容量通过容量系数</a:t>
            </a:r>
            <a:r>
              <a:rPr lang="en" altLang="zh-CN" sz="1800" dirty="0"/>
              <a:t>capacity factor</a:t>
            </a:r>
            <a:r>
              <a:rPr lang="zh-CN" altLang="en-US" sz="1800" dirty="0"/>
              <a:t>来控制。一个大的</a:t>
            </a:r>
            <a:r>
              <a:rPr lang="en" altLang="zh-CN" sz="1800" dirty="0"/>
              <a:t>capacity factor</a:t>
            </a:r>
            <a:r>
              <a:rPr lang="zh-CN" altLang="en-US" sz="1800" dirty="0"/>
              <a:t>意味着每个</a:t>
            </a:r>
            <a:r>
              <a:rPr lang="en" altLang="zh-CN" sz="1800" dirty="0"/>
              <a:t>expert</a:t>
            </a:r>
            <a:r>
              <a:rPr lang="zh-CN" altLang="en-US" sz="1800" dirty="0"/>
              <a:t>能够处理更多的</a:t>
            </a:r>
            <a:r>
              <a:rPr lang="en" altLang="zh-CN" sz="1800" dirty="0"/>
              <a:t>token</a:t>
            </a:r>
            <a:r>
              <a:rPr lang="zh-CN" altLang="en" sz="1800" dirty="0"/>
              <a:t>，</a:t>
            </a:r>
            <a:r>
              <a:rPr lang="zh-CN" altLang="en-US" sz="1800" dirty="0"/>
              <a:t>从而减少</a:t>
            </a:r>
            <a:r>
              <a:rPr lang="en" altLang="zh-CN" sz="1800" dirty="0"/>
              <a:t>overflow</a:t>
            </a:r>
            <a:r>
              <a:rPr lang="zh-CN" altLang="en-US" sz="1800" dirty="0"/>
              <a:t>情况的发生，但是计算量和通讯量的压力也会增大，所以这是一个需要权衡的参数。</a:t>
            </a:r>
          </a:p>
        </p:txBody>
      </p:sp>
    </p:spTree>
    <p:extLst>
      <p:ext uri="{BB962C8B-B14F-4D97-AF65-F5344CB8AC3E}">
        <p14:creationId xmlns:p14="http://schemas.microsoft.com/office/powerpoint/2010/main" val="2194199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825CFD-06CE-D63E-DF0B-3B004A4D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负载均衡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58BC03B-AD36-BB65-CBC7-9FEF1485B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经验上，低的</a:t>
            </a:r>
            <a:r>
              <a:rPr lang="en" altLang="zh-CN" sz="1800" dirty="0"/>
              <a:t>token</a:t>
            </a:r>
            <a:r>
              <a:rPr lang="zh-CN" altLang="en-US" sz="1800" dirty="0"/>
              <a:t>丢弃率对模型的</a:t>
            </a:r>
            <a:r>
              <a:rPr lang="en" altLang="zh-CN" sz="1800" dirty="0"/>
              <a:t>scaling</a:t>
            </a:r>
            <a:r>
              <a:rPr lang="zh-CN" altLang="en-US" sz="1800" dirty="0"/>
              <a:t>很重要，想要训练超大规模的模型，就要解决这个问题。而通过负载均衡损失就可以确保良好的平衡，使得在使用较小容量系数的情况下，</a:t>
            </a:r>
            <a:r>
              <a:rPr lang="en" altLang="zh-CN" sz="1800" dirty="0"/>
              <a:t>overflow</a:t>
            </a:r>
            <a:r>
              <a:rPr lang="zh-CN" altLang="en-US" sz="1800" dirty="0"/>
              <a:t>尽量少，从而兼顾效果和计算速度。</a:t>
            </a:r>
          </a:p>
          <a:p>
            <a:r>
              <a:rPr lang="zh-CN" altLang="en-US" sz="1800" dirty="0"/>
              <a:t>关键问题来到负载均衡损失怎么设计。</a:t>
            </a:r>
          </a:p>
        </p:txBody>
      </p:sp>
    </p:spTree>
    <p:extLst>
      <p:ext uri="{BB962C8B-B14F-4D97-AF65-F5344CB8AC3E}">
        <p14:creationId xmlns:p14="http://schemas.microsoft.com/office/powerpoint/2010/main" val="218961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7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" sz="8000" b="1" dirty="0">
                <a:solidFill>
                  <a:schemeClr val="bg1"/>
                </a:solidFill>
                <a:latin typeface="Lexend" pitchFamily="2" charset="0"/>
              </a:rPr>
              <a:t>总结</a:t>
            </a:r>
            <a:r>
              <a:rPr lang="zh-CN" altLang="en-US" sz="8000" b="1" dirty="0">
                <a:solidFill>
                  <a:schemeClr val="bg1"/>
                </a:solidFill>
                <a:latin typeface="Lexend" pitchFamily="2" charset="0"/>
              </a:rPr>
              <a:t>与思考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756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696C-7CA4-77BB-80D5-CFF3334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Switch Transformers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EFE2-9765-07B6-AD4E-3143BB463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 2021</a:t>
            </a:r>
            <a:r>
              <a:rPr lang="zh-CN" altLang="en-US" dirty="0"/>
              <a:t> 年 </a:t>
            </a:r>
            <a:r>
              <a:rPr lang="en-US" altLang="zh-CN" dirty="0"/>
              <a:t>1</a:t>
            </a:r>
            <a:r>
              <a:rPr lang="zh-CN" altLang="en-US" dirty="0"/>
              <a:t> 月</a:t>
            </a:r>
            <a:r>
              <a:rPr lang="en-US" altLang="zh-CN" dirty="0"/>
              <a:t>《</a:t>
            </a:r>
            <a:r>
              <a:rPr lang="en" altLang="zh-CN" dirty="0"/>
              <a:t>Switch Transformers: Scaling to Trillion Parameter Models with Simple and Efficient Sparsity》 </a:t>
            </a:r>
            <a:r>
              <a:rPr lang="zh-CN" altLang="en" dirty="0"/>
              <a:t>，</a:t>
            </a:r>
            <a:r>
              <a:rPr lang="en" altLang="zh-CN" dirty="0"/>
              <a:t>T5</a:t>
            </a:r>
            <a:r>
              <a:rPr lang="zh-CN" altLang="en" dirty="0"/>
              <a:t>（</a:t>
            </a:r>
            <a:r>
              <a:rPr lang="en" altLang="zh-CN" dirty="0"/>
              <a:t>encoder-decoder</a:t>
            </a:r>
            <a:r>
              <a:rPr lang="zh-CN" altLang="en-US" dirty="0"/>
              <a:t>）基础上，简化 </a:t>
            </a:r>
            <a:r>
              <a:rPr lang="en" altLang="zh-CN" dirty="0"/>
              <a:t>routing</a:t>
            </a:r>
            <a:r>
              <a:rPr lang="zh-CN" altLang="en-US" dirty="0"/>
              <a:t> 策略，实现 </a:t>
            </a:r>
            <a:r>
              <a:rPr lang="en-US" altLang="zh-CN" dirty="0"/>
              <a:t>1.6</a:t>
            </a:r>
            <a:r>
              <a:rPr lang="en" altLang="zh-CN" dirty="0"/>
              <a:t>T</a:t>
            </a:r>
            <a:r>
              <a:rPr lang="zh-CN" altLang="en-US" dirty="0"/>
              <a:t> 参数量 </a:t>
            </a:r>
            <a:r>
              <a:rPr lang="en" altLang="zh-CN" dirty="0"/>
              <a:t>switch transformer</a:t>
            </a:r>
            <a:r>
              <a:rPr lang="zh-CN" altLang="e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特点：</a:t>
            </a:r>
          </a:p>
          <a:p>
            <a:pPr lvl="1"/>
            <a:r>
              <a:rPr lang="zh-CN" altLang="en-US" dirty="0"/>
              <a:t>提出了</a:t>
            </a:r>
            <a:r>
              <a:rPr lang="en" altLang="zh-CN" dirty="0"/>
              <a:t>Switch Transformer</a:t>
            </a:r>
            <a:r>
              <a:rPr lang="zh-CN" altLang="en-US" dirty="0"/>
              <a:t>架构，简化了</a:t>
            </a:r>
            <a:r>
              <a:rPr lang="en" altLang="zh-CN" dirty="0"/>
              <a:t>MoE</a:t>
            </a:r>
            <a:r>
              <a:rPr lang="zh-CN" altLang="en-US" dirty="0"/>
              <a:t>的路由机制，仅选择单个</a:t>
            </a:r>
            <a:r>
              <a:rPr lang="en" altLang="zh-CN" dirty="0"/>
              <a:t> Expert </a:t>
            </a:r>
            <a:r>
              <a:rPr lang="zh-CN" altLang="en-US" dirty="0"/>
              <a:t>进行激活。</a:t>
            </a:r>
          </a:p>
          <a:p>
            <a:pPr lvl="1"/>
            <a:r>
              <a:rPr lang="zh-CN" altLang="en-US" dirty="0"/>
              <a:t>通过 稀疏门控机制 和 </a:t>
            </a:r>
            <a:r>
              <a:rPr lang="en" altLang="zh-CN" dirty="0"/>
              <a:t> Expert </a:t>
            </a:r>
            <a:r>
              <a:rPr lang="zh-CN" altLang="en-US" dirty="0"/>
              <a:t>容量限制，优化计算效率和负载均衡，实现万亿参数级模型规模扩展。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174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696C-7CA4-77BB-80D5-CFF33344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Switch Transformers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EFE2-9765-07B6-AD4E-3143BB463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</a:t>
            </a:r>
            <a:r>
              <a:rPr lang="zh-CN" altLang="en-US" dirty="0"/>
              <a:t>，</a:t>
            </a:r>
            <a:r>
              <a:rPr lang="en-US" altLang="zh-CN" dirty="0"/>
              <a:t> 2021</a:t>
            </a:r>
            <a:r>
              <a:rPr lang="zh-CN" altLang="en-US" dirty="0"/>
              <a:t> 年 </a:t>
            </a:r>
            <a:r>
              <a:rPr lang="en-US" altLang="zh-CN" dirty="0"/>
              <a:t>1</a:t>
            </a:r>
            <a:r>
              <a:rPr lang="zh-CN" altLang="en-US" dirty="0"/>
              <a:t> 月</a:t>
            </a:r>
            <a:r>
              <a:rPr lang="en-US" altLang="zh-CN" dirty="0"/>
              <a:t>《</a:t>
            </a:r>
            <a:r>
              <a:rPr lang="en" altLang="zh-CN" dirty="0"/>
              <a:t>Switch Transformers: Scaling to Trillion Parameter Models with Simple and Efficient Sparsity》 </a:t>
            </a:r>
            <a:r>
              <a:rPr lang="zh-CN" altLang="en" dirty="0"/>
              <a:t>，</a:t>
            </a:r>
            <a:r>
              <a:rPr lang="en" altLang="zh-CN" dirty="0"/>
              <a:t>T5</a:t>
            </a:r>
            <a:r>
              <a:rPr lang="zh-CN" altLang="en" dirty="0"/>
              <a:t>（</a:t>
            </a:r>
            <a:r>
              <a:rPr lang="en" altLang="zh-CN" dirty="0"/>
              <a:t>encoder-decoder</a:t>
            </a:r>
            <a:r>
              <a:rPr lang="zh-CN" altLang="en-US" dirty="0"/>
              <a:t>）基础上，简化 </a:t>
            </a:r>
            <a:r>
              <a:rPr lang="en" altLang="zh-CN" dirty="0"/>
              <a:t>routing</a:t>
            </a:r>
            <a:r>
              <a:rPr lang="zh-CN" altLang="en-US" dirty="0"/>
              <a:t> 策略，实现 </a:t>
            </a:r>
            <a:r>
              <a:rPr lang="en-US" altLang="zh-CN" dirty="0"/>
              <a:t>1.6</a:t>
            </a:r>
            <a:r>
              <a:rPr lang="en" altLang="zh-CN" dirty="0"/>
              <a:t>T</a:t>
            </a:r>
            <a:r>
              <a:rPr lang="zh-CN" altLang="en-US" dirty="0"/>
              <a:t> 参数量 </a:t>
            </a:r>
            <a:r>
              <a:rPr lang="en" altLang="zh-CN" dirty="0"/>
              <a:t>switch transformer</a:t>
            </a:r>
            <a:r>
              <a:rPr lang="zh-CN" altLang="e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zh-CN" altLang="en-US" b="1" dirty="0"/>
              <a:t>影响：</a:t>
            </a:r>
          </a:p>
          <a:p>
            <a:pPr lvl="1"/>
            <a:r>
              <a:rPr lang="zh-CN" altLang="en-US" dirty="0"/>
              <a:t>展示了 </a:t>
            </a:r>
            <a:r>
              <a:rPr lang="en" altLang="zh-CN" dirty="0"/>
              <a:t>MoE</a:t>
            </a:r>
            <a:r>
              <a:rPr lang="zh-CN" altLang="en-US" dirty="0"/>
              <a:t> 在大模型中的潜力。</a:t>
            </a:r>
            <a:endParaRPr lang="en-US" altLang="zh-CN" dirty="0"/>
          </a:p>
          <a:p>
            <a:pPr lvl="1"/>
            <a:r>
              <a:rPr lang="zh-CN" altLang="en-US" dirty="0"/>
              <a:t>对 </a:t>
            </a:r>
            <a:r>
              <a:rPr lang="en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  <a:r>
              <a:rPr lang="zh-CN" altLang="en" dirty="0"/>
              <a:t>、</a:t>
            </a:r>
            <a:r>
              <a:rPr lang="zh-CN" altLang="en-US" dirty="0"/>
              <a:t>蒸馏很多详细探索，影响深远，</a:t>
            </a:r>
            <a:r>
              <a:rPr lang="en-US" altLang="zh-CN" dirty="0"/>
              <a:t>MoE</a:t>
            </a:r>
            <a:r>
              <a:rPr lang="zh-CN" altLang="en-US" dirty="0"/>
              <a:t> 领域重要工作。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710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奠基工作：</a:t>
            </a:r>
            <a:r>
              <a:rPr lang="en-US" altLang="zh-CN" sz="2400" b="1" dirty="0">
                <a:solidFill>
                  <a:srgbClr val="C00000"/>
                </a:solidFill>
              </a:rPr>
              <a:t>90</a:t>
            </a:r>
            <a:r>
              <a:rPr lang="zh-CN" altLang="en-US" sz="2400" b="1" dirty="0">
                <a:solidFill>
                  <a:srgbClr val="C00000"/>
                </a:solidFill>
              </a:rPr>
              <a:t> 年代初期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Hitton</a:t>
            </a:r>
            <a:r>
              <a:rPr lang="zh-CN" altLang="en-US" sz="2000" dirty="0"/>
              <a:t>，</a:t>
            </a:r>
            <a:r>
              <a:rPr lang="en" altLang="zh-CN" sz="2000" dirty="0"/>
              <a:t>Adaptive Mixtures of Local Experts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架构形成：</a:t>
            </a:r>
            <a:r>
              <a:rPr lang="en-US" altLang="zh-CN" sz="2400" b="1" dirty="0">
                <a:solidFill>
                  <a:srgbClr val="C00000"/>
                </a:solidFill>
              </a:rPr>
              <a:t>RNN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Outrageously Large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提升效果：</a:t>
            </a:r>
            <a:r>
              <a:rPr lang="en-US" altLang="zh-CN" sz="2400" b="1" dirty="0">
                <a:solidFill>
                  <a:srgbClr val="C00000"/>
                </a:solidFill>
              </a:rPr>
              <a:t>Transformer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</a:t>
            </a:r>
            <a:r>
              <a:rPr lang="en" altLang="zh-CN" sz="2000" dirty="0" err="1"/>
              <a:t>GShard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2022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Switch Transformer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智能涌现：</a:t>
            </a:r>
            <a:r>
              <a:rPr lang="en" altLang="zh-CN" sz="2400" b="1" dirty="0">
                <a:solidFill>
                  <a:srgbClr val="C00000"/>
                </a:solidFill>
              </a:rPr>
              <a:t>GPT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，</a:t>
            </a:r>
            <a:r>
              <a:rPr lang="en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 err="1"/>
              <a:t>GLaM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，幻方量化，</a:t>
            </a:r>
            <a:r>
              <a:rPr lang="en" altLang="zh-CN" sz="2000" dirty="0" err="1"/>
              <a:t>DeepseekMoE</a:t>
            </a:r>
            <a:r>
              <a:rPr lang="en-US" altLang="zh-CN" sz="2000" dirty="0"/>
              <a:t>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V2/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V3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>
                <a:solidFill>
                  <a:schemeClr val="bg1"/>
                </a:solidFill>
                <a:latin typeface="Lexend" pitchFamily="2" charset="0"/>
              </a:rPr>
              <a:t>Switch Transformer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sz="1800" dirty="0"/>
              <a:t>2022</a:t>
            </a:r>
            <a:r>
              <a:rPr lang="zh-CN" altLang="en-US" sz="1800" dirty="0"/>
              <a:t>年</a:t>
            </a:r>
            <a:r>
              <a:rPr lang="en-US" altLang="zh-CN" sz="1800" dirty="0"/>
              <a:t>4</a:t>
            </a:r>
            <a:r>
              <a:rPr lang="zh-CN" altLang="en-US" sz="1800" dirty="0"/>
              <a:t>月，距离</a:t>
            </a:r>
            <a:r>
              <a:rPr lang="en" altLang="zh-CN" sz="1800" dirty="0"/>
              <a:t>ChatGPT</a:t>
            </a:r>
            <a:r>
              <a:rPr lang="zh-CN" altLang="en-US" sz="1800" dirty="0"/>
              <a:t>发布还有半年，</a:t>
            </a:r>
            <a:r>
              <a:rPr lang="en" altLang="zh-CN" sz="1800" dirty="0"/>
              <a:t>Google</a:t>
            </a:r>
            <a:r>
              <a:rPr lang="zh-CN" altLang="en-US" sz="1800" dirty="0"/>
              <a:t>发布了</a:t>
            </a:r>
            <a:r>
              <a:rPr lang="en-US" altLang="zh-CN" sz="1800" dirty="0"/>
              <a:t>《</a:t>
            </a:r>
            <a:r>
              <a:rPr lang="en" altLang="zh-CN" sz="1800" dirty="0"/>
              <a:t>Switch Transformers: Scaling to Trillion Parameter Models with Simple and Efficient Sparsity》</a:t>
            </a:r>
            <a:r>
              <a:rPr lang="zh-CN" altLang="en" sz="1800" dirty="0"/>
              <a:t>（</a:t>
            </a:r>
            <a:r>
              <a:rPr lang="zh-CN" altLang="en-US" sz="1800" dirty="0"/>
              <a:t>实际上</a:t>
            </a:r>
            <a:r>
              <a:rPr lang="en-US" altLang="zh-CN" sz="1800" dirty="0"/>
              <a:t>2021</a:t>
            </a:r>
            <a:r>
              <a:rPr lang="zh-CN" altLang="en-US" sz="1800" dirty="0"/>
              <a:t>年</a:t>
            </a:r>
            <a:r>
              <a:rPr lang="en" altLang="zh-CN" sz="1800" dirty="0"/>
              <a:t>Google</a:t>
            </a:r>
            <a:r>
              <a:rPr lang="zh-CN" altLang="en-US" sz="1800" dirty="0"/>
              <a:t>就提出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了）。</a:t>
            </a:r>
          </a:p>
          <a:p>
            <a:r>
              <a:rPr lang="en" altLang="zh-CN" sz="1800" dirty="0"/>
              <a:t>Switch Transformer</a:t>
            </a:r>
            <a:r>
              <a:rPr lang="zh-CN" altLang="en-US" sz="1800" dirty="0"/>
              <a:t>和</a:t>
            </a:r>
            <a:r>
              <a:rPr lang="en" altLang="zh-CN" sz="1800" dirty="0" err="1"/>
              <a:t>GShard</a:t>
            </a:r>
            <a:r>
              <a:rPr lang="zh-CN" altLang="en-US" sz="1800" dirty="0"/>
              <a:t>一样，是</a:t>
            </a:r>
            <a:r>
              <a:rPr lang="en" altLang="zh-CN" sz="1800" dirty="0"/>
              <a:t>encoder-decoder</a:t>
            </a:r>
            <a:r>
              <a:rPr lang="zh-CN" altLang="en-US" sz="1800" dirty="0"/>
              <a:t>结构，基于</a:t>
            </a:r>
            <a:r>
              <a:rPr lang="en" altLang="zh-CN" sz="1800" dirty="0"/>
              <a:t>T5</a:t>
            </a:r>
            <a:r>
              <a:rPr lang="zh-CN" altLang="en-US" sz="1800" dirty="0"/>
              <a:t>开发的，具有</a:t>
            </a:r>
            <a:r>
              <a:rPr lang="en-US" altLang="zh-CN" sz="1800" dirty="0"/>
              <a:t>1.6</a:t>
            </a:r>
            <a:r>
              <a:rPr lang="en" altLang="zh-CN" sz="1800" dirty="0"/>
              <a:t>T</a:t>
            </a:r>
            <a:r>
              <a:rPr lang="zh-CN" altLang="en-US" sz="1800" dirty="0"/>
              <a:t>的参数，</a:t>
            </a:r>
            <a:r>
              <a:rPr lang="en-US" altLang="zh-CN" sz="1800" dirty="0"/>
              <a:t>2048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和前面的很多工作一样，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有一个出发点，那就是参数量越大，模型效果越好，并且可以通过稀疏激活来减少总计算量。</a:t>
            </a:r>
          </a:p>
        </p:txBody>
      </p:sp>
    </p:spTree>
    <p:extLst>
      <p:ext uri="{BB962C8B-B14F-4D97-AF65-F5344CB8AC3E}">
        <p14:creationId xmlns:p14="http://schemas.microsoft.com/office/powerpoint/2010/main" val="2209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但是相比其他工作，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给出了一个更为具体的描述，那就是模型参数量可以是一个独立于总计算量的，单独的缩放轴。也就是说，在改变参数量的同时，（几乎）不改变训练和推理的计算量，就可以带来效果的提升。因此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关注在“同样的</a:t>
            </a:r>
            <a:r>
              <a:rPr lang="en" altLang="zh-CN" sz="1800" dirty="0"/>
              <a:t>FLOPS/token</a:t>
            </a:r>
            <a:r>
              <a:rPr lang="zh-CN" altLang="en-US" sz="1800" dirty="0"/>
              <a:t>的计算量”下，如何扩大模型，提升效果。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所做的工作还是比较多的，包括：</a:t>
            </a:r>
          </a:p>
          <a:p>
            <a:endParaRPr lang="en-US" altLang="zh-CN" sz="1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800" dirty="0"/>
              <a:t>模型结构简化：简化了</a:t>
            </a:r>
            <a:r>
              <a:rPr lang="en" altLang="zh-CN" sz="1800" dirty="0"/>
              <a:t>Transformer</a:t>
            </a:r>
            <a:r>
              <a:rPr lang="zh-CN" altLang="en-US" sz="1800" dirty="0"/>
              <a:t>上的</a:t>
            </a:r>
            <a:r>
              <a:rPr lang="en" altLang="zh-CN" sz="1800" dirty="0"/>
              <a:t>MoE</a:t>
            </a:r>
            <a:r>
              <a:rPr lang="zh-CN" altLang="en-US" sz="1800" dirty="0"/>
              <a:t>架构，提出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架构。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dirty="0"/>
              <a:t>MoE to dense</a:t>
            </a:r>
            <a:r>
              <a:rPr lang="zh-CN" altLang="en" sz="1800" dirty="0"/>
              <a:t>：</a:t>
            </a:r>
            <a:r>
              <a:rPr lang="zh-CN" altLang="en-US" sz="1800" dirty="0"/>
              <a:t>把训出来的效果较好的</a:t>
            </a:r>
            <a:r>
              <a:rPr lang="en" altLang="zh-CN" sz="1800" dirty="0"/>
              <a:t>MoE</a:t>
            </a:r>
            <a:r>
              <a:rPr lang="zh-CN" altLang="en-US" sz="1800" dirty="0"/>
              <a:t>模型蒸馏到</a:t>
            </a:r>
            <a:r>
              <a:rPr lang="en" altLang="zh-CN" sz="1800" dirty="0"/>
              <a:t>dense</a:t>
            </a:r>
            <a:r>
              <a:rPr lang="zh-CN" altLang="en-US" sz="1800" dirty="0"/>
              <a:t>模型，在压缩</a:t>
            </a:r>
            <a:r>
              <a:rPr lang="en" altLang="zh-CN" sz="1800" dirty="0"/>
              <a:t>MoE</a:t>
            </a:r>
            <a:r>
              <a:rPr lang="zh-CN" altLang="en-US" sz="1800" dirty="0"/>
              <a:t>模型</a:t>
            </a:r>
            <a:r>
              <a:rPr lang="en-US" altLang="zh-CN" sz="1800" dirty="0"/>
              <a:t>99%</a:t>
            </a:r>
            <a:r>
              <a:rPr lang="zh-CN" altLang="en-US" sz="1800" dirty="0"/>
              <a:t>的参数的情况下，效果还是比直接训练</a:t>
            </a:r>
            <a:r>
              <a:rPr lang="en" altLang="zh-CN" sz="1800" dirty="0"/>
              <a:t>dense</a:t>
            </a:r>
            <a:r>
              <a:rPr lang="zh-CN" altLang="en-US" sz="1800" dirty="0"/>
              <a:t>模型好。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71498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训练和微调技术：首次使用</a:t>
            </a:r>
            <a:r>
              <a:rPr lang="en" altLang="zh-CN" sz="1800" dirty="0"/>
              <a:t>bf16</a:t>
            </a:r>
            <a:r>
              <a:rPr lang="zh-CN" altLang="en-US" sz="1800" dirty="0"/>
              <a:t>成功训练</a:t>
            </a:r>
            <a:r>
              <a:rPr lang="en" altLang="zh-CN" sz="1800" dirty="0"/>
              <a:t>MoE</a:t>
            </a:r>
            <a:r>
              <a:rPr lang="zh-CN" altLang="en-US" sz="1800" dirty="0"/>
              <a:t>模型；更适合</a:t>
            </a:r>
            <a:r>
              <a:rPr lang="en" altLang="zh-CN" sz="1800" dirty="0"/>
              <a:t>MoE</a:t>
            </a:r>
            <a:r>
              <a:rPr lang="zh-CN" altLang="en-US" sz="1800" dirty="0"/>
              <a:t>结构的模型初始化；增加的专家正则化，改善了稀疏模型的微调和多任务训练。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训练框架：结合数据、模型和专家并行性，训练了超过</a:t>
            </a:r>
            <a:r>
              <a:rPr lang="en-US" altLang="zh-CN" sz="1800" dirty="0"/>
              <a:t>1</a:t>
            </a:r>
            <a:r>
              <a:rPr lang="en" altLang="zh-CN" sz="1800" dirty="0"/>
              <a:t>T</a:t>
            </a:r>
            <a:r>
              <a:rPr lang="zh-CN" altLang="en-US" sz="1800" dirty="0"/>
              <a:t>参数的</a:t>
            </a:r>
            <a:r>
              <a:rPr lang="en" altLang="zh-CN" sz="1800" dirty="0"/>
              <a:t>MoE</a:t>
            </a:r>
            <a:r>
              <a:rPr lang="zh-CN" altLang="en-US" sz="1800" dirty="0"/>
              <a:t>模型。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多语言：在多语言数据集上训练，发现</a:t>
            </a:r>
            <a:r>
              <a:rPr lang="en-US" altLang="zh-CN" sz="1800" dirty="0"/>
              <a:t>101</a:t>
            </a:r>
            <a:r>
              <a:rPr lang="zh-CN" altLang="en-US" sz="1800" dirty="0"/>
              <a:t>种语言效果普遍有提升。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训练效率：在同样的</a:t>
            </a:r>
            <a:r>
              <a:rPr lang="en" altLang="zh-CN" sz="1800" dirty="0"/>
              <a:t>FLOPS/token</a:t>
            </a:r>
            <a:r>
              <a:rPr lang="zh-CN" altLang="en-US" sz="1800" dirty="0"/>
              <a:t>的计算量下，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模型收敛速度有数倍的提升。</a:t>
            </a:r>
          </a:p>
        </p:txBody>
      </p:sp>
    </p:spTree>
    <p:extLst>
      <p:ext uri="{BB962C8B-B14F-4D97-AF65-F5344CB8AC3E}">
        <p14:creationId xmlns:p14="http://schemas.microsoft.com/office/powerpoint/2010/main" val="4096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0F4165-4AE6-311D-7B19-FB299723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CB692E-76AF-6466-BE11-6CE17C39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sz="1800" dirty="0"/>
              <a:t>Switch Transformer</a:t>
            </a:r>
            <a:r>
              <a:rPr lang="zh-CN" altLang="en-US" sz="1800" dirty="0"/>
              <a:t>的模型结构如下图，类似</a:t>
            </a:r>
            <a:r>
              <a:rPr lang="en" altLang="zh-CN" sz="1800" dirty="0" err="1"/>
              <a:t>GShard</a:t>
            </a:r>
            <a:r>
              <a:rPr lang="zh-CN" altLang="en" sz="1800" dirty="0"/>
              <a:t>，</a:t>
            </a:r>
            <a:r>
              <a:rPr lang="zh-CN" altLang="en-US" sz="1800" dirty="0"/>
              <a:t>把</a:t>
            </a:r>
            <a:r>
              <a:rPr lang="en" altLang="zh-CN" sz="1800" dirty="0"/>
              <a:t>transformer</a:t>
            </a:r>
            <a:r>
              <a:rPr lang="zh-CN" altLang="en-US" sz="1800" dirty="0"/>
              <a:t>每层的</a:t>
            </a:r>
            <a:r>
              <a:rPr lang="en" altLang="zh-CN" sz="1800" dirty="0"/>
              <a:t>FFN</a:t>
            </a:r>
            <a:r>
              <a:rPr lang="zh-CN" altLang="en-US" sz="1800" dirty="0"/>
              <a:t>替换成</a:t>
            </a:r>
            <a:r>
              <a:rPr lang="en" altLang="zh-CN" sz="1800" dirty="0"/>
              <a:t>MoE</a:t>
            </a:r>
            <a:r>
              <a:rPr lang="zh-CN" altLang="en-US" sz="1800" dirty="0"/>
              <a:t>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F546C1-3CEA-9D31-D889-2B707C30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83" y="2065106"/>
            <a:ext cx="8778687" cy="41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91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0F4165-4AE6-311D-7B19-FB299723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ECB692E-76AF-6466-BE11-6CE17C39F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sz="1800" dirty="0"/>
              <a:t>Switch Transformer</a:t>
            </a:r>
            <a:r>
              <a:rPr lang="zh-CN" altLang="en-US" sz="1800" dirty="0"/>
              <a:t>一个重要的改进点就是简化了</a:t>
            </a:r>
            <a:r>
              <a:rPr lang="en" altLang="zh-CN" sz="1800" dirty="0"/>
              <a:t>gating function</a:t>
            </a:r>
            <a:r>
              <a:rPr lang="zh-CN" altLang="en-US" sz="1800" dirty="0"/>
              <a:t>的做法（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论文里叫</a:t>
            </a:r>
            <a:r>
              <a:rPr lang="en" altLang="zh-CN" sz="1800" dirty="0"/>
              <a:t>routing</a:t>
            </a:r>
            <a:r>
              <a:rPr lang="zh-CN" altLang="en" sz="1800" dirty="0"/>
              <a:t>）。</a:t>
            </a:r>
          </a:p>
          <a:p>
            <a:r>
              <a:rPr lang="zh-CN" altLang="en-US" sz="1800" dirty="0"/>
              <a:t>之前的工作大多探索了选择</a:t>
            </a:r>
            <a:r>
              <a:rPr lang="en" altLang="zh-CN" sz="1800" dirty="0"/>
              <a:t>k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-US" sz="1800" dirty="0"/>
              <a:t>的做法，而</a:t>
            </a:r>
            <a:r>
              <a:rPr lang="en" altLang="zh-CN" sz="1800" dirty="0"/>
              <a:t>Switch Transformer</a:t>
            </a:r>
            <a:r>
              <a:rPr lang="zh-CN" altLang="en-US" sz="1800" dirty="0"/>
              <a:t>则直接把</a:t>
            </a:r>
            <a:r>
              <a:rPr lang="en" altLang="zh-CN" sz="1800" dirty="0"/>
              <a:t>gating</a:t>
            </a:r>
            <a:r>
              <a:rPr lang="zh-CN" altLang="en-US" sz="1800" dirty="0"/>
              <a:t>简化为只选择</a:t>
            </a:r>
            <a:r>
              <a:rPr lang="en-US" altLang="zh-CN" sz="1800" dirty="0"/>
              <a:t>1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" sz="1800" dirty="0"/>
              <a:t>，</a:t>
            </a:r>
            <a:r>
              <a:rPr lang="zh-CN" altLang="en-US" sz="1800" dirty="0"/>
              <a:t>即</a:t>
            </a:r>
            <a:r>
              <a:rPr lang="en" altLang="zh-CN" sz="1800" dirty="0"/>
              <a:t>k=1</a:t>
            </a:r>
            <a:r>
              <a:rPr lang="zh-CN" altLang="en" sz="1800" dirty="0"/>
              <a:t>。</a:t>
            </a:r>
            <a:r>
              <a:rPr lang="zh-CN" altLang="en-US" sz="1800" dirty="0"/>
              <a:t>这样的</a:t>
            </a:r>
            <a:r>
              <a:rPr lang="en" altLang="zh-CN" sz="1800" dirty="0"/>
              <a:t>MoE</a:t>
            </a:r>
            <a:r>
              <a:rPr lang="zh-CN" altLang="en-US" sz="1800" dirty="0"/>
              <a:t>层叫做</a:t>
            </a:r>
            <a:r>
              <a:rPr lang="en" altLang="zh-CN" sz="1800" dirty="0"/>
              <a:t>Switch layer</a:t>
            </a:r>
            <a:r>
              <a:rPr lang="zh-CN" altLang="en" sz="1800" dirty="0"/>
              <a:t>。</a:t>
            </a:r>
          </a:p>
          <a:p>
            <a:r>
              <a:rPr lang="zh-CN" altLang="en-US" sz="1800" dirty="0"/>
              <a:t>这样简化之后，</a:t>
            </a:r>
            <a:r>
              <a:rPr lang="en" altLang="zh-CN" sz="1800" dirty="0"/>
              <a:t>routing</a:t>
            </a:r>
            <a:r>
              <a:rPr lang="zh-CN" altLang="en-US" sz="1800" dirty="0"/>
              <a:t>的实现更简单，</a:t>
            </a:r>
            <a:r>
              <a:rPr lang="en" altLang="zh-CN" sz="1800" dirty="0"/>
              <a:t>router</a:t>
            </a:r>
            <a:r>
              <a:rPr lang="zh-CN" altLang="en-US" sz="1800" dirty="0"/>
              <a:t>的计算量小了，也减少了通讯量。</a:t>
            </a:r>
          </a:p>
        </p:txBody>
      </p:sp>
    </p:spTree>
    <p:extLst>
      <p:ext uri="{BB962C8B-B14F-4D97-AF65-F5344CB8AC3E}">
        <p14:creationId xmlns:p14="http://schemas.microsoft.com/office/powerpoint/2010/main" val="70591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29948</TotalTime>
  <Words>1174</Words>
  <Application>Microsoft Macintosh PowerPoint</Application>
  <PresentationFormat>自定义</PresentationFormat>
  <Paragraphs>81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基本介绍</vt:lpstr>
      <vt:lpstr>基本介绍</vt:lpstr>
      <vt:lpstr>基本介绍</vt:lpstr>
      <vt:lpstr>模型设计</vt:lpstr>
      <vt:lpstr>模型设计</vt:lpstr>
      <vt:lpstr>负载均衡</vt:lpstr>
      <vt:lpstr>负载均衡</vt:lpstr>
      <vt:lpstr>PowerPoint 演示文稿</vt:lpstr>
      <vt:lpstr>Switch Transformers</vt:lpstr>
      <vt:lpstr>Switch Transformers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10059</cp:revision>
  <cp:lastPrinted>2023-09-08T09:14:01Z</cp:lastPrinted>
  <dcterms:created xsi:type="dcterms:W3CDTF">2020-08-28T08:44:19Z</dcterms:created>
  <dcterms:modified xsi:type="dcterms:W3CDTF">2025-02-17T01:51:29Z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