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17"/>
  </p:notesMasterIdLst>
  <p:handoutMasterIdLst>
    <p:handoutMasterId r:id="rId18"/>
  </p:handoutMasterIdLst>
  <p:sldIdLst>
    <p:sldId id="603" r:id="rId6"/>
    <p:sldId id="2417" r:id="rId7"/>
    <p:sldId id="2462" r:id="rId8"/>
    <p:sldId id="2523" r:id="rId9"/>
    <p:sldId id="2490" r:id="rId10"/>
    <p:sldId id="2524" r:id="rId11"/>
    <p:sldId id="2525" r:id="rId12"/>
    <p:sldId id="259" r:id="rId13"/>
    <p:sldId id="2489" r:id="rId14"/>
    <p:sldId id="582" r:id="rId15"/>
    <p:sldId id="2419" r:id="rId16"/>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BA36"/>
    <a:srgbClr val="1D1D1A"/>
    <a:srgbClr val="595757"/>
    <a:srgbClr val="221815"/>
    <a:srgbClr val="91A2BF"/>
    <a:srgbClr val="E4EBEA"/>
    <a:srgbClr val="C00000"/>
    <a:srgbClr val="FFFF00"/>
    <a:srgbClr val="FFFFFF"/>
    <a:srgbClr val="E900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1" autoAdjust="0"/>
    <p:restoredTop sz="96291" autoAdjust="0"/>
  </p:normalViewPr>
  <p:slideViewPr>
    <p:cSldViewPr snapToGrid="0" snapToObjects="1">
      <p:cViewPr varScale="1">
        <p:scale>
          <a:sx n="122" d="100"/>
          <a:sy n="122" d="100"/>
        </p:scale>
        <p:origin x="240"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3/1/25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4</a:t>
            </a:fld>
            <a:endParaRPr kumimoji="1" lang="zh-CN" altLang="en-US"/>
          </a:p>
        </p:txBody>
      </p:sp>
    </p:spTree>
    <p:extLst>
      <p:ext uri="{BB962C8B-B14F-4D97-AF65-F5344CB8AC3E}">
        <p14:creationId xmlns:p14="http://schemas.microsoft.com/office/powerpoint/2010/main" val="2038034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8</a:t>
            </a:fld>
            <a:endParaRPr kumimoji="1" lang="zh-CN" altLang="en-US"/>
          </a:p>
        </p:txBody>
      </p:sp>
    </p:spTree>
    <p:extLst>
      <p:ext uri="{BB962C8B-B14F-4D97-AF65-F5344CB8AC3E}">
        <p14:creationId xmlns:p14="http://schemas.microsoft.com/office/powerpoint/2010/main" val="12743781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AIInfra</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Medium" panose="020B0602020204020303" pitchFamily="34" charset="-79"/>
                <a:ea typeface="微软雅黑" pitchFamily="34" charset="-122"/>
                <a:cs typeface="Futura-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Medium" panose="020B0602020204020303" pitchFamily="34" charset="-79"/>
                <a:ea typeface="微软雅黑" pitchFamily="34" charset="-122"/>
                <a:cs typeface="Futura-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AIInfra</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
        <p:nvSpPr>
          <p:cNvPr id="7" name="内容占位符 2">
            <a:extLst>
              <a:ext uri="{FF2B5EF4-FFF2-40B4-BE49-F238E27FC236}">
                <a16:creationId xmlns:a16="http://schemas.microsoft.com/office/drawing/2014/main" id="{35A58353-89D2-75E1-4F31-34BFB4BE3291}"/>
              </a:ext>
            </a:extLst>
          </p:cNvPr>
          <p:cNvSpPr>
            <a:spLocks noGrp="1"/>
          </p:cNvSpPr>
          <p:nvPr>
            <p:ph sz="half" idx="1"/>
          </p:nvPr>
        </p:nvSpPr>
        <p:spPr>
          <a:xfrm>
            <a:off x="481757" y="2406869"/>
            <a:ext cx="11161240" cy="3603651"/>
          </a:xfrm>
          <a:prstGeom prst="rect">
            <a:avLst/>
          </a:prstGeom>
          <a:noFill/>
        </p:spPr>
        <p:txBody>
          <a:bodyPr anchor="ctr">
            <a:normAutofit/>
          </a:bodyPr>
          <a:lstStyle>
            <a:lvl1pPr marL="0" marR="0" indent="0" algn="ctr" defTabSz="1218804" rtl="0" eaLnBrk="0" fontAlgn="base" latinLnBrk="0" hangingPunct="0">
              <a:lnSpc>
                <a:spcPct val="10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bg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11633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Medium" panose="020B0602020204020303" pitchFamily="34" charset="-79"/>
                <a:ea typeface="微软雅黑" panose="020B0503020204020204" pitchFamily="34" charset="-122"/>
                <a:cs typeface="Futura-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Medium" panose="020B0602020204020303" pitchFamily="34" charset="-79"/>
                <a:cs typeface="Futura-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AIInfra</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AIInfra</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81"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Medium" panose="020B0602020204020303" pitchFamily="34" charset="-79"/>
              </a:rPr>
              <a:t>GitHub</a:t>
            </a:r>
            <a:r>
              <a:rPr lang="zh-CN" altLang="en-US" sz="1100" dirty="0">
                <a:solidFill>
                  <a:schemeClr val="tx1"/>
                </a:solidFill>
                <a:latin typeface="Gill Sans MT" panose="020B0502020104020203" pitchFamily="34" charset="0"/>
                <a:ea typeface="+mj-ea"/>
                <a:cs typeface="Futura-Medium" panose="020B0602020204020303" pitchFamily="34" charset="-79"/>
              </a:rPr>
              <a:t> </a:t>
            </a:r>
            <a:r>
              <a:rPr lang="en-US" altLang="zh-CN" sz="1100" dirty="0">
                <a:solidFill>
                  <a:schemeClr val="tx1"/>
                </a:solidFill>
                <a:latin typeface="Gill Sans MT" panose="020B0502020104020203" pitchFamily="34" charset="0"/>
                <a:ea typeface="+mj-ea"/>
                <a:cs typeface="Futura-Medium" panose="020B0602020204020303" pitchFamily="34" charset="-79"/>
              </a:rPr>
              <a:t>https://</a:t>
            </a:r>
            <a:r>
              <a:rPr lang="en-US" altLang="zh-CN" sz="1100" dirty="0" err="1">
                <a:solidFill>
                  <a:schemeClr val="tx1"/>
                </a:solidFill>
                <a:latin typeface="Gill Sans MT" panose="020B0502020104020203" pitchFamily="34" charset="0"/>
                <a:ea typeface="+mj-ea"/>
                <a:cs typeface="Futura-Medium" panose="020B0602020204020303" pitchFamily="34" charset="-79"/>
              </a:rPr>
              <a:t>github.com</a:t>
            </a:r>
            <a:r>
              <a:rPr lang="en-US" altLang="zh-CN" sz="1100" dirty="0">
                <a:solidFill>
                  <a:schemeClr val="tx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Medium" panose="020B0602020204020303" pitchFamily="34" charset="-79"/>
              </a:rPr>
              <a:t>AIInfra</a:t>
            </a:r>
            <a:endParaRPr lang="en-US" sz="1100" dirty="0">
              <a:solidFill>
                <a:schemeClr val="tx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Medium" panose="020B0602020204020303" pitchFamily="34" charset="-79"/>
              </a:rPr>
              <a:t>GitHub</a:t>
            </a:r>
            <a:r>
              <a:rPr lang="zh-CN" altLang="en-US" sz="1100" dirty="0">
                <a:solidFill>
                  <a:schemeClr val="bg1"/>
                </a:solidFill>
                <a:latin typeface="Gill Sans MT" panose="020B0502020104020203" pitchFamily="34" charset="0"/>
                <a:ea typeface="+mj-ea"/>
                <a:cs typeface="Futura-Medium" panose="020B0602020204020303" pitchFamily="34" charset="-79"/>
              </a:rPr>
              <a:t> </a:t>
            </a:r>
            <a:r>
              <a:rPr lang="en-US" altLang="zh-CN" sz="1100" dirty="0">
                <a:solidFill>
                  <a:schemeClr val="bg1"/>
                </a:solidFill>
                <a:latin typeface="Gill Sans MT" panose="020B0502020104020203" pitchFamily="34" charset="0"/>
                <a:ea typeface="+mj-ea"/>
                <a:cs typeface="Futura-Medium" panose="020B0602020204020303" pitchFamily="34" charset="-79"/>
              </a:rPr>
              <a:t>https://</a:t>
            </a:r>
            <a:r>
              <a:rPr lang="en-US" altLang="zh-CN" sz="1100" dirty="0" err="1">
                <a:solidFill>
                  <a:schemeClr val="bg1"/>
                </a:solidFill>
                <a:latin typeface="Gill Sans MT" panose="020B0502020104020203" pitchFamily="34" charset="0"/>
                <a:ea typeface="+mj-ea"/>
                <a:cs typeface="Futura-Medium" panose="020B0602020204020303" pitchFamily="34" charset="-79"/>
              </a:rPr>
              <a:t>github.com</a:t>
            </a:r>
            <a:r>
              <a:rPr lang="en-US" altLang="zh-CN" sz="1100" dirty="0">
                <a:solidFill>
                  <a:schemeClr val="bg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Medium" panose="020B0602020204020303" pitchFamily="34" charset="-79"/>
              </a:rPr>
              <a:t>AIInfra</a:t>
            </a:r>
            <a:endParaRPr lang="en-US" sz="1100" dirty="0">
              <a:solidFill>
                <a:schemeClr val="bg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Medium" panose="020B0602020204020303" pitchFamily="34" charset="-79"/>
              </a:rPr>
              <a:t>GitHub</a:t>
            </a:r>
            <a:r>
              <a:rPr lang="zh-CN" altLang="en-US" sz="1000" dirty="0">
                <a:solidFill>
                  <a:srgbClr val="374154"/>
                </a:solidFill>
                <a:latin typeface="Gill Sans MT" panose="020B0502020104020203" pitchFamily="34" charset="0"/>
                <a:ea typeface="+mj-ea"/>
                <a:cs typeface="Futura-Medium" panose="020B0602020204020303" pitchFamily="34" charset="-79"/>
              </a:rPr>
              <a:t> </a:t>
            </a:r>
            <a:r>
              <a:rPr lang="en-US" altLang="zh-CN" sz="1000" dirty="0">
                <a:solidFill>
                  <a:srgbClr val="C7000B"/>
                </a:solidFill>
                <a:latin typeface="Gill Sans MT" panose="020B0502020104020203" pitchFamily="34" charset="0"/>
                <a:ea typeface="+mj-ea"/>
                <a:cs typeface="Futura-Medium" panose="020B0602020204020303" pitchFamily="34" charset="-79"/>
              </a:rPr>
              <a:t>https://</a:t>
            </a:r>
            <a:r>
              <a:rPr lang="en-US" altLang="zh-CN" sz="10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000" dirty="0">
                <a:solidFill>
                  <a:srgbClr val="C7000B"/>
                </a:solidFill>
                <a:latin typeface="Gill Sans MT" panose="020B0502020104020203" pitchFamily="34" charset="0"/>
                <a:ea typeface="+mj-ea"/>
                <a:cs typeface="Futura-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Medium" panose="020B0602020204020303" pitchFamily="34" charset="-79"/>
              </a:rPr>
              <a:t>AIInfra</a:t>
            </a:r>
            <a:endParaRPr lang="en-US" sz="1000" dirty="0">
              <a:solidFill>
                <a:srgbClr val="C00000"/>
              </a:solidFill>
              <a:latin typeface="Gill Sans MT" panose="020B0502020104020203" pitchFamily="34" charset="0"/>
              <a:ea typeface="+mj-ea"/>
              <a:cs typeface="Futura-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Medium" panose="020B0602020204020303" pitchFamily="34" charset="-79"/>
          <a:ea typeface="Microsoft YaHei" panose="020B0503020204020204" pitchFamily="34" charset="-122"/>
          <a:cs typeface="Futura-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henzomi12/AIInfra" TargetMode="External"/><Relationship Id="rId2" Type="http://schemas.openxmlformats.org/officeDocument/2006/relationships/hyperlink" Target="https://zhuanlan.zhihu.com/p/653796685" TargetMode="External"/><Relationship Id="rId1" Type="http://schemas.openxmlformats.org/officeDocument/2006/relationships/slideLayout" Target="../slideLayouts/slideLayout2.xml"/><Relationship Id="rId4" Type="http://schemas.openxmlformats.org/officeDocument/2006/relationships/hyperlink" Target="https://pan.quark.cn/s/74fb24be8ef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04DDF52-5D54-A1D6-0C1F-93BDD61468DD}"/>
              </a:ext>
            </a:extLst>
          </p:cNvPr>
          <p:cNvPicPr>
            <a:picLocks noChangeAspect="1"/>
          </p:cNvPicPr>
          <p:nvPr/>
        </p:nvPicPr>
        <p:blipFill>
          <a:blip r:embed="rId3"/>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7956C6CE-0F8A-4B8B-A85E-CECDD9097B54}"/>
              </a:ext>
            </a:extLst>
          </p:cNvPr>
          <p:cNvSpPr/>
          <p:nvPr/>
        </p:nvSpPr>
        <p:spPr>
          <a:xfrm>
            <a:off x="0" y="2749693"/>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5369910" y="5728816"/>
            <a:ext cx="2144987"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4800" dirty="0">
                <a:solidFill>
                  <a:schemeClr val="tx1"/>
                </a:solidFill>
                <a:latin typeface="ACGN-MiaoGB-Flash" panose="02020300000000000000" pitchFamily="18" charset="-122"/>
                <a:ea typeface="ACGN-MiaoGB-Flash" panose="02020300000000000000" pitchFamily="18" charset="-122"/>
              </a:rPr>
              <a:t>ZOMI</a:t>
            </a:r>
            <a:endParaRPr lang="zh-CN" altLang="en-US" sz="4800" dirty="0">
              <a:solidFill>
                <a:schemeClr val="tx1"/>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626510" y="5888148"/>
            <a:ext cx="743400" cy="743400"/>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794489" y="3018090"/>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en-US" altLang="zh-CN" sz="8800" dirty="0" err="1">
                <a:solidFill>
                  <a:schemeClr val="tx2"/>
                </a:solidFill>
                <a:latin typeface="Lexend" pitchFamily="2" charset="0"/>
                <a:cs typeface="Futura-Medium" panose="020B0602020204020303" pitchFamily="34" charset="-79"/>
              </a:rPr>
              <a:t>GLaM</a:t>
            </a:r>
            <a:r>
              <a:rPr lang="zh-CN" altLang="en-US" sz="8800" dirty="0">
                <a:solidFill>
                  <a:schemeClr val="tx2"/>
                </a:solidFill>
                <a:latin typeface="Lexend" pitchFamily="2" charset="0"/>
                <a:cs typeface="Futura-Medium" panose="020B0602020204020303" pitchFamily="34" charset="-79"/>
              </a:rPr>
              <a:t> </a:t>
            </a:r>
            <a:r>
              <a:rPr lang="en-US" altLang="zh-CN" sz="8800" dirty="0">
                <a:solidFill>
                  <a:schemeClr val="tx2"/>
                </a:solidFill>
                <a:latin typeface="Lexend" pitchFamily="2" charset="0"/>
                <a:cs typeface="Futura-Medium" panose="020B0602020204020303" pitchFamily="34" charset="-79"/>
              </a:rPr>
              <a:t>&amp;</a:t>
            </a:r>
            <a:r>
              <a:rPr lang="zh-CN" altLang="en-US" sz="8800" dirty="0">
                <a:solidFill>
                  <a:schemeClr val="tx2"/>
                </a:solidFill>
                <a:latin typeface="Lexend" pitchFamily="2" charset="0"/>
                <a:cs typeface="Futura-Medium" panose="020B0602020204020303" pitchFamily="34" charset="-79"/>
              </a:rPr>
              <a:t> </a:t>
            </a:r>
            <a:r>
              <a:rPr lang="en-US" altLang="zh-CN" sz="8800" dirty="0">
                <a:solidFill>
                  <a:schemeClr val="tx2"/>
                </a:solidFill>
                <a:latin typeface="Lexend" pitchFamily="2" charset="0"/>
                <a:cs typeface="Futura-Medium" panose="020B0602020204020303" pitchFamily="34" charset="-79"/>
              </a:rPr>
              <a:t>ST-MoE</a:t>
            </a:r>
          </a:p>
          <a:p>
            <a:pPr marL="50800" algn="ctr">
              <a:buClr>
                <a:srgbClr val="C00000"/>
              </a:buClr>
            </a:pPr>
            <a:r>
              <a:rPr lang="zh-CN" altLang="en-US" sz="8800" dirty="0">
                <a:solidFill>
                  <a:schemeClr val="tx2"/>
                </a:solidFill>
                <a:latin typeface="Lexend" pitchFamily="2" charset="0"/>
                <a:cs typeface="Futura-Medium" panose="020B0602020204020303" pitchFamily="34" charset="-79"/>
              </a:rPr>
              <a:t>论文走读</a:t>
            </a: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F05058-0821-AFAF-0EBB-2167E84F81DA}"/>
              </a:ext>
            </a:extLst>
          </p:cNvPr>
          <p:cNvSpPr>
            <a:spLocks noGrp="1"/>
          </p:cNvSpPr>
          <p:nvPr>
            <p:ph type="title"/>
          </p:nvPr>
        </p:nvSpPr>
        <p:spPr/>
        <p:txBody>
          <a:bodyPr/>
          <a:lstStyle/>
          <a:p>
            <a:r>
              <a:rPr lang="zh-CN" altLang="en-US"/>
              <a:t>引用与参考</a:t>
            </a:r>
            <a:endParaRPr lang="zh-CN" altLang="en-US" dirty="0"/>
          </a:p>
        </p:txBody>
      </p:sp>
      <p:sp>
        <p:nvSpPr>
          <p:cNvPr id="5" name="内容占位符 4">
            <a:extLst>
              <a:ext uri="{FF2B5EF4-FFF2-40B4-BE49-F238E27FC236}">
                <a16:creationId xmlns:a16="http://schemas.microsoft.com/office/drawing/2014/main" id="{4A85FFCC-0519-35D4-40F4-46CFF289709F}"/>
              </a:ext>
            </a:extLst>
          </p:cNvPr>
          <p:cNvSpPr>
            <a:spLocks noGrp="1"/>
          </p:cNvSpPr>
          <p:nvPr>
            <p:ph sz="half" idx="1"/>
          </p:nvPr>
        </p:nvSpPr>
        <p:spPr/>
        <p:txBody>
          <a:bodyPr/>
          <a:lstStyle/>
          <a:p>
            <a:pPr algn="l">
              <a:lnSpc>
                <a:spcPct val="100000"/>
              </a:lnSpc>
            </a:pPr>
            <a:r>
              <a:rPr lang="en" altLang="zh-CN" sz="1200" b="1" i="0" dirty="0">
                <a:solidFill>
                  <a:srgbClr val="4D6BFE"/>
                </a:solidFill>
                <a:effectLst/>
                <a:latin typeface="PingFang SC" panose="020B0400000000000000" pitchFamily="34" charset="-122"/>
                <a:ea typeface="PingFang SC" panose="020B0400000000000000" pitchFamily="34" charset="-122"/>
                <a:hlinkClick r:id="rId2"/>
              </a:rPr>
              <a:t>https://zhuanlan.zhihu.com/p/653796685</a:t>
            </a:r>
            <a:endParaRPr lang="en" altLang="zh-CN" sz="1200" b="1" i="0" dirty="0">
              <a:solidFill>
                <a:srgbClr val="4D6BFE"/>
              </a:solidFill>
              <a:effectLst/>
              <a:latin typeface="PingFang SC" panose="020B0400000000000000" pitchFamily="34" charset="-122"/>
              <a:ea typeface="PingFang SC" panose="020B0400000000000000" pitchFamily="34" charset="-122"/>
            </a:endParaRPr>
          </a:p>
          <a:p>
            <a:pPr algn="l">
              <a:lnSpc>
                <a:spcPct val="100000"/>
              </a:lnSpc>
            </a:pPr>
            <a:endParaRPr lang="en" altLang="zh-CN" sz="1200" b="1" i="0" dirty="0">
              <a:solidFill>
                <a:srgbClr val="4D6BFE"/>
              </a:solidFill>
              <a:effectLst/>
              <a:latin typeface="PingFang SC" panose="020B0400000000000000" pitchFamily="34" charset="-122"/>
              <a:ea typeface="PingFang SC" panose="020B0400000000000000" pitchFamily="34" charset="-122"/>
            </a:endParaRPr>
          </a:p>
          <a:p>
            <a:pPr algn="l"/>
            <a:r>
              <a:rPr lang="en" altLang="zh-CN" dirty="0"/>
              <a:t>PPT </a:t>
            </a:r>
            <a:r>
              <a:rPr lang="zh-CN" altLang="en" dirty="0"/>
              <a:t>开源</a:t>
            </a:r>
            <a:r>
              <a:rPr lang="zh-CN" altLang="en-US" dirty="0"/>
              <a:t>：</a:t>
            </a:r>
            <a:r>
              <a:rPr lang="en" altLang="zh-CN" dirty="0">
                <a:hlinkClick r:id="rId3"/>
              </a:rPr>
              <a:t>https://github.com/chenzomi12/AIInfra</a:t>
            </a:r>
            <a:endParaRPr lang="en" altLang="zh-CN" dirty="0"/>
          </a:p>
          <a:p>
            <a:r>
              <a:rPr lang="zh-CN" altLang="en-US" dirty="0"/>
              <a:t>夸克链接：</a:t>
            </a:r>
            <a:r>
              <a:rPr lang="en" altLang="zh-CN" dirty="0">
                <a:hlinkClick r:id="rId4"/>
              </a:rPr>
              <a:t>https://pan.quark.cn/s/74fb24be8eff</a:t>
            </a:r>
            <a:endParaRPr lang="en" altLang="zh-CN" dirty="0"/>
          </a:p>
          <a:p>
            <a:pPr algn="l"/>
            <a:endParaRPr lang="en" altLang="zh-CN" dirty="0"/>
          </a:p>
          <a:p>
            <a:pPr algn="l"/>
            <a:endParaRPr lang="zh-CN" altLang="en-US" dirty="0"/>
          </a:p>
        </p:txBody>
      </p:sp>
    </p:spTree>
    <p:extLst>
      <p:ext uri="{BB962C8B-B14F-4D97-AF65-F5344CB8AC3E}">
        <p14:creationId xmlns:p14="http://schemas.microsoft.com/office/powerpoint/2010/main" val="4140837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20AD9-B3CB-4B7F-429A-D4C9E3E9BE66}"/>
              </a:ext>
            </a:extLst>
          </p:cNvPr>
          <p:cNvSpPr>
            <a:spLocks noGrp="1"/>
          </p:cNvSpPr>
          <p:nvPr>
            <p:ph type="title"/>
          </p:nvPr>
        </p:nvSpPr>
        <p:spPr>
          <a:xfrm>
            <a:off x="623635" y="522789"/>
            <a:ext cx="10963473" cy="589190"/>
          </a:xfrm>
        </p:spPr>
        <p:txBody>
          <a:bodyPr/>
          <a:lstStyle/>
          <a:p>
            <a:r>
              <a:rPr lang="en" altLang="zh-CN" dirty="0"/>
              <a:t>Contents</a:t>
            </a:r>
            <a:endParaRPr lang="zh-CN" altLang="en-US" dirty="0"/>
          </a:p>
        </p:txBody>
      </p:sp>
      <p:sp>
        <p:nvSpPr>
          <p:cNvPr id="3" name="内容占位符 2">
            <a:extLst>
              <a:ext uri="{FF2B5EF4-FFF2-40B4-BE49-F238E27FC236}">
                <a16:creationId xmlns:a16="http://schemas.microsoft.com/office/drawing/2014/main" id="{B244A42C-4EA1-0BA9-68DC-09FE68154A55}"/>
              </a:ext>
            </a:extLst>
          </p:cNvPr>
          <p:cNvSpPr>
            <a:spLocks noGrp="1"/>
          </p:cNvSpPr>
          <p:nvPr>
            <p:ph sz="half" idx="1"/>
          </p:nvPr>
        </p:nvSpPr>
        <p:spPr>
          <a:xfrm>
            <a:off x="623635" y="1246909"/>
            <a:ext cx="10963473" cy="5108171"/>
          </a:xfrm>
        </p:spPr>
        <p:txBody>
          <a:bodyPr anchor="t"/>
          <a:lstStyle/>
          <a:p>
            <a:pPr marL="457200" indent="-457200">
              <a:buFont typeface="+mj-lt"/>
              <a:buAutoNum type="arabicPeriod"/>
            </a:pPr>
            <a:r>
              <a:rPr lang="zh-CN" altLang="en-US" sz="2400" b="1" dirty="0">
                <a:solidFill>
                  <a:srgbClr val="C00000"/>
                </a:solidFill>
              </a:rPr>
              <a:t>奠基工作：</a:t>
            </a:r>
            <a:r>
              <a:rPr lang="en-US" altLang="zh-CN" sz="2400" b="1" dirty="0">
                <a:solidFill>
                  <a:srgbClr val="C00000"/>
                </a:solidFill>
              </a:rPr>
              <a:t>90</a:t>
            </a:r>
            <a:r>
              <a:rPr lang="zh-CN" altLang="en-US" sz="2400" b="1" dirty="0">
                <a:solidFill>
                  <a:srgbClr val="C00000"/>
                </a:solidFill>
              </a:rPr>
              <a:t> 年代初期</a:t>
            </a:r>
            <a:endParaRPr lang="en-US" altLang="zh-CN" sz="2400" b="1" dirty="0">
              <a:solidFill>
                <a:srgbClr val="C00000"/>
              </a:solidFill>
            </a:endParaRPr>
          </a:p>
          <a:p>
            <a:pPr marL="694190" lvl="1" indent="-457200">
              <a:lnSpc>
                <a:spcPct val="100000"/>
              </a:lnSpc>
            </a:pPr>
            <a:r>
              <a:rPr lang="en-US" altLang="zh-CN" sz="2000" dirty="0"/>
              <a:t>1991</a:t>
            </a:r>
            <a:r>
              <a:rPr lang="zh-CN" altLang="en-US" sz="2000" dirty="0"/>
              <a:t>，</a:t>
            </a:r>
            <a:r>
              <a:rPr lang="en-US" altLang="zh-CN" sz="2000" dirty="0" err="1"/>
              <a:t>Hitton</a:t>
            </a:r>
            <a:r>
              <a:rPr lang="zh-CN" altLang="en-US" sz="2000" dirty="0"/>
              <a:t>，</a:t>
            </a:r>
            <a:r>
              <a:rPr lang="en" altLang="zh-CN" sz="2000" dirty="0"/>
              <a:t>Adaptive Mixtures of Local Experts</a:t>
            </a:r>
          </a:p>
          <a:p>
            <a:pPr marL="457200" indent="-457200" algn="l">
              <a:buFont typeface="+mj-lt"/>
              <a:buAutoNum type="arabicPeriod"/>
            </a:pPr>
            <a:r>
              <a:rPr lang="zh-CN" altLang="en-US" sz="2400" b="1" dirty="0">
                <a:solidFill>
                  <a:srgbClr val="C00000"/>
                </a:solidFill>
              </a:rPr>
              <a:t>架构形成：</a:t>
            </a:r>
            <a:r>
              <a:rPr lang="en-US" altLang="zh-CN" sz="2400" b="1" dirty="0">
                <a:solidFill>
                  <a:srgbClr val="C00000"/>
                </a:solidFill>
              </a:rPr>
              <a:t>RNN</a:t>
            </a:r>
            <a:r>
              <a:rPr lang="zh-CN" altLang="en-US" sz="2400" b="1" dirty="0">
                <a:solidFill>
                  <a:srgbClr val="C00000"/>
                </a:solidFill>
              </a:rPr>
              <a:t> 时代</a:t>
            </a:r>
            <a:endParaRPr lang="en-US" altLang="zh-CN" sz="2400" b="1" dirty="0">
              <a:solidFill>
                <a:srgbClr val="C00000"/>
              </a:solidFill>
            </a:endParaRPr>
          </a:p>
          <a:p>
            <a:pPr marL="694190" lvl="1" indent="-457200">
              <a:lnSpc>
                <a:spcPct val="100000"/>
              </a:lnSpc>
            </a:pPr>
            <a:r>
              <a:rPr lang="en-US" altLang="zh-CN" sz="2000" dirty="0"/>
              <a:t>2017</a:t>
            </a:r>
            <a:r>
              <a:rPr lang="zh-CN" altLang="en-US" sz="2000" dirty="0"/>
              <a:t>，</a:t>
            </a:r>
            <a:r>
              <a:rPr lang="en-US" altLang="zh-CN" sz="2000" dirty="0"/>
              <a:t>Google</a:t>
            </a:r>
            <a:r>
              <a:rPr lang="zh-CN" altLang="en-US" sz="2000" dirty="0"/>
              <a:t>，</a:t>
            </a:r>
            <a:r>
              <a:rPr lang="en" altLang="zh-CN" sz="2000" dirty="0"/>
              <a:t> Outrageously Large Neural Networks</a:t>
            </a:r>
          </a:p>
          <a:p>
            <a:pPr marL="457200" indent="-457200">
              <a:buFont typeface="+mj-lt"/>
              <a:buAutoNum type="arabicPeriod"/>
            </a:pPr>
            <a:r>
              <a:rPr lang="zh-CN" altLang="en-US" sz="2400" b="1" dirty="0">
                <a:solidFill>
                  <a:srgbClr val="C00000"/>
                </a:solidFill>
              </a:rPr>
              <a:t>提升效果：</a:t>
            </a:r>
            <a:r>
              <a:rPr lang="en-US" altLang="zh-CN" sz="2400" b="1" dirty="0">
                <a:solidFill>
                  <a:srgbClr val="C00000"/>
                </a:solidFill>
              </a:rPr>
              <a:t>Transformer</a:t>
            </a:r>
            <a:r>
              <a:rPr lang="zh-CN" altLang="en-US" sz="2400" b="1" dirty="0">
                <a:solidFill>
                  <a:srgbClr val="C00000"/>
                </a:solidFill>
              </a:rPr>
              <a:t> 时代</a:t>
            </a:r>
            <a:endParaRPr lang="en-US" altLang="zh-CN" sz="2400" b="1" dirty="0">
              <a:solidFill>
                <a:srgbClr val="C00000"/>
              </a:solidFill>
            </a:endParaRPr>
          </a:p>
          <a:p>
            <a:pPr marL="694190" lvl="1" indent="-457200">
              <a:lnSpc>
                <a:spcPct val="100000"/>
              </a:lnSpc>
            </a:pPr>
            <a:r>
              <a:rPr lang="en-US" altLang="zh-CN" sz="2000" dirty="0"/>
              <a:t>2020</a:t>
            </a:r>
            <a:r>
              <a:rPr lang="zh-CN" altLang="en-US" sz="2000" dirty="0"/>
              <a:t>，</a:t>
            </a:r>
            <a:r>
              <a:rPr lang="en-US" altLang="zh-CN" sz="2000" dirty="0"/>
              <a:t>Google</a:t>
            </a:r>
            <a:r>
              <a:rPr lang="zh-CN" altLang="en-US" sz="2000" dirty="0"/>
              <a:t>，</a:t>
            </a:r>
            <a:r>
              <a:rPr lang="en" altLang="zh-CN" sz="2000" dirty="0"/>
              <a:t> </a:t>
            </a:r>
            <a:r>
              <a:rPr lang="en" altLang="zh-CN" sz="2000" dirty="0" err="1"/>
              <a:t>GShard</a:t>
            </a:r>
            <a:endParaRPr lang="en" altLang="zh-CN" sz="2000" dirty="0"/>
          </a:p>
          <a:p>
            <a:pPr marL="694190" lvl="1" indent="-457200">
              <a:lnSpc>
                <a:spcPct val="100000"/>
              </a:lnSpc>
            </a:pPr>
            <a:r>
              <a:rPr lang="en-US" altLang="zh-CN" sz="2000" dirty="0"/>
              <a:t>2022</a:t>
            </a:r>
            <a:r>
              <a:rPr lang="zh-CN" altLang="en-US" sz="2000" dirty="0"/>
              <a:t>，</a:t>
            </a:r>
            <a:r>
              <a:rPr lang="en-US" altLang="zh-CN" sz="2000" dirty="0"/>
              <a:t>Google</a:t>
            </a:r>
            <a:r>
              <a:rPr lang="zh-CN" altLang="en-US" sz="2000" dirty="0"/>
              <a:t>，</a:t>
            </a:r>
            <a:r>
              <a:rPr lang="en" altLang="zh-CN" sz="2000" dirty="0"/>
              <a:t>Switch Transformer</a:t>
            </a:r>
            <a:endParaRPr lang="en-US" altLang="zh-CN" sz="2000" dirty="0"/>
          </a:p>
          <a:p>
            <a:pPr marL="457200" indent="-457200">
              <a:buFont typeface="+mj-lt"/>
              <a:buAutoNum type="arabicPeriod"/>
            </a:pPr>
            <a:r>
              <a:rPr lang="zh-CN" altLang="en-US" sz="2400" b="1" dirty="0">
                <a:solidFill>
                  <a:srgbClr val="C00000"/>
                </a:solidFill>
              </a:rPr>
              <a:t>智能涌现：</a:t>
            </a:r>
            <a:r>
              <a:rPr lang="en" altLang="zh-CN" sz="2400" b="1" dirty="0">
                <a:solidFill>
                  <a:srgbClr val="C00000"/>
                </a:solidFill>
              </a:rPr>
              <a:t>GPT</a:t>
            </a:r>
            <a:r>
              <a:rPr lang="zh-CN" altLang="en-US" sz="2400" b="1" dirty="0">
                <a:solidFill>
                  <a:srgbClr val="C00000"/>
                </a:solidFill>
              </a:rPr>
              <a:t> 时代</a:t>
            </a:r>
            <a:endParaRPr lang="en-US" altLang="zh-CN" sz="2400" b="1" dirty="0">
              <a:solidFill>
                <a:srgbClr val="C00000"/>
              </a:solidFill>
            </a:endParaRPr>
          </a:p>
          <a:p>
            <a:pPr marL="694190" lvl="1" indent="-457200">
              <a:lnSpc>
                <a:spcPct val="100000"/>
              </a:lnSpc>
            </a:pPr>
            <a:r>
              <a:rPr lang="en-US" altLang="zh-CN" sz="2000" dirty="0"/>
              <a:t>2021</a:t>
            </a:r>
            <a:r>
              <a:rPr lang="zh-CN" altLang="en-US" sz="2000" dirty="0"/>
              <a:t>，</a:t>
            </a:r>
            <a:r>
              <a:rPr lang="en" altLang="zh-CN" sz="2000" dirty="0"/>
              <a:t>Google</a:t>
            </a:r>
            <a:r>
              <a:rPr lang="zh-CN" altLang="en-US" sz="2000" dirty="0"/>
              <a:t>，</a:t>
            </a:r>
            <a:r>
              <a:rPr lang="en" altLang="zh-CN" sz="2000" dirty="0" err="1"/>
              <a:t>GLaM</a:t>
            </a:r>
            <a:endParaRPr lang="en" altLang="zh-CN" sz="2000" dirty="0"/>
          </a:p>
          <a:p>
            <a:pPr marL="694190" lvl="1" indent="-457200">
              <a:lnSpc>
                <a:spcPct val="100000"/>
              </a:lnSpc>
            </a:pPr>
            <a:r>
              <a:rPr lang="en-US" altLang="zh-CN" sz="2000" dirty="0"/>
              <a:t>2024</a:t>
            </a:r>
            <a:r>
              <a:rPr lang="zh-CN" altLang="en-US" sz="2000" dirty="0"/>
              <a:t>，幻方量化，</a:t>
            </a:r>
            <a:r>
              <a:rPr lang="en" altLang="zh-CN" sz="2000" dirty="0" err="1"/>
              <a:t>DeepseekMoE</a:t>
            </a:r>
            <a:r>
              <a:rPr lang="en-US" altLang="zh-CN" sz="2000" dirty="0"/>
              <a:t>/</a:t>
            </a:r>
            <a:r>
              <a:rPr lang="en" altLang="zh-CN" sz="2000" dirty="0"/>
              <a:t> </a:t>
            </a:r>
            <a:r>
              <a:rPr lang="en" altLang="zh-CN" sz="2000" dirty="0" err="1"/>
              <a:t>Deepseek</a:t>
            </a:r>
            <a:r>
              <a:rPr lang="zh-CN" altLang="en-US" sz="2000" dirty="0"/>
              <a:t> </a:t>
            </a:r>
            <a:r>
              <a:rPr lang="en-US" altLang="zh-CN" sz="2000" dirty="0"/>
              <a:t>V2/</a:t>
            </a:r>
            <a:r>
              <a:rPr lang="en" altLang="zh-CN" sz="2000" dirty="0"/>
              <a:t> </a:t>
            </a:r>
            <a:r>
              <a:rPr lang="en" altLang="zh-CN" sz="2000" dirty="0" err="1"/>
              <a:t>Deepseek</a:t>
            </a:r>
            <a:r>
              <a:rPr lang="zh-CN" altLang="en-US" sz="2000" dirty="0"/>
              <a:t> </a:t>
            </a:r>
            <a:r>
              <a:rPr lang="en-US" altLang="zh-CN" sz="2000" dirty="0"/>
              <a:t>V3</a:t>
            </a:r>
          </a:p>
        </p:txBody>
      </p:sp>
      <p:pic>
        <p:nvPicPr>
          <p:cNvPr id="1026" name="Picture 2" descr="思考表情包图片-思考表情包模板下载-包图网">
            <a:extLst>
              <a:ext uri="{FF2B5EF4-FFF2-40B4-BE49-F238E27FC236}">
                <a16:creationId xmlns:a16="http://schemas.microsoft.com/office/drawing/2014/main" id="{C693DF82-9961-8E7D-D034-A7343FF6DFD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773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20AD9-B3CB-4B7F-429A-D4C9E3E9BE66}"/>
              </a:ext>
            </a:extLst>
          </p:cNvPr>
          <p:cNvSpPr>
            <a:spLocks noGrp="1"/>
          </p:cNvSpPr>
          <p:nvPr>
            <p:ph type="title"/>
          </p:nvPr>
        </p:nvSpPr>
        <p:spPr/>
        <p:txBody>
          <a:bodyPr/>
          <a:lstStyle/>
          <a:p>
            <a:r>
              <a:rPr lang="zh-CN" altLang="en-US" sz="3200"/>
              <a:t>视频目录大纲</a:t>
            </a:r>
            <a:endParaRPr lang="zh-CN" altLang="en-US" sz="3200" dirty="0"/>
          </a:p>
        </p:txBody>
      </p:sp>
      <p:sp>
        <p:nvSpPr>
          <p:cNvPr id="3" name="内容占位符 2">
            <a:extLst>
              <a:ext uri="{FF2B5EF4-FFF2-40B4-BE49-F238E27FC236}">
                <a16:creationId xmlns:a16="http://schemas.microsoft.com/office/drawing/2014/main" id="{B244A42C-4EA1-0BA9-68DC-09FE68154A55}"/>
              </a:ext>
            </a:extLst>
          </p:cNvPr>
          <p:cNvSpPr>
            <a:spLocks noGrp="1"/>
          </p:cNvSpPr>
          <p:nvPr>
            <p:ph sz="half" idx="1"/>
          </p:nvPr>
        </p:nvSpPr>
        <p:spPr/>
        <p:txBody>
          <a:bodyPr anchor="t"/>
          <a:lstStyle/>
          <a:p>
            <a:pPr marL="457200" indent="-457200" algn="l">
              <a:buFont typeface="+mj-lt"/>
              <a:buAutoNum type="arabicPeriod"/>
            </a:pPr>
            <a:endParaRPr lang="en-US" altLang="zh-CN" sz="2800" dirty="0"/>
          </a:p>
          <a:p>
            <a:pPr marL="457200" indent="-457200" algn="l">
              <a:buFont typeface="+mj-lt"/>
              <a:buAutoNum type="arabicPeriod"/>
            </a:pPr>
            <a:r>
              <a:rPr lang="zh-CN" altLang="en-US" sz="2800" dirty="0"/>
              <a:t>什么是</a:t>
            </a:r>
            <a:r>
              <a:rPr lang="en-US" altLang="zh-CN" sz="2800" dirty="0"/>
              <a:t> MoE</a:t>
            </a:r>
            <a:r>
              <a:rPr lang="zh-CN" altLang="en-US" sz="2800" dirty="0"/>
              <a:t> 混合专家模型？</a:t>
            </a:r>
            <a:endParaRPr lang="en-US" altLang="zh-CN" sz="2800" dirty="0"/>
          </a:p>
          <a:p>
            <a:pPr marL="457200" indent="-457200" algn="l">
              <a:buFont typeface="+mj-lt"/>
              <a:buAutoNum type="arabicPeriod"/>
            </a:pPr>
            <a:r>
              <a:rPr lang="en-US" altLang="zh-CN" sz="2800" dirty="0"/>
              <a:t>MoE</a:t>
            </a:r>
            <a:r>
              <a:rPr lang="zh-CN" altLang="en-US" sz="2800" dirty="0"/>
              <a:t> 混合专家模型简史</a:t>
            </a:r>
            <a:endParaRPr lang="en-US" altLang="zh-CN" sz="2800" dirty="0"/>
          </a:p>
          <a:p>
            <a:pPr marL="457200" indent="-457200" algn="l">
              <a:buFont typeface="+mj-lt"/>
              <a:buAutoNum type="arabicPeriod"/>
            </a:pPr>
            <a:r>
              <a:rPr lang="en-US" altLang="zh-CN" sz="2800" dirty="0"/>
              <a:t>MoE</a:t>
            </a:r>
            <a:r>
              <a:rPr lang="zh-CN" altLang="en-US" sz="2800" dirty="0"/>
              <a:t> 混合专家对训练的影响？</a:t>
            </a:r>
            <a:endParaRPr lang="en-US" altLang="zh-CN" sz="2800" dirty="0"/>
          </a:p>
          <a:p>
            <a:pPr marL="457200" indent="-457200" algn="l">
              <a:buFont typeface="+mj-lt"/>
              <a:buAutoNum type="arabicPeriod"/>
            </a:pPr>
            <a:r>
              <a:rPr lang="zh-CN" altLang="en-US" sz="2800" dirty="0"/>
              <a:t>让 </a:t>
            </a:r>
            <a:r>
              <a:rPr lang="en-US" altLang="zh-CN" sz="2800" dirty="0"/>
              <a:t>MoE</a:t>
            </a:r>
            <a:r>
              <a:rPr lang="zh-CN" altLang="en-US" sz="2800" dirty="0"/>
              <a:t> 训练和推理起飞！</a:t>
            </a:r>
            <a:endParaRPr lang="en-US" altLang="zh-CN" sz="2800" dirty="0"/>
          </a:p>
          <a:p>
            <a:pPr marL="457200" indent="-457200" algn="l">
              <a:buFont typeface="+mj-lt"/>
              <a:buAutoNum type="arabicPeriod"/>
            </a:pPr>
            <a:r>
              <a:rPr lang="zh-CN" altLang="en-US" sz="2800" dirty="0"/>
              <a:t>对产业的思考与小结</a:t>
            </a:r>
            <a:endParaRPr lang="en-US" altLang="zh-CN" sz="2800" dirty="0"/>
          </a:p>
        </p:txBody>
      </p:sp>
      <p:pic>
        <p:nvPicPr>
          <p:cNvPr id="4" name="图片 3">
            <a:extLst>
              <a:ext uri="{FF2B5EF4-FFF2-40B4-BE49-F238E27FC236}">
                <a16:creationId xmlns:a16="http://schemas.microsoft.com/office/drawing/2014/main" id="{7C1A47B0-35AE-0801-6BAA-24BA44344B1D}"/>
              </a:ext>
            </a:extLst>
          </p:cNvPr>
          <p:cNvPicPr>
            <a:picLocks noChangeAspect="1"/>
          </p:cNvPicPr>
          <p:nvPr/>
        </p:nvPicPr>
        <p:blipFill>
          <a:blip r:embed="rId2"/>
          <a:stretch>
            <a:fillRect/>
          </a:stretch>
        </p:blipFill>
        <p:spPr>
          <a:xfrm>
            <a:off x="414444" y="1032561"/>
            <a:ext cx="9600183" cy="5419610"/>
          </a:xfrm>
          <a:prstGeom prst="rect">
            <a:avLst/>
          </a:prstGeom>
        </p:spPr>
      </p:pic>
      <p:pic>
        <p:nvPicPr>
          <p:cNvPr id="1026" name="Picture 2" descr="思考表情包图片-思考表情包模板下载-包图网">
            <a:extLst>
              <a:ext uri="{FF2B5EF4-FFF2-40B4-BE49-F238E27FC236}">
                <a16:creationId xmlns:a16="http://schemas.microsoft.com/office/drawing/2014/main" id="{C693DF82-9961-8E7D-D034-A7343FF6DFD3}"/>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287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5"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05</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488691" y="2990247"/>
            <a:ext cx="11219380" cy="1323439"/>
          </a:xfrm>
          <a:prstGeom prst="rect">
            <a:avLst/>
          </a:prstGeom>
          <a:noFill/>
        </p:spPr>
        <p:txBody>
          <a:bodyPr wrap="square" rtlCol="0">
            <a:spAutoFit/>
          </a:bodyPr>
          <a:lstStyle/>
          <a:p>
            <a:pPr algn="ctr"/>
            <a:r>
              <a:rPr lang="en-US" altLang="zh-CN" sz="8000" b="1" dirty="0">
                <a:solidFill>
                  <a:schemeClr val="bg1"/>
                </a:solidFill>
                <a:latin typeface="Lexend" pitchFamily="2" charset="0"/>
              </a:rPr>
              <a:t>ST-MoE</a:t>
            </a:r>
            <a:endParaRPr lang="en-US" altLang="zh-CN" sz="8000" b="1" dirty="0">
              <a:solidFill>
                <a:schemeClr val="bg1"/>
              </a:solidFill>
              <a:latin typeface="Lexend" pitchFamily="2" charset="0"/>
              <a:ea typeface="+mj-ea"/>
            </a:endParaRPr>
          </a:p>
        </p:txBody>
      </p:sp>
    </p:spTree>
    <p:extLst>
      <p:ext uri="{BB962C8B-B14F-4D97-AF65-F5344CB8AC3E}">
        <p14:creationId xmlns:p14="http://schemas.microsoft.com/office/powerpoint/2010/main" val="37474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AAC5995B-36FA-740E-373C-145CD34B738B}"/>
              </a:ext>
            </a:extLst>
          </p:cNvPr>
          <p:cNvSpPr>
            <a:spLocks noGrp="1"/>
          </p:cNvSpPr>
          <p:nvPr>
            <p:ph type="title"/>
          </p:nvPr>
        </p:nvSpPr>
        <p:spPr>
          <a:xfrm>
            <a:off x="623635" y="522789"/>
            <a:ext cx="10963473" cy="589190"/>
          </a:xfrm>
        </p:spPr>
        <p:txBody>
          <a:bodyPr/>
          <a:lstStyle/>
          <a:p>
            <a:r>
              <a:rPr lang="en-US" altLang="zh-CN" dirty="0">
                <a:latin typeface="Lexend" pitchFamily="2" charset="0"/>
              </a:rPr>
              <a:t>ST-MOE</a:t>
            </a:r>
            <a:r>
              <a:rPr lang="zh-CN" altLang="en-US" dirty="0">
                <a:latin typeface="Lexend" pitchFamily="2" charset="0"/>
              </a:rPr>
              <a:t> 研究动机</a:t>
            </a:r>
          </a:p>
        </p:txBody>
      </p:sp>
      <p:sp>
        <p:nvSpPr>
          <p:cNvPr id="5" name="内容占位符 4">
            <a:extLst>
              <a:ext uri="{FF2B5EF4-FFF2-40B4-BE49-F238E27FC236}">
                <a16:creationId xmlns:a16="http://schemas.microsoft.com/office/drawing/2014/main" id="{B388295F-5F76-E154-D982-0ECAF2AD0DA6}"/>
              </a:ext>
            </a:extLst>
          </p:cNvPr>
          <p:cNvSpPr>
            <a:spLocks noGrp="1"/>
          </p:cNvSpPr>
          <p:nvPr>
            <p:ph sz="half" idx="1"/>
          </p:nvPr>
        </p:nvSpPr>
        <p:spPr>
          <a:xfrm>
            <a:off x="623635" y="1246909"/>
            <a:ext cx="10963473" cy="5108171"/>
          </a:xfrm>
        </p:spPr>
        <p:txBody>
          <a:bodyPr/>
          <a:lstStyle/>
          <a:p>
            <a:r>
              <a:rPr lang="en" altLang="zh-CN" dirty="0"/>
              <a:t>ST-MoE</a:t>
            </a:r>
            <a:r>
              <a:rPr lang="zh-CN" altLang="en" dirty="0"/>
              <a:t>（</a:t>
            </a:r>
            <a:r>
              <a:rPr lang="en" altLang="zh-CN" dirty="0"/>
              <a:t>Designing Stable and Transferable Sparse Expert Models</a:t>
            </a:r>
            <a:r>
              <a:rPr lang="zh-CN" altLang="en" dirty="0"/>
              <a:t>）</a:t>
            </a:r>
            <a:r>
              <a:rPr lang="zh-CN" altLang="en-US" dirty="0"/>
              <a:t>是谷歌团队提出的一种稀疏混合专家模型，专注于解决稀疏模型在训练稳定性和迁移学习中的问题。</a:t>
            </a:r>
            <a:endParaRPr lang="en-US" altLang="zh-CN" dirty="0"/>
          </a:p>
          <a:p>
            <a:r>
              <a:rPr lang="zh-CN" altLang="en-US" b="1" dirty="0"/>
              <a:t>研究动机</a:t>
            </a:r>
            <a:endParaRPr lang="en-US" altLang="zh-CN" b="1" dirty="0"/>
          </a:p>
          <a:p>
            <a:pPr lvl="1"/>
            <a:r>
              <a:rPr lang="en" altLang="zh-CN" dirty="0"/>
              <a:t>ST-MoE </a:t>
            </a:r>
            <a:r>
              <a:rPr lang="zh-CN" altLang="en-US" dirty="0"/>
              <a:t>的研究动机在于解决稀疏模型在预训练阶段的不稳定性以及微调阶段的质量问题。稀疏模型虽然参数量大，但实际计算量较少，具有高效性，但其训练过程容易出现不稳定现象</a:t>
            </a:r>
          </a:p>
        </p:txBody>
      </p:sp>
    </p:spTree>
    <p:extLst>
      <p:ext uri="{BB962C8B-B14F-4D97-AF65-F5344CB8AC3E}">
        <p14:creationId xmlns:p14="http://schemas.microsoft.com/office/powerpoint/2010/main" val="3471498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AAC5995B-36FA-740E-373C-145CD34B738B}"/>
              </a:ext>
            </a:extLst>
          </p:cNvPr>
          <p:cNvSpPr>
            <a:spLocks noGrp="1"/>
          </p:cNvSpPr>
          <p:nvPr>
            <p:ph type="title"/>
          </p:nvPr>
        </p:nvSpPr>
        <p:spPr>
          <a:xfrm>
            <a:off x="623635" y="522789"/>
            <a:ext cx="10963473" cy="589190"/>
          </a:xfrm>
        </p:spPr>
        <p:txBody>
          <a:bodyPr/>
          <a:lstStyle/>
          <a:p>
            <a:r>
              <a:rPr lang="en-US" altLang="zh-CN" dirty="0">
                <a:latin typeface="Lexend" pitchFamily="2" charset="0"/>
              </a:rPr>
              <a:t>ST-MOE</a:t>
            </a:r>
            <a:endParaRPr lang="zh-CN" altLang="en-US" dirty="0"/>
          </a:p>
        </p:txBody>
      </p:sp>
      <p:sp>
        <p:nvSpPr>
          <p:cNvPr id="5" name="内容占位符 4">
            <a:extLst>
              <a:ext uri="{FF2B5EF4-FFF2-40B4-BE49-F238E27FC236}">
                <a16:creationId xmlns:a16="http://schemas.microsoft.com/office/drawing/2014/main" id="{B388295F-5F76-E154-D982-0ECAF2AD0DA6}"/>
              </a:ext>
            </a:extLst>
          </p:cNvPr>
          <p:cNvSpPr>
            <a:spLocks noGrp="1"/>
          </p:cNvSpPr>
          <p:nvPr>
            <p:ph sz="half" idx="1"/>
          </p:nvPr>
        </p:nvSpPr>
        <p:spPr>
          <a:xfrm>
            <a:off x="623635" y="1246909"/>
            <a:ext cx="10963473" cy="5108171"/>
          </a:xfrm>
        </p:spPr>
        <p:txBody>
          <a:bodyPr/>
          <a:lstStyle/>
          <a:p>
            <a:r>
              <a:rPr lang="zh-CN" altLang="en-US" b="1" dirty="0"/>
              <a:t>核心创新：</a:t>
            </a:r>
            <a:r>
              <a:rPr lang="en" altLang="zh-CN" b="1" dirty="0"/>
              <a:t>Router z-loss</a:t>
            </a:r>
          </a:p>
          <a:p>
            <a:pPr lvl="1"/>
            <a:r>
              <a:rPr lang="zh-CN" altLang="en-US" dirty="0"/>
              <a:t>论文提出了一种新的辅助损失函数</a:t>
            </a:r>
            <a:r>
              <a:rPr lang="en-US" altLang="zh-CN" dirty="0"/>
              <a:t>——</a:t>
            </a:r>
            <a:r>
              <a:rPr lang="en" altLang="zh-CN" dirty="0"/>
              <a:t>Router z-loss</a:t>
            </a:r>
            <a:r>
              <a:rPr lang="zh-CN" altLang="en" dirty="0"/>
              <a:t>，</a:t>
            </a:r>
            <a:r>
              <a:rPr lang="zh-CN" altLang="en-US" dirty="0"/>
              <a:t>用于提高稀疏模型的训练稳定性。这种损失函数通过对路由决策进行约束，避免了某些专家被过度激活或完全未被使用的情况，从而提升了模型的鲁棒性 </a:t>
            </a:r>
          </a:p>
          <a:p>
            <a:r>
              <a:rPr lang="zh-CN" altLang="en-US" b="1" dirty="0"/>
              <a:t>模型规模与性能：</a:t>
            </a:r>
            <a:endParaRPr lang="en-US" altLang="zh-CN" b="1" dirty="0"/>
          </a:p>
          <a:p>
            <a:pPr lvl="1"/>
            <a:r>
              <a:rPr lang="en" altLang="zh-CN" dirty="0"/>
              <a:t>ST-MoE </a:t>
            </a:r>
            <a:r>
              <a:rPr lang="zh-CN" altLang="en-US" dirty="0"/>
              <a:t>通过将稀疏模型扩展到 </a:t>
            </a:r>
            <a:r>
              <a:rPr lang="en-US" altLang="zh-CN" dirty="0"/>
              <a:t>2690 </a:t>
            </a:r>
            <a:r>
              <a:rPr lang="zh-CN" altLang="en-US" dirty="0"/>
              <a:t>亿参数，展示了其在多种任务上的全面迁移能力。这是第一个能够在各类任务中达到最先进性能的稀疏模型 。</a:t>
            </a:r>
          </a:p>
          <a:p>
            <a:r>
              <a:rPr lang="zh-CN" altLang="en-US" b="1" dirty="0"/>
              <a:t>架构设计原则：</a:t>
            </a:r>
            <a:endParaRPr lang="en-US" altLang="zh-CN" b="1" dirty="0"/>
          </a:p>
          <a:p>
            <a:pPr lvl="1"/>
            <a:r>
              <a:rPr lang="zh-CN" altLang="en-US" dirty="0"/>
              <a:t>论文提出了设计稀疏模型的架构、路由和模型设计原则，尤其是在分布式环境中的效率优化。这些原则确保了模型在扩展参数规模的同时保持高效的计算性能 。</a:t>
            </a:r>
          </a:p>
        </p:txBody>
      </p:sp>
    </p:spTree>
    <p:extLst>
      <p:ext uri="{BB962C8B-B14F-4D97-AF65-F5344CB8AC3E}">
        <p14:creationId xmlns:p14="http://schemas.microsoft.com/office/powerpoint/2010/main" val="856362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1560A95-BC7C-E8BB-8950-311F518E8A9C}"/>
              </a:ext>
            </a:extLst>
          </p:cNvPr>
          <p:cNvSpPr>
            <a:spLocks noGrp="1"/>
          </p:cNvSpPr>
          <p:nvPr>
            <p:ph type="title"/>
          </p:nvPr>
        </p:nvSpPr>
        <p:spPr/>
        <p:txBody>
          <a:bodyPr/>
          <a:lstStyle/>
          <a:p>
            <a:r>
              <a:rPr lang="en-US" altLang="zh-CN" dirty="0">
                <a:latin typeface="Lexend" pitchFamily="2" charset="0"/>
              </a:rPr>
              <a:t>ST-MOE</a:t>
            </a:r>
            <a:endParaRPr lang="zh-CN" altLang="en-US" dirty="0"/>
          </a:p>
        </p:txBody>
      </p:sp>
      <p:sp>
        <p:nvSpPr>
          <p:cNvPr id="5" name="内容占位符 4">
            <a:extLst>
              <a:ext uri="{FF2B5EF4-FFF2-40B4-BE49-F238E27FC236}">
                <a16:creationId xmlns:a16="http://schemas.microsoft.com/office/drawing/2014/main" id="{21EC89EC-821C-628B-19F5-B1BBF63B57E5}"/>
              </a:ext>
            </a:extLst>
          </p:cNvPr>
          <p:cNvSpPr>
            <a:spLocks noGrp="1"/>
          </p:cNvSpPr>
          <p:nvPr>
            <p:ph sz="half" idx="1"/>
          </p:nvPr>
        </p:nvSpPr>
        <p:spPr>
          <a:xfrm>
            <a:off x="623635" y="1246909"/>
            <a:ext cx="10963473" cy="5108171"/>
          </a:xfrm>
        </p:spPr>
        <p:txBody>
          <a:bodyPr/>
          <a:lstStyle/>
          <a:p>
            <a:r>
              <a:rPr lang="zh-CN" altLang="en-US" b="1" dirty="0"/>
              <a:t>负载均衡与专家分布</a:t>
            </a:r>
            <a:endParaRPr lang="en-US" altLang="zh-CN" b="1" dirty="0"/>
          </a:p>
          <a:p>
            <a:pPr lvl="1"/>
            <a:r>
              <a:rPr lang="en" altLang="zh-CN" dirty="0"/>
              <a:t>ST-MoE </a:t>
            </a:r>
            <a:r>
              <a:rPr lang="zh-CN" altLang="en-US" dirty="0"/>
              <a:t>引入了噪声机制来改善门控网络的负载均衡，防止某些专家过载或闲置。此外，论文还分析了专家层中的 </a:t>
            </a:r>
            <a:r>
              <a:rPr lang="en" altLang="zh-CN" dirty="0"/>
              <a:t>token </a:t>
            </a:r>
            <a:r>
              <a:rPr lang="zh-CN" altLang="en-US" dirty="0"/>
              <a:t>路由决策，揭示了不同专家对特定 </a:t>
            </a:r>
            <a:r>
              <a:rPr lang="en" altLang="zh-CN" dirty="0"/>
              <a:t>token </a:t>
            </a:r>
            <a:r>
              <a:rPr lang="zh-CN" altLang="en-US" dirty="0"/>
              <a:t>组的专长分布 </a:t>
            </a:r>
          </a:p>
          <a:p>
            <a:r>
              <a:rPr lang="zh-CN" altLang="en-US" b="1" dirty="0"/>
              <a:t>迁移学习能力</a:t>
            </a:r>
            <a:endParaRPr lang="en-US" altLang="zh-CN" b="1" dirty="0"/>
          </a:p>
          <a:p>
            <a:pPr lvl="1"/>
            <a:r>
              <a:rPr lang="en" altLang="zh-CN" dirty="0"/>
              <a:t>ST-MoE </a:t>
            </a:r>
            <a:r>
              <a:rPr lang="zh-CN" altLang="en-US" dirty="0"/>
              <a:t>不仅在大规模预训练中表现出色，还在微调阶段展现了优秀的可迁移性。这使得稀疏模型能够更好地适应下游任务，解决了传统稀疏模型在迁移学习中的局限性 。</a:t>
            </a:r>
          </a:p>
          <a:p>
            <a:r>
              <a:rPr lang="zh-CN" altLang="en-US" b="1" dirty="0"/>
              <a:t>背景与相关工作</a:t>
            </a:r>
            <a:endParaRPr lang="en-US" altLang="zh-CN" b="1" dirty="0"/>
          </a:p>
          <a:p>
            <a:pPr lvl="1"/>
            <a:r>
              <a:rPr lang="en" altLang="zh-CN" dirty="0"/>
              <a:t>ST-MoE </a:t>
            </a:r>
            <a:r>
              <a:rPr lang="zh-CN" altLang="en-US" dirty="0"/>
              <a:t>是在 </a:t>
            </a:r>
            <a:r>
              <a:rPr lang="en" altLang="zh-CN" dirty="0"/>
              <a:t>Switch Transformers </a:t>
            </a:r>
            <a:r>
              <a:rPr lang="zh-CN" altLang="en-US" dirty="0"/>
              <a:t>和 </a:t>
            </a:r>
            <a:r>
              <a:rPr lang="en" altLang="zh-CN" dirty="0"/>
              <a:t>Sparsely-Gated Mixture </a:t>
            </a:r>
            <a:r>
              <a:rPr lang="zh-CN" altLang="en-US" dirty="0"/>
              <a:t>等稀疏模型的基础上进一步发展的。它继承了稀疏混合专家模型（</a:t>
            </a:r>
            <a:r>
              <a:rPr lang="en" altLang="zh-CN" dirty="0"/>
              <a:t>MoE</a:t>
            </a:r>
            <a:r>
              <a:rPr lang="zh-CN" altLang="en" dirty="0"/>
              <a:t>）</a:t>
            </a:r>
            <a:r>
              <a:rPr lang="zh-CN" altLang="en-US" dirty="0"/>
              <a:t>的基本思想，同时针对训练不稳定性和迁移性问题进行了改进 </a:t>
            </a:r>
          </a:p>
          <a:p>
            <a:endParaRPr lang="zh-CN" altLang="en-US" dirty="0"/>
          </a:p>
        </p:txBody>
      </p:sp>
    </p:spTree>
    <p:extLst>
      <p:ext uri="{BB962C8B-B14F-4D97-AF65-F5344CB8AC3E}">
        <p14:creationId xmlns:p14="http://schemas.microsoft.com/office/powerpoint/2010/main" val="2459630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5"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05</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488691" y="2990247"/>
            <a:ext cx="11219380" cy="1323439"/>
          </a:xfrm>
          <a:prstGeom prst="rect">
            <a:avLst/>
          </a:prstGeom>
          <a:noFill/>
        </p:spPr>
        <p:txBody>
          <a:bodyPr wrap="square" rtlCol="0">
            <a:spAutoFit/>
          </a:bodyPr>
          <a:lstStyle/>
          <a:p>
            <a:pPr algn="ctr"/>
            <a:r>
              <a:rPr lang="en" altLang="zh-CN" sz="8000" b="1" dirty="0" err="1">
                <a:solidFill>
                  <a:schemeClr val="bg1"/>
                </a:solidFill>
                <a:latin typeface="Lexend" pitchFamily="2" charset="0"/>
              </a:rPr>
              <a:t>GLaM</a:t>
            </a:r>
            <a:endParaRPr lang="en-US" altLang="zh-CN" sz="8000" b="1" dirty="0">
              <a:solidFill>
                <a:schemeClr val="bg1"/>
              </a:solidFill>
              <a:latin typeface="Lexend" pitchFamily="2" charset="0"/>
              <a:ea typeface="+mj-ea"/>
            </a:endParaRPr>
          </a:p>
        </p:txBody>
      </p:sp>
    </p:spTree>
    <p:extLst>
      <p:ext uri="{BB962C8B-B14F-4D97-AF65-F5344CB8AC3E}">
        <p14:creationId xmlns:p14="http://schemas.microsoft.com/office/powerpoint/2010/main" val="230663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AAC5995B-36FA-740E-373C-145CD34B738B}"/>
              </a:ext>
            </a:extLst>
          </p:cNvPr>
          <p:cNvSpPr>
            <a:spLocks noGrp="1"/>
          </p:cNvSpPr>
          <p:nvPr>
            <p:ph type="title"/>
          </p:nvPr>
        </p:nvSpPr>
        <p:spPr>
          <a:xfrm>
            <a:off x="623635" y="522789"/>
            <a:ext cx="10963473" cy="589190"/>
          </a:xfrm>
        </p:spPr>
        <p:txBody>
          <a:bodyPr/>
          <a:lstStyle/>
          <a:p>
            <a:r>
              <a:rPr lang="zh-CN" altLang="en-US" dirty="0"/>
              <a:t>基本介绍</a:t>
            </a:r>
          </a:p>
        </p:txBody>
      </p:sp>
      <p:sp>
        <p:nvSpPr>
          <p:cNvPr id="5" name="内容占位符 4">
            <a:extLst>
              <a:ext uri="{FF2B5EF4-FFF2-40B4-BE49-F238E27FC236}">
                <a16:creationId xmlns:a16="http://schemas.microsoft.com/office/drawing/2014/main" id="{B388295F-5F76-E154-D982-0ECAF2AD0DA6}"/>
              </a:ext>
            </a:extLst>
          </p:cNvPr>
          <p:cNvSpPr>
            <a:spLocks noGrp="1"/>
          </p:cNvSpPr>
          <p:nvPr>
            <p:ph sz="half" idx="1"/>
          </p:nvPr>
        </p:nvSpPr>
        <p:spPr>
          <a:xfrm>
            <a:off x="623635" y="1246909"/>
            <a:ext cx="10963473" cy="5108171"/>
          </a:xfrm>
        </p:spPr>
        <p:txBody>
          <a:bodyPr/>
          <a:lstStyle/>
          <a:p>
            <a:r>
              <a:rPr lang="en" altLang="zh-CN" sz="1800" dirty="0" err="1"/>
              <a:t>GLaM</a:t>
            </a:r>
            <a:r>
              <a:rPr lang="en" altLang="zh-CN" sz="1800" dirty="0"/>
              <a:t> </a:t>
            </a:r>
            <a:r>
              <a:rPr lang="zh-CN" altLang="en-US" sz="1800" dirty="0"/>
              <a:t>论文提出了一种基于稀疏激活专家混合架构的通用语言模型，通过优化路由机制和负载均衡策略，在保持高性能的同时大幅降低了训练和推理的能耗。其在多任务学习和少样本学习中的优异表现，以及对超大规模模型扩展性的探索，为自然语言处理领域的发展提供了重要的理论和实践指导。</a:t>
            </a:r>
          </a:p>
        </p:txBody>
      </p:sp>
    </p:spTree>
    <p:extLst>
      <p:ext uri="{BB962C8B-B14F-4D97-AF65-F5344CB8AC3E}">
        <p14:creationId xmlns:p14="http://schemas.microsoft.com/office/powerpoint/2010/main" val="2209258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29991</TotalTime>
  <Words>632</Words>
  <Application>Microsoft Macintosh PowerPoint</Application>
  <PresentationFormat>自定义</PresentationFormat>
  <Paragraphs>53</Paragraphs>
  <Slides>11</Slides>
  <Notes>3</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11</vt:i4>
      </vt:variant>
    </vt:vector>
  </HeadingPairs>
  <TitlesOfParts>
    <vt:vector size="27" baseType="lpstr">
      <vt:lpstr>微软雅黑</vt:lpstr>
      <vt:lpstr>微软雅黑</vt:lpstr>
      <vt:lpstr>ACGN-MiaoGB-Flash</vt:lpstr>
      <vt:lpstr>PingFang SC</vt:lpstr>
      <vt:lpstr>PingFang SC Semibold</vt:lpstr>
      <vt:lpstr>Arial</vt:lpstr>
      <vt:lpstr>Calibri</vt:lpstr>
      <vt:lpstr>Futura-Medium</vt:lpstr>
      <vt:lpstr>Gill Sans MT</vt:lpstr>
      <vt:lpstr>Lexend</vt:lpstr>
      <vt:lpstr>Wingdings</vt:lpstr>
      <vt:lpstr>封面页_图片版 </vt:lpstr>
      <vt:lpstr>1_内容Copytext </vt:lpstr>
      <vt:lpstr>code01</vt:lpstr>
      <vt:lpstr>1_code01</vt:lpstr>
      <vt:lpstr>结束页</vt:lpstr>
      <vt:lpstr>PowerPoint 演示文稿</vt:lpstr>
      <vt:lpstr>Contents</vt:lpstr>
      <vt:lpstr>视频目录大纲</vt:lpstr>
      <vt:lpstr>PowerPoint 演示文稿</vt:lpstr>
      <vt:lpstr>ST-MOE 研究动机</vt:lpstr>
      <vt:lpstr>ST-MOE</vt:lpstr>
      <vt:lpstr>ST-MOE</vt:lpstr>
      <vt:lpstr>PowerPoint 演示文稿</vt:lpstr>
      <vt:lpstr>基本介绍</vt:lpstr>
      <vt:lpstr>PowerPoint 演示文稿</vt:lpstr>
      <vt:lpstr>引用与参考</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10095</cp:revision>
  <cp:lastPrinted>2023-09-08T09:14:01Z</cp:lastPrinted>
  <dcterms:created xsi:type="dcterms:W3CDTF">2020-08-28T08:44:19Z</dcterms:created>
  <dcterms:modified xsi:type="dcterms:W3CDTF">2025-03-01T02:27:03Z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