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23"/>
  </p:notesMasterIdLst>
  <p:handoutMasterIdLst>
    <p:handoutMasterId r:id="rId24"/>
  </p:handoutMasterIdLst>
  <p:sldIdLst>
    <p:sldId id="603" r:id="rId8"/>
    <p:sldId id="259" r:id="rId9"/>
    <p:sldId id="2688" r:id="rId10"/>
    <p:sldId id="2691" r:id="rId11"/>
    <p:sldId id="2692" r:id="rId12"/>
    <p:sldId id="2693" r:id="rId13"/>
    <p:sldId id="2694" r:id="rId14"/>
    <p:sldId id="2695" r:id="rId15"/>
    <p:sldId id="2696" r:id="rId16"/>
    <p:sldId id="2697" r:id="rId17"/>
    <p:sldId id="2698" r:id="rId18"/>
    <p:sldId id="2699" r:id="rId19"/>
    <p:sldId id="2700" r:id="rId20"/>
    <p:sldId id="2701" r:id="rId21"/>
    <p:sldId id="582" r:id="rId2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0432FF"/>
    <a:srgbClr val="0096FF"/>
    <a:srgbClr val="1D1D1A"/>
    <a:srgbClr val="F2F2F2"/>
    <a:srgbClr val="4F81BD"/>
    <a:srgbClr val="E2F9D0"/>
    <a:srgbClr val="221815"/>
    <a:srgbClr val="91A2BF"/>
    <a:srgbClr val="66B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5" autoAdjust="0"/>
    <p:restoredTop sz="70449" autoAdjust="0"/>
  </p:normalViewPr>
  <p:slideViewPr>
    <p:cSldViewPr snapToGrid="0" snapToObjects="1">
      <p:cViewPr varScale="1">
        <p:scale>
          <a:sx n="75" d="100"/>
          <a:sy n="75" d="100"/>
        </p:scale>
        <p:origin x="203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MoR = Mixture-of-Recursions</a:t>
            </a:r>
            <a:r>
              <a:rPr kumimoji="1" lang="zh-CN" altLang="en-US" dirty="0"/>
              <a:t>，中文可译作「递归混合」或「动态递归深度」。它不是 </a:t>
            </a:r>
            <a:r>
              <a:rPr kumimoji="1" lang="en-US" altLang="zh-CN" dirty="0" err="1"/>
              <a:t>MoE</a:t>
            </a:r>
            <a:r>
              <a:rPr kumimoji="1" lang="zh-CN" altLang="en-US" dirty="0"/>
              <a:t>（专家混合），而是一种带路由器的递归式 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核心卖点：</a:t>
            </a:r>
          </a:p>
          <a:p>
            <a:r>
              <a:rPr kumimoji="1" lang="en-US" altLang="zh-CN" dirty="0"/>
              <a:t>• </a:t>
            </a:r>
            <a:r>
              <a:rPr kumimoji="1" lang="zh-CN" altLang="en-US" dirty="0"/>
              <a:t>为每个 </a:t>
            </a:r>
            <a:r>
              <a:rPr kumimoji="1" lang="en-US" altLang="zh-CN" dirty="0"/>
              <a:t>token </a:t>
            </a:r>
            <a:r>
              <a:rPr kumimoji="1" lang="zh-CN" altLang="en-US" dirty="0"/>
              <a:t>动态分配不同的递归层数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简单 </a:t>
            </a:r>
            <a:r>
              <a:rPr kumimoji="1" lang="en-US" altLang="zh-CN" dirty="0"/>
              <a:t>token </a:t>
            </a:r>
            <a:r>
              <a:rPr kumimoji="1" lang="zh-CN" altLang="en-US" dirty="0"/>
              <a:t>早停、复杂 </a:t>
            </a:r>
            <a:r>
              <a:rPr kumimoji="1" lang="en-US" altLang="zh-CN" dirty="0"/>
              <a:t>token </a:t>
            </a:r>
            <a:r>
              <a:rPr kumimoji="1" lang="zh-CN" altLang="en-US" dirty="0"/>
              <a:t>深挖。</a:t>
            </a:r>
          </a:p>
          <a:p>
            <a:r>
              <a:rPr kumimoji="1" lang="en-US" altLang="zh-CN" dirty="0"/>
              <a:t>• </a:t>
            </a:r>
            <a:r>
              <a:rPr kumimoji="1" lang="zh-CN" altLang="en-US" dirty="0"/>
              <a:t>同一组权重（共享层）被反复调用，参数利用率极高。</a:t>
            </a:r>
          </a:p>
          <a:p>
            <a:r>
              <a:rPr kumimoji="1" lang="en-US" altLang="zh-CN" dirty="0"/>
              <a:t>• </a:t>
            </a:r>
            <a:r>
              <a:rPr kumimoji="1" lang="zh-CN" altLang="en-US" dirty="0"/>
              <a:t>仅给仍在递归的 </a:t>
            </a:r>
            <a:r>
              <a:rPr kumimoji="1" lang="en-US" altLang="zh-CN" dirty="0"/>
              <a:t>token </a:t>
            </a:r>
            <a:r>
              <a:rPr kumimoji="1" lang="zh-CN" altLang="en-US" dirty="0"/>
              <a:t>做 </a:t>
            </a:r>
            <a:r>
              <a:rPr kumimoji="1" lang="en-US" altLang="zh-CN" dirty="0"/>
              <a:t>KV </a:t>
            </a:r>
            <a:r>
              <a:rPr kumimoji="1" lang="zh-CN" altLang="en-US" dirty="0"/>
              <a:t>缓存，内存随用随弃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| Transformer </a:t>
            </a:r>
            <a:r>
              <a:rPr kumimoji="1" lang="zh-CN" altLang="en-US" dirty="0"/>
              <a:t>痛点             </a:t>
            </a:r>
            <a:r>
              <a:rPr kumimoji="1" lang="en-US" altLang="zh-CN" dirty="0"/>
              <a:t>| MoR </a:t>
            </a:r>
            <a:r>
              <a:rPr kumimoji="1" lang="zh-CN" altLang="en-US" dirty="0"/>
              <a:t>解法                    </a:t>
            </a:r>
            <a:r>
              <a:rPr kumimoji="1" lang="en-US" altLang="zh-CN" dirty="0"/>
              <a:t>| </a:t>
            </a:r>
            <a:r>
              <a:rPr kumimoji="1" lang="zh-CN" altLang="en-US" dirty="0"/>
              <a:t>效果                                            </a:t>
            </a:r>
            <a:r>
              <a:rPr kumimoji="1" lang="en-US" altLang="zh-CN" dirty="0"/>
              <a:t>|</a:t>
            </a:r>
          </a:p>
          <a:p>
            <a:r>
              <a:rPr kumimoji="1" lang="en-US" altLang="zh-CN" dirty="0"/>
              <a:t>| -------------------------- | ------------------------- | --------------------------------------------- |</a:t>
            </a:r>
          </a:p>
          <a:p>
            <a:r>
              <a:rPr kumimoji="1" lang="en-US" altLang="zh-CN" dirty="0"/>
              <a:t>| </a:t>
            </a:r>
            <a:r>
              <a:rPr kumimoji="1" lang="zh-CN" altLang="en-US" dirty="0"/>
              <a:t>每 </a:t>
            </a:r>
            <a:r>
              <a:rPr kumimoji="1" lang="en-US" altLang="zh-CN" dirty="0"/>
              <a:t>token </a:t>
            </a:r>
            <a:r>
              <a:rPr kumimoji="1" lang="zh-CN" altLang="en-US" dirty="0"/>
              <a:t>全走完 </a:t>
            </a:r>
            <a:r>
              <a:rPr kumimoji="1" lang="en-US" altLang="zh-CN" dirty="0"/>
              <a:t>L </a:t>
            </a:r>
            <a:r>
              <a:rPr kumimoji="1" lang="zh-CN" altLang="en-US" dirty="0"/>
              <a:t>层 → 浪费 </a:t>
            </a:r>
            <a:r>
              <a:rPr kumimoji="1" lang="en-US" altLang="zh-CN" dirty="0"/>
              <a:t>FLOPs | </a:t>
            </a:r>
            <a:r>
              <a:rPr kumimoji="1" lang="zh-CN" altLang="en-US" dirty="0"/>
              <a:t>路由器 </a:t>
            </a:r>
            <a:r>
              <a:rPr kumimoji="1" lang="en-US" altLang="zh-CN" dirty="0"/>
              <a:t>g(h\_t) </a:t>
            </a:r>
            <a:r>
              <a:rPr kumimoji="1" lang="zh-CN" altLang="en-US" dirty="0"/>
              <a:t>决定递归深度        </a:t>
            </a:r>
            <a:r>
              <a:rPr kumimoji="1" lang="en-US" altLang="zh-CN" dirty="0"/>
              <a:t>| 118 M MoR </a:t>
            </a:r>
            <a:r>
              <a:rPr kumimoji="1" lang="zh-CN" altLang="en-US" dirty="0"/>
              <a:t>在 </a:t>
            </a:r>
            <a:r>
              <a:rPr kumimoji="1" lang="en-US" altLang="zh-CN" dirty="0"/>
              <a:t>few-shot </a:t>
            </a:r>
            <a:r>
              <a:rPr kumimoji="1" lang="zh-CN" altLang="en-US" dirty="0"/>
              <a:t>上击败 </a:t>
            </a:r>
            <a:r>
              <a:rPr kumimoji="1" lang="en-US" altLang="zh-CN" dirty="0"/>
              <a:t>315 M </a:t>
            </a:r>
            <a:r>
              <a:rPr kumimoji="1" lang="zh-CN" altLang="en-US" dirty="0"/>
              <a:t>标准 </a:t>
            </a:r>
            <a:r>
              <a:rPr kumimoji="1" lang="en-US" altLang="zh-CN" dirty="0"/>
              <a:t>Transformer |</a:t>
            </a:r>
          </a:p>
          <a:p>
            <a:r>
              <a:rPr kumimoji="1" lang="en-US" altLang="zh-CN" dirty="0"/>
              <a:t>| </a:t>
            </a:r>
            <a:r>
              <a:rPr kumimoji="1" lang="zh-CN" altLang="en-US" dirty="0"/>
              <a:t>每层独立权重 → 参数量大             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共享层重复调用                   </a:t>
            </a:r>
            <a:r>
              <a:rPr kumimoji="1" lang="en-US" altLang="zh-CN" dirty="0"/>
              <a:t>| 1.7 B MoR </a:t>
            </a:r>
            <a:r>
              <a:rPr kumimoji="1" lang="zh-CN" altLang="en-US" dirty="0"/>
              <a:t>仅用 </a:t>
            </a:r>
            <a:r>
              <a:rPr kumimoji="1" lang="en-US" altLang="zh-CN" dirty="0"/>
              <a:t>1/3 </a:t>
            </a:r>
            <a:r>
              <a:rPr kumimoji="1" lang="zh-CN" altLang="en-US" dirty="0"/>
              <a:t>独特权重即可对标 </a:t>
            </a:r>
            <a:r>
              <a:rPr kumimoji="1" lang="en-US" altLang="zh-CN" dirty="0"/>
              <a:t>1.7 B Transformer   |</a:t>
            </a:r>
          </a:p>
          <a:p>
            <a:r>
              <a:rPr kumimoji="1" lang="en-US" altLang="zh-CN" dirty="0"/>
              <a:t>| KV cache </a:t>
            </a:r>
            <a:r>
              <a:rPr kumimoji="1" lang="zh-CN" altLang="en-US" dirty="0"/>
              <a:t>随层数线性增长          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只缓存活跃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，可选“首递归 </a:t>
            </a:r>
            <a:r>
              <a:rPr kumimoji="1" lang="en-US" altLang="zh-CN" dirty="0"/>
              <a:t>KV </a:t>
            </a:r>
            <a:r>
              <a:rPr kumimoji="1" lang="zh-CN" altLang="en-US" dirty="0"/>
              <a:t>复用” </a:t>
            </a:r>
            <a:r>
              <a:rPr kumimoji="1" lang="en-US" altLang="zh-CN" dirty="0"/>
              <a:t>| 50 % </a:t>
            </a:r>
            <a:r>
              <a:rPr kumimoji="1" lang="zh-CN" altLang="en-US" dirty="0"/>
              <a:t>显存降低、</a:t>
            </a:r>
            <a:r>
              <a:rPr kumimoji="1" lang="en-US" altLang="zh-CN" dirty="0"/>
              <a:t>2× </a:t>
            </a:r>
            <a:r>
              <a:rPr kumimoji="1" lang="zh-CN" altLang="en-US" dirty="0"/>
              <a:t>推理加速                             </a:t>
            </a:r>
            <a:r>
              <a:rPr kumimoji="1" lang="en-US" altLang="zh-CN" dirty="0"/>
              <a:t>|</a:t>
            </a:r>
          </a:p>
          <a:p>
            <a:r>
              <a:rPr kumimoji="1" lang="en-US" altLang="zh-CN" dirty="0"/>
              <a:t>| </a:t>
            </a:r>
            <a:r>
              <a:rPr kumimoji="1" lang="zh-CN" altLang="en-US" dirty="0"/>
              <a:t>推理时无法动态改深度                 </a:t>
            </a:r>
            <a:r>
              <a:rPr kumimoji="1" lang="en-US" altLang="zh-CN" dirty="0"/>
              <a:t>| </a:t>
            </a:r>
            <a:r>
              <a:rPr kumimoji="1" lang="zh-CN" altLang="en-US" dirty="0"/>
              <a:t>路由决策可在线调整，无需重训            </a:t>
            </a:r>
            <a:r>
              <a:rPr kumimoji="1" lang="en-US" altLang="zh-CN" dirty="0"/>
              <a:t>| </a:t>
            </a:r>
            <a:r>
              <a:rPr kumimoji="1" lang="zh-CN" altLang="en-US" dirty="0"/>
              <a:t>延迟随输入复杂度自适应变化                                 </a:t>
            </a:r>
            <a:r>
              <a:rPr kumimoji="1" lang="en-US" altLang="zh-CN" dirty="0"/>
              <a:t>|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路由策略</a:t>
            </a:r>
            <a:b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Expert-choice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：每轮递归由“小门控网络”挑少量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继续，其余强制退出。需加辅助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防因果泄漏。</a:t>
            </a:r>
            <a:b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Token-choice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在进入递归前一次性决定深度，简单但自适应差。</a:t>
            </a:r>
          </a:p>
          <a:p>
            <a:pPr fontAlgn="base"/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参数共享</a:t>
            </a:r>
            <a:b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Universal Transformer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把“共享层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早停”做成端到端可学习。</a:t>
            </a:r>
          </a:p>
          <a:p>
            <a:pPr fontAlgn="base"/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</a:t>
            </a:r>
            <a:b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默认：递归步内只保留仍活跃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极致省显存：首递归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KV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全域复用，后续步只做残差更新（精度略降）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82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5C47-BA47-97CC-BD99-405A939C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9C93D3-B418-89E9-FEDC-B0E946AAF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38EFA3-3673-370D-3CE9-BEA1231C0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官方代码已放 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GitHub：</a:t>
            </a:r>
            <a:b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clone https://github.com/raymin0223/mixture_of_recursions</a:t>
            </a:r>
            <a:b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conda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 create -f 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environment.yml</a:t>
            </a:r>
            <a:b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torchrun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</a:t>
            </a:r>
            <a:r>
              <a:rPr lang="en-US" altLang="zh-CN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nproc_per_node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=4 train.py --config configs/360m_mor3.yaml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94015C-F985-E18A-5743-DA5E3F533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09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9170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chenzomi12.github.io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2025/7/18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2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  <p:sldLayoutId id="2147483981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807854-5E5A-3F44-4BC8-7D1742B5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AF9D07-1819-0D4C-806D-91F452DC89CF}"/>
              </a:ext>
            </a:extLst>
          </p:cNvPr>
          <p:cNvSpPr/>
          <p:nvPr/>
        </p:nvSpPr>
        <p:spPr>
          <a:xfrm>
            <a:off x="0" y="1014787"/>
            <a:ext cx="12196763" cy="4440082"/>
          </a:xfrm>
          <a:prstGeom prst="rect">
            <a:avLst/>
          </a:prstGeom>
          <a:solidFill>
            <a:srgbClr val="1D1D1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07447-0FCC-074B-826A-17D517056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7254" y="4448874"/>
            <a:ext cx="1944216" cy="643926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486280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1677190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54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未来之路</a:t>
            </a:r>
            <a:r>
              <a:rPr lang="en-US" altLang="zh-CN" sz="54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MoR</a:t>
            </a:r>
            <a:endParaRPr lang="zh-CN" altLang="en-US" sz="54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852696" y="2153972"/>
            <a:ext cx="11171138" cy="200296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6000" kern="0" dirty="0">
                <a:solidFill>
                  <a:schemeClr val="tx2"/>
                </a:solidFill>
                <a:latin typeface="Gill Sans MT" panose="020B0502020104020203" pitchFamily="34" charset="0"/>
              </a:rPr>
              <a:t>打破</a:t>
            </a:r>
            <a:r>
              <a:rPr lang="en-US" altLang="zh-CN" sz="6000" kern="0" dirty="0">
                <a:solidFill>
                  <a:schemeClr val="tx2"/>
                </a:solidFill>
                <a:latin typeface="Gill Sans MT" panose="020B0502020104020203" pitchFamily="34" charset="0"/>
              </a:rPr>
              <a:t>Transformer</a:t>
            </a:r>
            <a:r>
              <a:rPr lang="zh-CN" altLang="en-US" sz="6000" kern="0" dirty="0">
                <a:solidFill>
                  <a:schemeClr val="tx2"/>
                </a:solidFill>
                <a:latin typeface="Gill Sans MT" panose="020B0502020104020203" pitchFamily="34" charset="0"/>
              </a:rPr>
              <a:t>瓶颈探索</a:t>
            </a:r>
            <a:endParaRPr lang="zh-CN" altLang="en-US" sz="6000" kern="0" dirty="0">
              <a:solidFill>
                <a:schemeClr val="tx2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B901-326C-7E45-853B-414212BE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691033A-D89D-C501-6D70-74345007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77" y="225753"/>
            <a:ext cx="4224811" cy="589190"/>
          </a:xfrm>
        </p:spPr>
        <p:txBody>
          <a:bodyPr/>
          <a:lstStyle/>
          <a:p>
            <a:r>
              <a:rPr lang="zh-CN" altLang="en-US" dirty="0"/>
              <a:t>实验结果：性能提升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F2AD19-2CDA-EEA5-1744-772CF3E6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6779" y="369152"/>
            <a:ext cx="2812707" cy="695710"/>
          </a:xfrm>
        </p:spPr>
        <p:txBody>
          <a:bodyPr/>
          <a:lstStyle/>
          <a:p>
            <a:r>
              <a:rPr lang="zh-CN" altLang="en-US" sz="1600" b="1" dirty="0"/>
              <a:t>困惑度与少样本准确率</a:t>
            </a:r>
            <a:br>
              <a:rPr lang="en-US" altLang="zh-CN" sz="1400" dirty="0"/>
            </a:b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4DA74253-8443-4E91-E4DC-053CF71C3A5E}"/>
              </a:ext>
            </a:extLst>
          </p:cNvPr>
          <p:cNvSpPr txBox="1">
            <a:spLocks/>
          </p:cNvSpPr>
          <p:nvPr/>
        </p:nvSpPr>
        <p:spPr>
          <a:xfrm>
            <a:off x="506677" y="4034419"/>
            <a:ext cx="5284022" cy="221752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b="1" dirty="0"/>
              <a:t>模型可控制性</a:t>
            </a:r>
          </a:p>
          <a:p>
            <a:pPr marL="57989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在所有模型尺寸下都始终优于递归基线</a:t>
            </a:r>
          </a:p>
          <a:p>
            <a:pPr marL="57989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对于大于</a:t>
            </a:r>
            <a:r>
              <a:rPr lang="en-US" altLang="zh-CN" sz="1400" dirty="0"/>
              <a:t>360M</a:t>
            </a:r>
            <a:r>
              <a:rPr lang="zh-CN" altLang="en-US" sz="1400" dirty="0"/>
              <a:t>参数的模型，能超越</a:t>
            </a:r>
            <a:r>
              <a:rPr lang="en-US" altLang="zh-CN" sz="1400" dirty="0"/>
              <a:t>Vanilla Transformer</a:t>
            </a:r>
          </a:p>
          <a:p>
            <a:pPr marL="57989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其参数显著减少（约为三分之一）</a:t>
            </a:r>
            <a:br>
              <a:rPr lang="zh-CN" altLang="en-US" sz="1400" dirty="0"/>
            </a:br>
            <a:br>
              <a:rPr lang="zh-CN" altLang="en-US" b="1" dirty="0"/>
            </a:br>
            <a:endParaRPr lang="zh-CN" altLang="en-US" b="1" dirty="0"/>
          </a:p>
          <a:p>
            <a:pPr marL="457200" indent="-457200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EB66D-3E88-E171-6B10-9A23F386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739" y="1064862"/>
            <a:ext cx="7744651" cy="3212770"/>
          </a:xfrm>
          <a:prstGeom prst="rect">
            <a:avLst/>
          </a:prstGeom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C6137940-A368-391C-6AD0-96434D95614B}"/>
              </a:ext>
            </a:extLst>
          </p:cNvPr>
          <p:cNvSpPr txBox="1">
            <a:spLocks/>
          </p:cNvSpPr>
          <p:nvPr/>
        </p:nvSpPr>
        <p:spPr>
          <a:xfrm>
            <a:off x="6098382" y="4453977"/>
            <a:ext cx="3832428" cy="194352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sz="1600" b="1" dirty="0"/>
              <a:t>计算效率</a:t>
            </a:r>
          </a:p>
          <a:p>
            <a:pPr lvl="1"/>
            <a:r>
              <a:rPr lang="zh-CN" altLang="en-US" sz="1400" dirty="0"/>
              <a:t>训练时间减少</a:t>
            </a:r>
            <a:r>
              <a:rPr lang="en-US" altLang="zh-CN" sz="1400" dirty="0"/>
              <a:t>19%</a:t>
            </a:r>
          </a:p>
          <a:p>
            <a:pPr lvl="1"/>
            <a:r>
              <a:rPr lang="zh-CN" altLang="en-US" sz="1400" dirty="0"/>
              <a:t>峰值内存使用量减少</a:t>
            </a:r>
            <a:r>
              <a:rPr lang="en-US" altLang="zh-CN" sz="1400" dirty="0"/>
              <a:t>25%</a:t>
            </a:r>
          </a:p>
          <a:p>
            <a:pPr lvl="1"/>
            <a:r>
              <a:rPr lang="zh-CN" altLang="en-US" sz="1400" dirty="0"/>
              <a:t>训练</a:t>
            </a:r>
            <a:r>
              <a:rPr lang="en-US" altLang="zh-CN" sz="1400" dirty="0"/>
              <a:t>FLOPs</a:t>
            </a:r>
            <a:r>
              <a:rPr lang="zh-CN" altLang="en-US" sz="1400" dirty="0"/>
              <a:t>减少了</a:t>
            </a:r>
            <a:r>
              <a:rPr lang="en-US" altLang="zh-CN" sz="1400" dirty="0"/>
              <a:t>25%</a:t>
            </a:r>
            <a:r>
              <a:rPr lang="zh-CN" altLang="en-US" sz="1400" dirty="0"/>
              <a:t>的同时性能更好</a:t>
            </a:r>
            <a:br>
              <a:rPr lang="zh-CN" altLang="en-US" b="1" dirty="0"/>
            </a:br>
            <a:endParaRPr lang="zh-CN" altLang="en-US" b="1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60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94E9E-9955-0852-A7EF-F2B8B3E1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33CEE40-7E27-BB32-88B9-A4507BB0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77" y="422412"/>
            <a:ext cx="5181742" cy="589190"/>
          </a:xfrm>
        </p:spPr>
        <p:txBody>
          <a:bodyPr/>
          <a:lstStyle/>
          <a:p>
            <a:r>
              <a:rPr lang="zh-CN" altLang="en-US" dirty="0"/>
              <a:t>实验结果：推理吞吐量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F193FD9-BACF-E6AB-6300-855F71EC5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05" y="1294185"/>
            <a:ext cx="7914309" cy="2740234"/>
          </a:xfrm>
        </p:spPr>
        <p:txBody>
          <a:bodyPr/>
          <a:lstStyle/>
          <a:p>
            <a:r>
              <a:rPr lang="zh-CN" altLang="en-US" b="1" dirty="0"/>
              <a:t>通过连续深度批处理提升吞吐量</a:t>
            </a:r>
          </a:p>
          <a:p>
            <a:pPr lvl="1"/>
            <a:r>
              <a:rPr lang="zh-CN" altLang="en-US" dirty="0"/>
              <a:t>利用参数共享架构的优势</a:t>
            </a:r>
          </a:p>
          <a:p>
            <a:pPr lvl="1"/>
            <a:r>
              <a:rPr lang="zh-CN" altLang="en-US" dirty="0"/>
              <a:t>立即用新令牌填充已完成序列的空闲槽位</a:t>
            </a:r>
          </a:p>
          <a:p>
            <a:pPr lvl="1"/>
            <a:r>
              <a:rPr lang="zh-CN" altLang="en-US" dirty="0"/>
              <a:t>保持高且一致的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  <a:p>
            <a:pPr lvl="1"/>
            <a:r>
              <a:rPr lang="zh-CN" altLang="en-US" dirty="0"/>
              <a:t>早期退出机制消除计算批次中的</a:t>
            </a:r>
            <a:r>
              <a:rPr lang="en-US" altLang="zh-CN" dirty="0"/>
              <a:t>"</a:t>
            </a:r>
            <a:r>
              <a:rPr lang="zh-CN" altLang="en-US" dirty="0"/>
              <a:t>气泡</a:t>
            </a:r>
            <a:r>
              <a:rPr lang="en-US" altLang="zh-CN" dirty="0"/>
              <a:t>“</a:t>
            </a:r>
          </a:p>
          <a:p>
            <a:endParaRPr lang="en-US" altLang="zh-CN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8339AEF0-B69D-2357-F194-B7DB1468EB4D}"/>
              </a:ext>
            </a:extLst>
          </p:cNvPr>
          <p:cNvSpPr txBox="1">
            <a:spLocks/>
          </p:cNvSpPr>
          <p:nvPr/>
        </p:nvSpPr>
        <p:spPr>
          <a:xfrm>
            <a:off x="646600" y="4027310"/>
            <a:ext cx="8869539" cy="225653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显著吞吐量提升</a:t>
            </a:r>
            <a:endParaRPr lang="en-US" altLang="zh-CN" b="1" dirty="0"/>
          </a:p>
          <a:p>
            <a:pPr lvl="1"/>
            <a:r>
              <a:rPr lang="en-US" altLang="zh-CN" dirty="0"/>
              <a:t>MoR-4</a:t>
            </a:r>
            <a:r>
              <a:rPr lang="zh-CN" altLang="en-US" dirty="0"/>
              <a:t>最大批次加速 </a:t>
            </a:r>
            <a:r>
              <a:rPr lang="en-US" altLang="zh-CN" dirty="0">
                <a:solidFill>
                  <a:srgbClr val="C00000"/>
                </a:solidFill>
              </a:rPr>
              <a:t>2.06</a:t>
            </a:r>
            <a:r>
              <a:rPr lang="zh-CN" altLang="en-US" dirty="0">
                <a:solidFill>
                  <a:srgbClr val="C00000"/>
                </a:solidFill>
              </a:rPr>
              <a:t>倍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所有</a:t>
            </a:r>
            <a:r>
              <a:rPr lang="en-US" altLang="zh-CN" dirty="0"/>
              <a:t>MoR</a:t>
            </a:r>
            <a:r>
              <a:rPr lang="zh-CN" altLang="en-US" dirty="0"/>
              <a:t>变体均优于</a:t>
            </a:r>
            <a:r>
              <a:rPr lang="en-US" altLang="zh-CN" dirty="0"/>
              <a:t>Vanilla</a:t>
            </a:r>
            <a:r>
              <a:rPr lang="zh-CN" altLang="en-US" dirty="0"/>
              <a:t>基线</a:t>
            </a:r>
          </a:p>
          <a:p>
            <a:pPr lvl="1"/>
            <a:r>
              <a:rPr lang="zh-CN" altLang="en-US" dirty="0"/>
              <a:t>增加递归深度导致</a:t>
            </a:r>
            <a:r>
              <a:rPr lang="en-US" altLang="zh-CN" dirty="0"/>
              <a:t>KV</a:t>
            </a:r>
            <a:r>
              <a:rPr lang="zh-CN" altLang="en-US" dirty="0"/>
              <a:t>缓存使用量进一步减少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64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AD94-7A03-A693-4BD9-0A43FF5E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C3E88F-6AEF-822A-2A33-E44C5C79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77" y="478464"/>
            <a:ext cx="5181742" cy="533137"/>
          </a:xfrm>
        </p:spPr>
        <p:txBody>
          <a:bodyPr/>
          <a:lstStyle/>
          <a:p>
            <a:r>
              <a:rPr lang="en-US" altLang="en-US" dirty="0"/>
              <a:t>MoR </a:t>
            </a:r>
            <a:r>
              <a:rPr lang="zh-CN" altLang="en-US" dirty="0"/>
              <a:t>的其他分析与优势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90EFF8-A4D3-5628-5F74-0344E7AF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05" y="1294185"/>
            <a:ext cx="7914309" cy="2740234"/>
          </a:xfrm>
        </p:spPr>
        <p:txBody>
          <a:bodyPr/>
          <a:lstStyle/>
          <a:p>
            <a:r>
              <a:rPr lang="zh-CN" altLang="en-US" b="1" dirty="0"/>
              <a:t>通过连续深度批处理提升吞吐量</a:t>
            </a:r>
          </a:p>
          <a:p>
            <a:pPr lvl="1"/>
            <a:r>
              <a:rPr lang="zh-CN" altLang="en-US" dirty="0"/>
              <a:t>利用参数共享架构的优势</a:t>
            </a:r>
          </a:p>
          <a:p>
            <a:pPr lvl="1"/>
            <a:r>
              <a:rPr lang="zh-CN" altLang="en-US" dirty="0"/>
              <a:t>立即用新令牌填充已完成序列的空闲槽位</a:t>
            </a:r>
          </a:p>
          <a:p>
            <a:pPr lvl="1"/>
            <a:r>
              <a:rPr lang="zh-CN" altLang="en-US" dirty="0"/>
              <a:t>保持高且一致的</a:t>
            </a:r>
            <a:r>
              <a:rPr lang="en-US" altLang="zh-CN" dirty="0"/>
              <a:t>GPU</a:t>
            </a:r>
            <a:r>
              <a:rPr lang="zh-CN" altLang="en-US" dirty="0"/>
              <a:t>利用率</a:t>
            </a:r>
          </a:p>
          <a:p>
            <a:pPr lvl="1"/>
            <a:r>
              <a:rPr lang="zh-CN" altLang="en-US" dirty="0"/>
              <a:t>早期退出机制消除计算批次中的</a:t>
            </a:r>
            <a:r>
              <a:rPr lang="en-US" altLang="zh-CN" dirty="0"/>
              <a:t>"</a:t>
            </a:r>
            <a:r>
              <a:rPr lang="zh-CN" altLang="en-US" dirty="0"/>
              <a:t>气泡</a:t>
            </a:r>
            <a:r>
              <a:rPr lang="en-US" altLang="zh-CN" dirty="0"/>
              <a:t>“</a:t>
            </a:r>
          </a:p>
          <a:p>
            <a:endParaRPr lang="en-US" altLang="zh-CN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E375B86F-98C6-E7C0-BF98-3F262C67989E}"/>
              </a:ext>
            </a:extLst>
          </p:cNvPr>
          <p:cNvSpPr txBox="1">
            <a:spLocks/>
          </p:cNvSpPr>
          <p:nvPr/>
        </p:nvSpPr>
        <p:spPr>
          <a:xfrm>
            <a:off x="646600" y="4027310"/>
            <a:ext cx="8869539" cy="225653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显著吞吐量提升</a:t>
            </a:r>
            <a:endParaRPr lang="en-US" altLang="zh-CN" b="1" dirty="0"/>
          </a:p>
          <a:p>
            <a:pPr lvl="1"/>
            <a:r>
              <a:rPr lang="en-US" altLang="zh-CN" dirty="0"/>
              <a:t>MoR-4</a:t>
            </a:r>
            <a:r>
              <a:rPr lang="zh-CN" altLang="en-US" dirty="0"/>
              <a:t>最大批次加速 </a:t>
            </a:r>
            <a:r>
              <a:rPr lang="en-US" altLang="zh-CN" dirty="0">
                <a:solidFill>
                  <a:srgbClr val="C00000"/>
                </a:solidFill>
              </a:rPr>
              <a:t>2.06</a:t>
            </a:r>
            <a:r>
              <a:rPr lang="zh-CN" altLang="en-US" dirty="0">
                <a:solidFill>
                  <a:srgbClr val="C00000"/>
                </a:solidFill>
              </a:rPr>
              <a:t>倍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所有</a:t>
            </a:r>
            <a:r>
              <a:rPr lang="en-US" altLang="zh-CN" dirty="0"/>
              <a:t>MoR</a:t>
            </a:r>
            <a:r>
              <a:rPr lang="zh-CN" altLang="en-US" dirty="0"/>
              <a:t>变体均优于</a:t>
            </a:r>
            <a:r>
              <a:rPr lang="en-US" altLang="zh-CN" dirty="0"/>
              <a:t>Vanilla</a:t>
            </a:r>
            <a:r>
              <a:rPr lang="zh-CN" altLang="en-US" dirty="0"/>
              <a:t>基线</a:t>
            </a:r>
          </a:p>
          <a:p>
            <a:pPr lvl="1"/>
            <a:r>
              <a:rPr lang="zh-CN" altLang="en-US" dirty="0"/>
              <a:t>增加递归深度导致</a:t>
            </a:r>
            <a:r>
              <a:rPr lang="en-US" altLang="zh-CN" dirty="0"/>
              <a:t>KV</a:t>
            </a:r>
            <a:r>
              <a:rPr lang="zh-CN" altLang="en-US" dirty="0"/>
              <a:t>缓存使用量进一步减少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583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02FD-3D12-612F-9DA6-A17A43604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6BA08B-BF21-9112-D9FF-2B99BD372143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98711-0D36-1271-1E4E-B6B52A528223}"/>
              </a:ext>
            </a:extLst>
          </p:cNvPr>
          <p:cNvSpPr txBox="1"/>
          <p:nvPr/>
        </p:nvSpPr>
        <p:spPr>
          <a:xfrm>
            <a:off x="940179" y="3332748"/>
            <a:ext cx="1070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F2F2F2"/>
                </a:solidFill>
              </a:rPr>
              <a:t>展望未来</a:t>
            </a:r>
            <a:endParaRPr lang="en-US" altLang="zh-CN" sz="5400" b="1" dirty="0">
              <a:solidFill>
                <a:srgbClr val="F2F2F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74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515D-F6BC-5D28-61F6-BB95080B8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4E04E3A-053D-0525-C7B0-CC3FAA46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05" y="719095"/>
            <a:ext cx="5181742" cy="533137"/>
          </a:xfrm>
        </p:spPr>
        <p:txBody>
          <a:bodyPr/>
          <a:lstStyle/>
          <a:p>
            <a:r>
              <a:rPr lang="zh-CN" altLang="en-US" dirty="0"/>
              <a:t>总结与未来工作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96B1E4-23FE-BE91-B8C3-B15B37E1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05" y="906375"/>
            <a:ext cx="7914309" cy="2740234"/>
          </a:xfrm>
        </p:spPr>
        <p:txBody>
          <a:bodyPr/>
          <a:lstStyle/>
          <a:p>
            <a:r>
              <a:rPr lang="zh-CN" altLang="en-US" sz="1600" b="1" dirty="0"/>
              <a:t>总结</a:t>
            </a:r>
          </a:p>
          <a:p>
            <a:pPr lvl="1"/>
            <a:r>
              <a:rPr lang="en-US" altLang="en-US" sz="1600" dirty="0"/>
              <a:t>MoR</a:t>
            </a:r>
            <a:r>
              <a:rPr lang="zh-CN" altLang="en-US" sz="1600" dirty="0"/>
              <a:t>提出了</a:t>
            </a:r>
            <a:r>
              <a:rPr lang="zh-CN" altLang="en-US" sz="1600" b="1" dirty="0"/>
              <a:t>统一的</a:t>
            </a:r>
            <a:r>
              <a:rPr lang="en-US" altLang="en-US" sz="1600" b="1" dirty="0"/>
              <a:t>Transformer</a:t>
            </a:r>
            <a:r>
              <a:rPr lang="zh-CN" altLang="en-US" sz="1600" b="1" dirty="0"/>
              <a:t>架构</a:t>
            </a:r>
            <a:endParaRPr lang="zh-CN" altLang="en-US" sz="1600" dirty="0"/>
          </a:p>
          <a:p>
            <a:pPr lvl="1"/>
            <a:r>
              <a:rPr lang="zh-CN" altLang="en-US" sz="1600" dirty="0"/>
              <a:t>同时利用参数共享、自适应递归深度和高效</a:t>
            </a:r>
            <a:r>
              <a:rPr lang="en-US" altLang="zh-CN" sz="1600" dirty="0"/>
              <a:t>KV</a:t>
            </a:r>
            <a:r>
              <a:rPr lang="zh-CN" altLang="en-US" sz="1600" dirty="0"/>
              <a:t>缓存</a:t>
            </a:r>
            <a:endParaRPr lang="en-US" altLang="zh-CN" sz="1600" dirty="0"/>
          </a:p>
          <a:p>
            <a:pPr lvl="1"/>
            <a:r>
              <a:rPr lang="zh-CN" altLang="en-US" sz="1600" dirty="0"/>
              <a:t>在多个指标上优于现有基线</a:t>
            </a:r>
          </a:p>
          <a:p>
            <a:pPr lvl="1"/>
            <a:r>
              <a:rPr lang="zh-CN" altLang="en-US" sz="1600" dirty="0"/>
              <a:t>为实现大型模型能力提供了</a:t>
            </a:r>
            <a:r>
              <a:rPr lang="zh-CN" altLang="en-US" sz="1600" b="1" dirty="0"/>
              <a:t>有效且经济的途径</a:t>
            </a:r>
            <a:endParaRPr lang="en-US" altLang="zh-CN" sz="1600" b="1" dirty="0"/>
          </a:p>
          <a:p>
            <a:endParaRPr lang="en-US" altLang="zh-CN" sz="1600" dirty="0"/>
          </a:p>
        </p:txBody>
      </p:sp>
      <p:sp>
        <p:nvSpPr>
          <p:cNvPr id="2" name="内容占位符 4">
            <a:extLst>
              <a:ext uri="{FF2B5EF4-FFF2-40B4-BE49-F238E27FC236}">
                <a16:creationId xmlns:a16="http://schemas.microsoft.com/office/drawing/2014/main" id="{E69F98B0-C4F3-0D9D-236E-DDA6F344D751}"/>
              </a:ext>
            </a:extLst>
          </p:cNvPr>
          <p:cNvSpPr txBox="1">
            <a:spLocks/>
          </p:cNvSpPr>
          <p:nvPr/>
        </p:nvSpPr>
        <p:spPr>
          <a:xfrm>
            <a:off x="646600" y="3429000"/>
            <a:ext cx="8869539" cy="225653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/>
              <a:t>未来工作方向</a:t>
            </a:r>
            <a:endParaRPr lang="en-US" altLang="zh-CN" sz="1600" b="1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推理</a:t>
            </a:r>
            <a:r>
              <a:rPr lang="en-US" altLang="zh-CN" sz="1600" dirty="0">
                <a:solidFill>
                  <a:srgbClr val="C00000"/>
                </a:solidFill>
              </a:rPr>
              <a:t>MoR</a:t>
            </a:r>
            <a:r>
              <a:rPr lang="zh-CN" altLang="en-US" sz="1600" dirty="0">
                <a:solidFill>
                  <a:srgbClr val="C00000"/>
                </a:solidFill>
              </a:rPr>
              <a:t>模型：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探索路由器如何适应思维链需求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更大规模模型</a:t>
            </a:r>
            <a:r>
              <a:rPr lang="zh-CN" altLang="en-US" sz="1600" dirty="0"/>
              <a:t>：扩展到</a:t>
            </a:r>
            <a:r>
              <a:rPr lang="en-US" altLang="zh-CN" sz="1600" dirty="0"/>
              <a:t>3B</a:t>
            </a:r>
            <a:r>
              <a:rPr lang="zh-CN" altLang="en-US" sz="1600" dirty="0"/>
              <a:t>以上参数规模</a:t>
            </a: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自适应容量控制</a:t>
            </a:r>
            <a:r>
              <a:rPr lang="zh-CN" altLang="en-US" sz="1600" dirty="0"/>
              <a:t>：开发更自适应的模型设计</a:t>
            </a: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与稀疏算法兼容</a:t>
            </a:r>
            <a:r>
              <a:rPr lang="zh-CN" altLang="en-US" sz="1600" dirty="0"/>
              <a:t>：结合剪枝或量化</a:t>
            </a:r>
            <a:endParaRPr lang="en-US" altLang="zh-CN" sz="1600" dirty="0"/>
          </a:p>
          <a:p>
            <a:pPr lvl="1"/>
            <a:r>
              <a:rPr lang="zh-CN" altLang="en-US" sz="1600" dirty="0">
                <a:solidFill>
                  <a:srgbClr val="C00000"/>
                </a:solidFill>
              </a:rPr>
              <a:t>扩展到多模态</a:t>
            </a:r>
            <a:r>
              <a:rPr lang="zh-CN" altLang="en-US" sz="1600" dirty="0"/>
              <a:t>：应用于视觉、语音等领域</a:t>
            </a:r>
            <a:endParaRPr lang="en-US" altLang="zh-CN" sz="1600" dirty="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927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161560" y="3429000"/>
            <a:ext cx="10707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2F2F2"/>
                </a:solidFill>
              </a:rPr>
              <a:t>Mixture-of-Recursions (MoR): </a:t>
            </a:r>
            <a:br>
              <a:rPr lang="en-US" altLang="zh-CN" sz="5400" b="1" dirty="0">
                <a:solidFill>
                  <a:srgbClr val="F2F2F2"/>
                </a:solidFill>
              </a:rPr>
            </a:br>
            <a:r>
              <a:rPr lang="zh-CN" altLang="en-US" sz="5400" b="1" dirty="0">
                <a:solidFill>
                  <a:srgbClr val="F2F2F2"/>
                </a:solidFill>
              </a:rPr>
              <a:t>大型语言模型的一种统一效率范式</a:t>
            </a:r>
            <a:endParaRPr lang="en-US" altLang="zh-CN" sz="5400" b="1" dirty="0">
              <a:solidFill>
                <a:srgbClr val="F2F2F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C24C85-ADF9-39C1-C43B-C2550137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 </a:t>
            </a:r>
            <a:r>
              <a:rPr lang="en-US" altLang="en-US" dirty="0"/>
              <a:t>Mixture-of-Recursions (MoR): </a:t>
            </a:r>
            <a:r>
              <a:rPr lang="zh-CN" altLang="en-US" dirty="0"/>
              <a:t>大型语言模型的一种统一效率范式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37C08D-261F-34CC-39E4-CFAF7F907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507" y="1147604"/>
            <a:ext cx="10963473" cy="49949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学习动态递归深度，实现自适应令牌级计算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33FE5-7C9E-98E5-7935-B3E9DBF5B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3" y="1828801"/>
            <a:ext cx="8383605" cy="45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BD7AD-4342-E2F8-EDA0-599E0171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1299C42-D95D-92A0-8C08-6DB81BB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背景与挑战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47B974-755C-F10D-49AF-751057913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大型语言模型（</a:t>
            </a:r>
            <a:r>
              <a:rPr lang="en-US" altLang="zh-CN" b="1" dirty="0"/>
              <a:t>LLMs</a:t>
            </a:r>
            <a:r>
              <a:rPr lang="zh-CN" altLang="en-US" b="1" dirty="0"/>
              <a:t>）的崛起</a:t>
            </a:r>
            <a:endParaRPr lang="en-US" altLang="zh-CN" b="1" dirty="0"/>
          </a:p>
          <a:p>
            <a:pPr marL="694190" lvl="1" indent="-457200">
              <a:buFont typeface="Arial" panose="020B0604020202020204" pitchFamily="34" charset="0"/>
              <a:buChar char="•"/>
            </a:pPr>
            <a:r>
              <a:rPr lang="en-US" altLang="zh-CN" dirty="0"/>
              <a:t>LLMs</a:t>
            </a:r>
            <a:r>
              <a:rPr lang="zh-CN" altLang="en-US" dirty="0"/>
              <a:t>在少样本泛化和推理方面展现出令人印象深刻的能力</a:t>
            </a: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LLMs</a:t>
            </a:r>
            <a:r>
              <a:rPr lang="zh-CN" altLang="en-US" b="1" dirty="0"/>
              <a:t>现在面临的挑战</a:t>
            </a:r>
            <a:endParaRPr lang="en-US" altLang="zh-CN" b="1" dirty="0"/>
          </a:p>
          <a:p>
            <a:pPr marL="52274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训练和部署需要</a:t>
            </a:r>
            <a:r>
              <a:rPr lang="zh-CN" altLang="en-US" dirty="0">
                <a:solidFill>
                  <a:srgbClr val="C00000"/>
                </a:solidFill>
              </a:rPr>
              <a:t>巨大的计算资源和内存开销</a:t>
            </a:r>
            <a:r>
              <a:rPr lang="zh-CN" altLang="en-US" dirty="0"/>
              <a:t>。</a:t>
            </a:r>
          </a:p>
          <a:p>
            <a:pPr marL="52274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现有效率提升方法通常只关注</a:t>
            </a:r>
            <a:r>
              <a:rPr lang="zh-CN" altLang="en-US" dirty="0">
                <a:solidFill>
                  <a:srgbClr val="C00000"/>
                </a:solidFill>
              </a:rPr>
              <a:t>参数效率</a:t>
            </a:r>
            <a:r>
              <a:rPr lang="zh-CN" altLang="en-US" dirty="0"/>
              <a:t>（如参数共享）或</a:t>
            </a:r>
            <a:r>
              <a:rPr lang="zh-CN" altLang="en-US" dirty="0">
                <a:solidFill>
                  <a:srgbClr val="C00000"/>
                </a:solidFill>
              </a:rPr>
              <a:t>自适应计算</a:t>
            </a:r>
            <a:r>
              <a:rPr lang="zh-CN" altLang="en-US" dirty="0"/>
              <a:t>，未能同时兼顾。</a:t>
            </a:r>
          </a:p>
          <a:p>
            <a:pPr marL="52274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递归</a:t>
            </a:r>
            <a:r>
              <a:rPr lang="en-US" altLang="zh-CN" dirty="0"/>
              <a:t>Transformer</a:t>
            </a:r>
            <a:r>
              <a:rPr lang="zh-CN" altLang="en-US" dirty="0"/>
              <a:t>虽然具有内置的权重共享，但之前的尝试在动态递归上仍面临实际障碍</a:t>
            </a:r>
            <a:endParaRPr lang="en-US" altLang="zh-CN" dirty="0"/>
          </a:p>
          <a:p>
            <a:pPr marL="880340" lvl="2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需要专门的训练过程</a:t>
            </a:r>
            <a:endParaRPr lang="en-US" altLang="zh-CN" sz="1800" dirty="0"/>
          </a:p>
          <a:p>
            <a:pPr marL="880340" lvl="2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部署困难</a:t>
            </a: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25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65B8A-10CD-9F2C-7F2F-8C9D0C870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3D2622-923E-B96C-2017-6695A967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</a:t>
            </a:r>
            <a:r>
              <a:rPr lang="zh-CN" altLang="en-US" dirty="0"/>
              <a:t>：统一的效率框架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20DC25-E3D2-26EF-EB10-32A38F796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11330942" cy="499491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MoR</a:t>
            </a:r>
            <a:r>
              <a:rPr lang="zh-CN" altLang="en-US" b="1" dirty="0"/>
              <a:t>的核心目标</a:t>
            </a:r>
            <a:endParaRPr lang="en-US" altLang="zh-CN" b="1" dirty="0"/>
          </a:p>
          <a:p>
            <a:pPr lvl="1"/>
            <a:r>
              <a:rPr lang="zh-CN" altLang="en-US" sz="2000" dirty="0"/>
              <a:t> 引入一个统一框架，在单个</a:t>
            </a:r>
            <a:r>
              <a:rPr lang="zh-CN" altLang="en-US" sz="2000" dirty="0">
                <a:solidFill>
                  <a:srgbClr val="C00000"/>
                </a:solidFill>
              </a:rPr>
              <a:t>递归 </a:t>
            </a:r>
            <a:r>
              <a:rPr lang="en-US" altLang="zh-CN" sz="2000" dirty="0">
                <a:solidFill>
                  <a:srgbClr val="C00000"/>
                </a:solidFill>
              </a:rPr>
              <a:t>Transformer</a:t>
            </a:r>
            <a:r>
              <a:rPr lang="zh-CN" altLang="en-US" sz="2000" dirty="0"/>
              <a:t>中同时实现</a:t>
            </a:r>
            <a:r>
              <a:rPr lang="zh-CN" altLang="en-US" sz="2000" dirty="0">
                <a:solidFill>
                  <a:srgbClr val="C00000"/>
                </a:solidFill>
              </a:rPr>
              <a:t>参数效率和自适应计算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/>
              <a:t> 目标是：在同等训练</a:t>
            </a:r>
            <a:r>
              <a:rPr lang="en-US" altLang="zh-CN" sz="2000" dirty="0"/>
              <a:t>FLOPs</a:t>
            </a:r>
            <a:r>
              <a:rPr lang="zh-CN" altLang="en-US" sz="2000" dirty="0"/>
              <a:t>和更小的模型尺寸下</a:t>
            </a:r>
            <a:endParaRPr lang="en-US" altLang="zh-CN" sz="2000" dirty="0"/>
          </a:p>
          <a:p>
            <a:pPr lvl="2"/>
            <a:r>
              <a:rPr lang="zh-CN" altLang="en-US" sz="1800" dirty="0"/>
              <a:t>显著降低验证困惑度</a:t>
            </a:r>
            <a:endParaRPr lang="en-US" altLang="zh-CN" sz="1800" dirty="0"/>
          </a:p>
          <a:p>
            <a:pPr lvl="2"/>
            <a:r>
              <a:rPr lang="zh-CN" altLang="en-US" sz="1800" dirty="0"/>
              <a:t>提高少样本准确率</a:t>
            </a:r>
            <a:endParaRPr lang="en-US" altLang="zh-CN" sz="1800" dirty="0"/>
          </a:p>
          <a:p>
            <a:pPr lvl="2"/>
            <a:r>
              <a:rPr lang="zh-CN" altLang="en-US" sz="1800" dirty="0"/>
              <a:t>提供更高的吞吐量。</a:t>
            </a:r>
          </a:p>
          <a:p>
            <a:pPr lvl="1"/>
            <a:r>
              <a:rPr lang="zh-CN" altLang="en-US" sz="2000" dirty="0"/>
              <a:t> 被认为是“</a:t>
            </a:r>
            <a:r>
              <a:rPr lang="zh-CN" altLang="en-US" sz="2000" dirty="0">
                <a:solidFill>
                  <a:srgbClr val="C00000"/>
                </a:solidFill>
              </a:rPr>
              <a:t>通向大型模型质量而无需承担大型模型成本的有效途径”</a:t>
            </a:r>
            <a:br>
              <a:rPr lang="en-US" altLang="zh-CN" sz="1600" b="1" dirty="0"/>
            </a:br>
            <a:br>
              <a:rPr lang="en-US" altLang="zh-CN" sz="1600" b="1" dirty="0"/>
            </a:br>
            <a:endParaRPr lang="en-US" altLang="zh-CN" sz="1600" b="1" dirty="0"/>
          </a:p>
          <a:p>
            <a:pPr marL="0" indent="0">
              <a:buNone/>
            </a:pP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18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91E0-4ABD-68B0-3CFE-9FE05959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724B-1091-45E7-FDDF-99664AB1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 </a:t>
            </a:r>
            <a:r>
              <a:rPr lang="zh-CN" altLang="en-US" dirty="0"/>
              <a:t>的三大核心机制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58B0782-F11F-1611-67C1-D844E6A75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817369"/>
            <a:ext cx="9307174" cy="26589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MoR</a:t>
            </a:r>
            <a:r>
              <a:rPr lang="zh-CN" altLang="en-US" b="1" dirty="0"/>
              <a:t>将以下三个主要效率轴心整合到单一架构中</a:t>
            </a:r>
            <a:endParaRPr lang="en-US" altLang="zh-CN" b="1" dirty="0"/>
          </a:p>
          <a:p>
            <a:pPr lvl="1"/>
            <a:r>
              <a:rPr lang="zh-CN" altLang="en-US" sz="2000" dirty="0"/>
              <a:t> </a:t>
            </a:r>
            <a:r>
              <a:rPr lang="zh-CN" altLang="en-US" sz="2000" b="1" dirty="0"/>
              <a:t>参数共享</a:t>
            </a:r>
            <a:r>
              <a:rPr lang="zh-CN" altLang="en-US" sz="2000" dirty="0"/>
              <a:t>：通过递归步骤中重用共享层堆栈来提高参数效率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zh-CN" altLang="en-US" sz="2000" b="1" dirty="0"/>
              <a:t>自适应令牌级计算</a:t>
            </a:r>
            <a:r>
              <a:rPr lang="zh-CN" altLang="en-US" sz="2000" dirty="0"/>
              <a:t>：轻量级路由器为每个令牌动态分配不同递归深度</a:t>
            </a:r>
            <a:endParaRPr lang="en-US" altLang="zh-CN" sz="2000" dirty="0"/>
          </a:p>
          <a:p>
            <a:pPr lvl="1"/>
            <a:r>
              <a:rPr lang="zh-CN" altLang="en-US" sz="2000" dirty="0"/>
              <a:t> </a:t>
            </a:r>
            <a:r>
              <a:rPr lang="zh-CN" altLang="en-US" sz="2000" b="1" dirty="0"/>
              <a:t>高效</a:t>
            </a:r>
            <a:r>
              <a:rPr lang="en-US" altLang="zh-CN" sz="2000" b="1" dirty="0"/>
              <a:t>KV</a:t>
            </a:r>
            <a:r>
              <a:rPr lang="zh-CN" altLang="en-US" sz="2000" b="1" dirty="0"/>
              <a:t>缓存</a:t>
            </a:r>
            <a:r>
              <a:rPr lang="zh-CN" altLang="en-US" sz="2000" dirty="0"/>
              <a:t>：选择性地缓存活跃令牌的键值对以提高内存访问效率</a:t>
            </a:r>
            <a:endParaRPr lang="en-US" altLang="zh-CN" b="1" dirty="0"/>
          </a:p>
          <a:p>
            <a:pPr marL="0" indent="0">
              <a:buNone/>
            </a:pP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4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C6CD2-2B93-4CE9-A060-C8861B87A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6A3255-018E-C8D0-637A-F85C46A6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机制一：参数共享 </a:t>
            </a:r>
            <a:r>
              <a:rPr lang="en-US" altLang="zh-CN" dirty="0"/>
              <a:t>(</a:t>
            </a:r>
            <a:r>
              <a:rPr lang="en-US" altLang="en-US" dirty="0"/>
              <a:t>Parameter Sharing)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B37561-E3EF-65B4-FBA8-C51DC617E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04675"/>
            <a:ext cx="10455491" cy="53725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700" b="1" dirty="0"/>
              <a:t>层绑定 </a:t>
            </a:r>
            <a:r>
              <a:rPr lang="en-US" altLang="zh-CN" sz="1700" b="1" dirty="0"/>
              <a:t>(Layer Tying)</a:t>
            </a:r>
            <a:r>
              <a:rPr lang="zh-CN" altLang="en-US" sz="1700" b="1" dirty="0"/>
              <a:t>：</a:t>
            </a:r>
            <a:endParaRPr lang="en-US" altLang="zh-CN" sz="1700" b="1" dirty="0"/>
          </a:p>
          <a:p>
            <a:pPr lvl="1"/>
            <a:r>
              <a:rPr lang="en-US" altLang="zh-CN" sz="1700" dirty="0"/>
              <a:t>MoR</a:t>
            </a:r>
            <a:r>
              <a:rPr lang="zh-CN" altLang="en-US" sz="1700" dirty="0"/>
              <a:t>在递归步骤中</a:t>
            </a:r>
            <a:r>
              <a:rPr lang="zh-CN" altLang="en-US" sz="1700" dirty="0">
                <a:solidFill>
                  <a:srgbClr val="C00000"/>
                </a:solidFill>
              </a:rPr>
              <a:t>重用共享的层堆栈</a:t>
            </a:r>
            <a:r>
              <a:rPr lang="zh-CN" altLang="en-US" sz="1700" dirty="0"/>
              <a:t>，而不是使用</a:t>
            </a:r>
            <a:r>
              <a:rPr lang="en-US" altLang="zh-CN" sz="1700" dirty="0"/>
              <a:t>L</a:t>
            </a:r>
            <a:r>
              <a:rPr lang="zh-CN" altLang="en-US" sz="1700" dirty="0"/>
              <a:t>个独立层</a:t>
            </a:r>
            <a:endParaRPr lang="en-US" altLang="zh-CN" sz="1700" dirty="0"/>
          </a:p>
          <a:p>
            <a:pPr lvl="1"/>
            <a:r>
              <a:rPr lang="zh-CN" altLang="en-US" sz="1700" dirty="0"/>
              <a:t>这使得模型能够实现更深的有效网络深度，同时不增加参数量</a:t>
            </a:r>
            <a:endParaRPr lang="en-US" altLang="zh-CN" sz="1700" dirty="0"/>
          </a:p>
          <a:p>
            <a:pPr lvl="1"/>
            <a:r>
              <a:rPr lang="zh-CN" altLang="en-US" sz="1700" dirty="0"/>
              <a:t>减少了模型独特的</a:t>
            </a:r>
            <a:r>
              <a:rPr lang="zh-CN" altLang="en-US" sz="1700" dirty="0">
                <a:solidFill>
                  <a:srgbClr val="C00000"/>
                </a:solidFill>
              </a:rPr>
              <a:t>可训练参数数量</a:t>
            </a:r>
            <a:r>
              <a:rPr lang="zh-CN" altLang="en-US" sz="1700" dirty="0"/>
              <a:t>，有效分摊了模型的内存占用</a:t>
            </a:r>
            <a:endParaRPr lang="en-US" altLang="zh-CN" sz="17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700" b="1" dirty="0"/>
              <a:t> 参数共享策略</a:t>
            </a:r>
            <a:endParaRPr lang="en-US" altLang="zh-CN" sz="1700" b="1" dirty="0"/>
          </a:p>
          <a:p>
            <a:pPr lvl="1"/>
            <a:r>
              <a:rPr lang="zh-CN" altLang="en-US" sz="1700" dirty="0"/>
              <a:t>论文考察了四种策略：</a:t>
            </a:r>
            <a:r>
              <a:rPr lang="en-US" altLang="en-US" sz="1700" dirty="0"/>
              <a:t>Cycle、Sequence、Middle-Cycle </a:t>
            </a:r>
            <a:r>
              <a:rPr lang="zh-CN" altLang="en-US" sz="1700" dirty="0"/>
              <a:t>和 </a:t>
            </a:r>
            <a:r>
              <a:rPr lang="en-US" altLang="en-US" sz="1700" dirty="0"/>
              <a:t>Middle-Sequence</a:t>
            </a:r>
          </a:p>
          <a:p>
            <a:pPr lvl="1"/>
            <a:r>
              <a:rPr lang="en-US" altLang="zh-CN" sz="1700" dirty="0">
                <a:solidFill>
                  <a:srgbClr val="C00000"/>
                </a:solidFill>
              </a:rPr>
              <a:t>“Middle-Cycle”</a:t>
            </a:r>
            <a:r>
              <a:rPr lang="zh-CN" altLang="en-US" sz="1700" dirty="0"/>
              <a:t>策略是最有效的，保留第一层和最后一层的独特参数，同时共享中间层的权重</a:t>
            </a:r>
            <a:endParaRPr lang="en-US" altLang="zh-CN" sz="17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600" b="1" dirty="0"/>
              <a:t>效率优势</a:t>
            </a:r>
            <a:endParaRPr lang="en-US" altLang="zh-CN" sz="1600" b="1" dirty="0"/>
          </a:p>
          <a:p>
            <a:pPr lvl="1"/>
            <a:r>
              <a:rPr lang="zh-CN" altLang="en-US" sz="1700" dirty="0">
                <a:solidFill>
                  <a:srgbClr val="C00000"/>
                </a:solidFill>
              </a:rPr>
              <a:t>分布式训练</a:t>
            </a:r>
            <a:r>
              <a:rPr lang="zh-CN" altLang="en-US" sz="1700" dirty="0"/>
              <a:t>：相同的参数可以在所有递归步骤中重复使用</a:t>
            </a:r>
            <a:endParaRPr lang="en-US" altLang="zh-CN" sz="1700" dirty="0"/>
          </a:p>
          <a:p>
            <a:pPr lvl="1"/>
            <a:r>
              <a:rPr lang="zh-CN" altLang="en-US" sz="1700" dirty="0">
                <a:solidFill>
                  <a:srgbClr val="C00000"/>
                </a:solidFill>
              </a:rPr>
              <a:t>连续深度批处</a:t>
            </a:r>
            <a:r>
              <a:rPr lang="zh-CN" altLang="en-US" sz="1700" dirty="0"/>
              <a:t>：允许不同处理阶段的令牌被分组到单个批次中，消除空闲期，显著提高吞吐量</a:t>
            </a:r>
            <a:br>
              <a:rPr lang="en-US" altLang="zh-CN" b="1" dirty="0"/>
            </a:br>
            <a:br>
              <a:rPr lang="en-US" altLang="zh-CN" sz="1800" b="1" dirty="0"/>
            </a:br>
            <a:endParaRPr lang="en-US" altLang="zh-CN" sz="1800" b="1" dirty="0"/>
          </a:p>
          <a:p>
            <a:pPr marL="0" indent="0">
              <a:buNone/>
            </a:pP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19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7F57-D499-8435-4507-4AA6A3AF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60E537-B8E4-B4E0-610B-170AA8E1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356283"/>
            <a:ext cx="10963473" cy="589190"/>
          </a:xfrm>
        </p:spPr>
        <p:txBody>
          <a:bodyPr/>
          <a:lstStyle/>
          <a:p>
            <a:r>
              <a:rPr lang="zh-CN" altLang="en-US" dirty="0"/>
              <a:t>机制二：自适应令牌级计算 </a:t>
            </a:r>
            <a:r>
              <a:rPr lang="en-US" altLang="zh-CN" dirty="0"/>
              <a:t>(Adaptive Token-Level Computation)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AE07B65-1C6D-F584-9258-6210B2257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945473"/>
            <a:ext cx="11330942" cy="54693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600" b="1" dirty="0"/>
              <a:t>核心思想</a:t>
            </a:r>
            <a:endParaRPr lang="en-US" altLang="zh-CN" sz="1600" b="1" dirty="0"/>
          </a:p>
          <a:p>
            <a:pPr lvl="1"/>
            <a:r>
              <a:rPr lang="en-US" altLang="zh-CN" dirty="0"/>
              <a:t>MoR</a:t>
            </a:r>
            <a:r>
              <a:rPr lang="zh-CN" altLang="en-US" dirty="0"/>
              <a:t>引入了</a:t>
            </a:r>
            <a:r>
              <a:rPr lang="zh-CN" altLang="en-US" b="1" dirty="0"/>
              <a:t>轻量级路由器</a:t>
            </a:r>
            <a:r>
              <a:rPr lang="zh-CN" altLang="en-US" dirty="0"/>
              <a:t>为单个令牌动态分配不同的</a:t>
            </a:r>
            <a:r>
              <a:rPr lang="zh-CN" altLang="en-US" b="1" dirty="0"/>
              <a:t>递归深度</a:t>
            </a:r>
            <a:endParaRPr lang="en-US" altLang="zh-CN" dirty="0"/>
          </a:p>
          <a:p>
            <a:pPr lvl="1"/>
            <a:r>
              <a:rPr lang="zh-CN" altLang="en-US" dirty="0"/>
              <a:t>根据令牌所需的“思考”深度，将计算资源定向到最需要的地方</a:t>
            </a:r>
            <a:endParaRPr lang="en-US" altLang="zh-CN" dirty="0"/>
          </a:p>
          <a:p>
            <a:pPr lvl="1"/>
            <a:r>
              <a:rPr lang="zh-CN" altLang="en-US" dirty="0"/>
              <a:t>仅在活跃的令牌之间进行二次注意力计算，大大减少了训练</a:t>
            </a:r>
            <a:r>
              <a:rPr lang="en-US" altLang="zh-CN" dirty="0"/>
              <a:t>FLOPs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 </a:t>
            </a:r>
            <a:r>
              <a:rPr lang="zh-CN" altLang="en-US" sz="1600" b="1" dirty="0"/>
              <a:t>路由策略</a:t>
            </a:r>
            <a:endParaRPr lang="en-US" altLang="zh-CN" sz="1600" b="1" dirty="0"/>
          </a:p>
          <a:p>
            <a:pPr lvl="1"/>
            <a:r>
              <a:rPr lang="zh-CN" altLang="en-US" dirty="0"/>
              <a:t>专家选择路由 </a:t>
            </a:r>
          </a:p>
          <a:p>
            <a:pPr lvl="2"/>
            <a:r>
              <a:rPr lang="zh-CN" altLang="en-US" sz="1800" dirty="0"/>
              <a:t>优点：完美负载均衡，固定的计算预算</a:t>
            </a:r>
          </a:p>
          <a:p>
            <a:pPr lvl="2"/>
            <a:r>
              <a:rPr lang="zh-CN" altLang="en-US" sz="1800" dirty="0"/>
              <a:t>挑战：存在信息泄露，需要辅助损失</a:t>
            </a:r>
            <a:endParaRPr lang="en-US" altLang="zh-CN" sz="1800" b="1" dirty="0"/>
          </a:p>
          <a:p>
            <a:pPr marL="0" indent="0">
              <a:buNone/>
            </a:pP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027944A1-D6F3-F825-1F8E-E17A67D153A0}"/>
              </a:ext>
            </a:extLst>
          </p:cNvPr>
          <p:cNvSpPr txBox="1">
            <a:spLocks/>
          </p:cNvSpPr>
          <p:nvPr/>
        </p:nvSpPr>
        <p:spPr>
          <a:xfrm>
            <a:off x="6289106" y="3570515"/>
            <a:ext cx="5640315" cy="2658937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令牌选择路由</a:t>
            </a:r>
            <a:endParaRPr lang="en-US" altLang="zh-CN" dirty="0"/>
          </a:p>
          <a:p>
            <a:pPr lvl="2"/>
            <a:r>
              <a:rPr lang="zh-CN" altLang="en-US" sz="1800" dirty="0"/>
              <a:t>优点：没有信息泄露</a:t>
            </a:r>
            <a:endParaRPr lang="en-US" altLang="zh-CN" sz="1800" dirty="0"/>
          </a:p>
          <a:p>
            <a:pPr lvl="2"/>
            <a:r>
              <a:rPr lang="zh-CN" altLang="en-US" sz="1800" dirty="0"/>
              <a:t>挑战：通常需要平衡损失来解决负载不均衡</a:t>
            </a:r>
            <a:br>
              <a:rPr lang="en-US" altLang="zh-CN" sz="1800" b="1" dirty="0"/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377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B2E9-64B9-7D70-0E84-374A8ABA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52CDAC-B36A-DA00-956A-64B74AD4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356283"/>
            <a:ext cx="10963473" cy="589190"/>
          </a:xfrm>
        </p:spPr>
        <p:txBody>
          <a:bodyPr/>
          <a:lstStyle/>
          <a:p>
            <a:r>
              <a:rPr lang="zh-CN" altLang="en-US" dirty="0"/>
              <a:t>机制三：高效</a:t>
            </a:r>
            <a:r>
              <a:rPr lang="en-US" altLang="zh-CN" dirty="0"/>
              <a:t>KV</a:t>
            </a:r>
            <a:r>
              <a:rPr lang="zh-CN" altLang="en-US" dirty="0"/>
              <a:t>缓存 </a:t>
            </a:r>
            <a:r>
              <a:rPr lang="en-US" altLang="zh-CN" dirty="0"/>
              <a:t>(Efficient KV Caching)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B27B87A-CCE6-F0B3-BA4F-800577A13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044227"/>
            <a:ext cx="11330942" cy="54693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700" b="1" dirty="0"/>
              <a:t>背景问题</a:t>
            </a:r>
            <a:r>
              <a:rPr lang="zh-CN" altLang="en-US" sz="1700" dirty="0"/>
              <a:t>：动态深度模型在自回归解码时常遇到</a:t>
            </a:r>
            <a:r>
              <a:rPr lang="en-US" altLang="zh-CN" sz="1700" dirty="0"/>
              <a:t>KV</a:t>
            </a:r>
            <a:r>
              <a:rPr lang="zh-CN" altLang="en-US" sz="1700" dirty="0"/>
              <a:t>缓存一致性问题</a:t>
            </a:r>
            <a:endParaRPr lang="en-US" altLang="zh-CN" sz="17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1600" b="1" dirty="0"/>
              <a:t>MoR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KV</a:t>
            </a:r>
            <a:r>
              <a:rPr lang="zh-CN" altLang="en-US" sz="1600" b="1" dirty="0"/>
              <a:t>缓存策略</a:t>
            </a:r>
            <a:endParaRPr lang="en-US" altLang="zh-CN" sz="1600" b="1" dirty="0"/>
          </a:p>
          <a:p>
            <a:pPr lvl="1"/>
            <a:r>
              <a:rPr lang="zh-CN" altLang="en-US" sz="1700" dirty="0"/>
              <a:t>递归感知 </a:t>
            </a:r>
            <a:r>
              <a:rPr lang="en-US" altLang="zh-CN" sz="1700" dirty="0"/>
              <a:t>KV </a:t>
            </a:r>
            <a:r>
              <a:rPr lang="zh-CN" altLang="en-US" sz="1700" dirty="0"/>
              <a:t>缓存 </a:t>
            </a:r>
          </a:p>
          <a:p>
            <a:pPr lvl="2"/>
            <a:r>
              <a:rPr lang="zh-CN" altLang="en-US" sz="1700" dirty="0"/>
              <a:t>仅缓存路由到给定递归步骤的令牌的键值对</a:t>
            </a:r>
          </a:p>
          <a:p>
            <a:pPr lvl="2"/>
            <a:r>
              <a:rPr lang="en-US" altLang="zh-CN" sz="1700" dirty="0"/>
              <a:t>KV</a:t>
            </a:r>
            <a:r>
              <a:rPr lang="zh-CN" altLang="en-US" sz="1700" dirty="0"/>
              <a:t>缓存大小和</a:t>
            </a:r>
            <a:r>
              <a:rPr lang="en-US" altLang="zh-CN" sz="1700" dirty="0"/>
              <a:t>IO</a:t>
            </a:r>
            <a:r>
              <a:rPr lang="zh-CN" altLang="en-US" sz="1700" dirty="0"/>
              <a:t>需求显著减少，提高了训练和推理效率</a:t>
            </a:r>
          </a:p>
          <a:p>
            <a:pPr lvl="2"/>
            <a:r>
              <a:rPr lang="zh-CN" altLang="en-US" sz="1700" dirty="0"/>
              <a:t>通常在选择性令牌路由（如专家选择路由）中表现更好，避免性能下降</a:t>
            </a:r>
            <a:endParaRPr lang="en-US" altLang="zh-CN" sz="1700" b="1" dirty="0"/>
          </a:p>
          <a:p>
            <a:pPr lvl="1"/>
            <a:r>
              <a:rPr lang="zh-CN" altLang="en-US" sz="1700" dirty="0"/>
              <a:t>递归 </a:t>
            </a:r>
            <a:r>
              <a:rPr lang="en-US" altLang="zh-CN" sz="1700" dirty="0"/>
              <a:t>KV </a:t>
            </a:r>
            <a:r>
              <a:rPr lang="zh-CN" altLang="en-US" sz="1700" dirty="0"/>
              <a:t>共享 </a:t>
            </a:r>
            <a:endParaRPr lang="en-US" altLang="zh-CN" sz="1700" dirty="0"/>
          </a:p>
          <a:p>
            <a:pPr lvl="2"/>
            <a:r>
              <a:rPr lang="zh-CN" altLang="en-US" sz="1700" dirty="0"/>
              <a:t>在第一个递归步骤中缓存</a:t>
            </a:r>
            <a:r>
              <a:rPr lang="en-US" altLang="zh-CN" sz="1700" dirty="0"/>
              <a:t>KV</a:t>
            </a:r>
            <a:r>
              <a:rPr lang="zh-CN" altLang="en-US" sz="1700" dirty="0"/>
              <a:t>对，并在所有后续递归中重用它们</a:t>
            </a:r>
            <a:r>
              <a:rPr lang="en-US" altLang="zh-CN" sz="1700" dirty="0"/>
              <a:t>	</a:t>
            </a:r>
          </a:p>
          <a:p>
            <a:pPr lvl="2"/>
            <a:r>
              <a:rPr lang="zh-CN" altLang="en-US" sz="1700" dirty="0"/>
              <a:t>可以最大限度地节省内存，并减少预填充延迟和内存占用</a:t>
            </a:r>
            <a:endParaRPr lang="en-US" altLang="zh-CN" sz="1700" dirty="0"/>
          </a:p>
          <a:p>
            <a:pPr lvl="2"/>
            <a:r>
              <a:rPr lang="zh-CN" altLang="en-US" sz="1700" dirty="0"/>
              <a:t>可以作为一种正则化技术改善性能</a:t>
            </a:r>
            <a:br>
              <a:rPr lang="en-US" altLang="zh-CN" sz="1600" dirty="0"/>
            </a:br>
            <a:br>
              <a:rPr lang="en-US" altLang="zh-CN" b="1" dirty="0"/>
            </a:br>
            <a:endParaRPr lang="en-US" altLang="zh-CN" b="1" dirty="0"/>
          </a:p>
          <a:p>
            <a:pPr marL="0" indent="0">
              <a:buNone/>
            </a:pPr>
            <a:br>
              <a:rPr lang="en-US" altLang="zh-CN" b="1" dirty="0"/>
            </a:br>
            <a:endParaRPr lang="en-US" altLang="zh-CN" b="1" dirty="0"/>
          </a:p>
          <a:p>
            <a:pPr marL="457200" indent="-4572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70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45068</TotalTime>
  <Words>2172</Words>
  <Application>Microsoft Office PowerPoint</Application>
  <PresentationFormat>Custom</PresentationFormat>
  <Paragraphs>132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ACGN-MiaoGB-Flash</vt:lpstr>
      <vt:lpstr>Futura Medium</vt:lpstr>
      <vt:lpstr>Futura-Medium</vt:lpstr>
      <vt:lpstr>Lexend</vt:lpstr>
      <vt:lpstr>微软雅黑</vt:lpstr>
      <vt:lpstr>微软雅黑</vt:lpstr>
      <vt:lpstr>PingFang SC Semibold</vt:lpstr>
      <vt:lpstr>Arial</vt:lpstr>
      <vt:lpstr>Calibri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Presentation</vt:lpstr>
      <vt:lpstr>PowerPoint Presentation</vt:lpstr>
      <vt:lpstr> Mixture-of-Recursions (MoR): 大型语言模型的一种统一效率范式</vt:lpstr>
      <vt:lpstr>背景与挑战</vt:lpstr>
      <vt:lpstr>MoR：统一的效率框架</vt:lpstr>
      <vt:lpstr>MoR 的三大核心机制</vt:lpstr>
      <vt:lpstr>机制一：参数共享 (Parameter Sharing)</vt:lpstr>
      <vt:lpstr>机制二：自适应令牌级计算 (Adaptive Token-Level Computation)</vt:lpstr>
      <vt:lpstr>机制三：高效KV缓存 (Efficient KV Caching)</vt:lpstr>
      <vt:lpstr>实验结果：性能提升</vt:lpstr>
      <vt:lpstr>实验结果：推理吞吐量</vt:lpstr>
      <vt:lpstr>MoR 的其他分析与优势 </vt:lpstr>
      <vt:lpstr>PowerPoint Presentation</vt:lpstr>
      <vt:lpstr>总结与未来工作  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b3022</cp:lastModifiedBy>
  <cp:revision>11002</cp:revision>
  <cp:lastPrinted>2023-09-08T09:14:01Z</cp:lastPrinted>
  <dcterms:created xsi:type="dcterms:W3CDTF">2020-08-28T08:44:19Z</dcterms:created>
  <dcterms:modified xsi:type="dcterms:W3CDTF">2025-07-23T21:02:20Z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