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7"/>
  </p:notesMasterIdLst>
  <p:handoutMasterIdLst>
    <p:handoutMasterId r:id="rId18"/>
  </p:handoutMasterIdLst>
  <p:sldIdLst>
    <p:sldId id="603" r:id="rId6"/>
    <p:sldId id="2417" r:id="rId7"/>
    <p:sldId id="2462" r:id="rId8"/>
    <p:sldId id="259" r:id="rId9"/>
    <p:sldId id="2489" r:id="rId10"/>
    <p:sldId id="2490" r:id="rId11"/>
    <p:sldId id="2491" r:id="rId12"/>
    <p:sldId id="2492" r:id="rId13"/>
    <p:sldId id="2493" r:id="rId14"/>
    <p:sldId id="582" r:id="rId15"/>
    <p:sldId id="2419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520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Relationship Id="rId14" Type="http://schemas.openxmlformats.org/officeDocument/2006/relationships/hyperlink" Target="https://pan.quark.cn/s/74fb24be8ef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DDF52-5D54-A1D6-0C1F-93BDD614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MoE</a:t>
            </a: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 混合专家</a:t>
            </a:r>
            <a:endParaRPr lang="en-US" altLang="zh-CN" sz="8800" dirty="0">
              <a:solidFill>
                <a:schemeClr val="tx2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经典论文走读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14"/>
              </a:rPr>
              <a:t>https://pan.quark.cn/s/74fb24be8eff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奠基工作：</a:t>
            </a:r>
            <a:r>
              <a:rPr lang="en-US" altLang="zh-CN" sz="2400" b="1" dirty="0">
                <a:solidFill>
                  <a:srgbClr val="C00000"/>
                </a:solidFill>
              </a:rPr>
              <a:t>90</a:t>
            </a:r>
            <a:r>
              <a:rPr lang="zh-CN" altLang="en-US" sz="2400" b="1" dirty="0">
                <a:solidFill>
                  <a:srgbClr val="C00000"/>
                </a:solidFill>
              </a:rPr>
              <a:t> 年代初期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1991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Hitton</a:t>
            </a:r>
            <a:r>
              <a:rPr lang="zh-CN" altLang="en-US" sz="2000" dirty="0"/>
              <a:t>，</a:t>
            </a:r>
            <a:r>
              <a:rPr lang="en" altLang="zh-CN" sz="2000" dirty="0"/>
              <a:t>Adaptive Mixtures of Local Experts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架构形成：</a:t>
            </a:r>
            <a:r>
              <a:rPr lang="en-US" altLang="zh-CN" sz="2400" b="1" dirty="0">
                <a:solidFill>
                  <a:srgbClr val="C00000"/>
                </a:solidFill>
              </a:rPr>
              <a:t>RNN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2017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 Outrageously Large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提升效果：</a:t>
            </a:r>
            <a:r>
              <a:rPr lang="en-US" altLang="zh-CN" sz="2400" b="1" dirty="0">
                <a:solidFill>
                  <a:srgbClr val="C00000"/>
                </a:solidFill>
              </a:rPr>
              <a:t>Transformer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2020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 </a:t>
            </a:r>
            <a:r>
              <a:rPr lang="en" altLang="zh-CN" sz="2000" dirty="0" err="1"/>
              <a:t>GShard</a:t>
            </a:r>
            <a:endParaRPr lang="en" altLang="zh-CN" sz="2000" dirty="0"/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2022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Switch Transformer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智能涌现：</a:t>
            </a:r>
            <a:r>
              <a:rPr lang="en" altLang="zh-CN" sz="2400" b="1" dirty="0">
                <a:solidFill>
                  <a:srgbClr val="C00000"/>
                </a:solidFill>
              </a:rPr>
              <a:t>GPT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2021</a:t>
            </a:r>
            <a:r>
              <a:rPr lang="zh-CN" altLang="en-US" sz="2000" dirty="0"/>
              <a:t>，</a:t>
            </a:r>
            <a:r>
              <a:rPr lang="en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 err="1"/>
              <a:t>GLaM</a:t>
            </a:r>
            <a:endParaRPr lang="en" altLang="zh-CN" sz="2000" dirty="0"/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2024</a:t>
            </a:r>
            <a:r>
              <a:rPr lang="zh-CN" altLang="en-US" sz="2000" dirty="0"/>
              <a:t>，幻方量化，</a:t>
            </a:r>
            <a:r>
              <a:rPr lang="en" altLang="zh-CN" sz="2000" dirty="0" err="1"/>
              <a:t>DeepseekMoE</a:t>
            </a:r>
            <a:r>
              <a:rPr lang="en-US" altLang="zh-CN" sz="2000" dirty="0"/>
              <a:t>/</a:t>
            </a:r>
            <a:r>
              <a:rPr lang="en" altLang="zh-CN" sz="2000" dirty="0"/>
              <a:t> </a:t>
            </a:r>
            <a:r>
              <a:rPr lang="en" altLang="zh-CN" sz="2000" dirty="0" err="1"/>
              <a:t>Deepseek</a:t>
            </a:r>
            <a:r>
              <a:rPr lang="zh-CN" altLang="en-US" sz="2000" dirty="0"/>
              <a:t> </a:t>
            </a:r>
            <a:r>
              <a:rPr lang="en-US" altLang="zh-CN" sz="2000" dirty="0"/>
              <a:t>V2/</a:t>
            </a:r>
            <a:r>
              <a:rPr lang="en" altLang="zh-CN" sz="2000" dirty="0"/>
              <a:t> </a:t>
            </a:r>
            <a:r>
              <a:rPr lang="en" altLang="zh-CN" sz="2000" dirty="0" err="1"/>
              <a:t>Deepseek</a:t>
            </a:r>
            <a:r>
              <a:rPr lang="zh-CN" altLang="en-US" sz="2000" dirty="0"/>
              <a:t> </a:t>
            </a:r>
            <a:r>
              <a:rPr lang="en-US" altLang="zh-CN" sz="2000" dirty="0"/>
              <a:t>V3</a:t>
            </a:r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A47B0-35AE-0801-6BAA-24BA4434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44" y="1032561"/>
            <a:ext cx="9600183" cy="5419610"/>
          </a:xfrm>
          <a:prstGeom prst="rect">
            <a:avLst/>
          </a:prstGeom>
        </p:spPr>
      </p:pic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8000" b="1" dirty="0">
                <a:solidFill>
                  <a:schemeClr val="bg1"/>
                </a:solidFill>
              </a:rPr>
              <a:t>Adaptive Mixtures of Local Experts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对于比较复杂的任务，一般可以拆分为多个子任务。比如要求计算输入文本中有多少个动词和名词，那就可以拆分为“数动词”和“数名词”这两个子任务。</a:t>
            </a:r>
          </a:p>
          <a:p>
            <a:r>
              <a:rPr lang="zh-CN" altLang="en-US" sz="1800" dirty="0"/>
              <a:t>而一个模型如果要同时学习多个子任务，多个子任务相互之间就会互相影响，模型的学习就会比较缓慢、困难，最终的学习效果也不好。</a:t>
            </a:r>
          </a:p>
          <a:p>
            <a:r>
              <a:rPr lang="zh-CN" altLang="en-US" sz="1800" dirty="0"/>
              <a:t>因此这篇文章提出了一种由多个分开的子网络组成的监督学习方法。这些分开的网络，在训练过程中，分别学习处理整个训练数据集中的一个子集，也就是一个子任务。这个思路就是现代</a:t>
            </a:r>
            <a:r>
              <a:rPr lang="en" altLang="zh-CN" sz="1800" dirty="0"/>
              <a:t>MoE</a:t>
            </a:r>
            <a:r>
              <a:rPr lang="zh-CN" altLang="en-US" sz="1800" dirty="0"/>
              <a:t>的思路，每个子网络（也就是一个</a:t>
            </a:r>
            <a:r>
              <a:rPr lang="en" altLang="zh-CN" sz="1800" dirty="0"/>
              <a:t>expert</a:t>
            </a:r>
            <a:r>
              <a:rPr lang="zh-CN" altLang="en" sz="1800" dirty="0"/>
              <a:t>）</a:t>
            </a:r>
            <a:r>
              <a:rPr lang="zh-CN" altLang="en-US" sz="1800" dirty="0"/>
              <a:t>学习处理一部分内容。</a:t>
            </a:r>
          </a:p>
          <a:p>
            <a:r>
              <a:rPr lang="zh-CN" altLang="en-US" sz="1800" dirty="0"/>
              <a:t>文章里把这个</a:t>
            </a:r>
            <a:r>
              <a:rPr lang="en" altLang="zh-CN" sz="1800" dirty="0"/>
              <a:t>MoE</a:t>
            </a:r>
            <a:r>
              <a:rPr lang="zh-CN" altLang="en-US" sz="1800" dirty="0"/>
              <a:t>的方法应用于</a:t>
            </a:r>
            <a:r>
              <a:rPr lang="en" altLang="zh-CN" sz="1800" dirty="0"/>
              <a:t>vowel discrimination task</a:t>
            </a:r>
            <a:r>
              <a:rPr lang="zh-CN" altLang="en" sz="1800" dirty="0"/>
              <a:t>，</a:t>
            </a:r>
            <a:r>
              <a:rPr lang="zh-CN" altLang="en-US" sz="1800" dirty="0"/>
              <a:t>即元音辨别任务，验证了</a:t>
            </a:r>
            <a:r>
              <a:rPr lang="en" altLang="zh-CN" sz="1800" dirty="0"/>
              <a:t>MoE</a:t>
            </a:r>
            <a:r>
              <a:rPr lang="zh-CN" altLang="en-US" sz="1800" dirty="0"/>
              <a:t>设计的有效性。元音辨别指的是语音学中区分不同元音的能力，在语音学中，模型需要学习辨别不同的元音因素，以便准确地理解和识别语音输入。通过让多个子模型分别学习分别学习不同元音（</a:t>
            </a:r>
            <a:r>
              <a:rPr lang="en" altLang="zh-CN" sz="1800" dirty="0"/>
              <a:t>a</a:t>
            </a:r>
            <a:r>
              <a:rPr lang="zh-CN" altLang="en" sz="1800" dirty="0"/>
              <a:t>、</a:t>
            </a:r>
            <a:r>
              <a:rPr lang="en" altLang="zh-CN" sz="1800" dirty="0"/>
              <a:t>e</a:t>
            </a:r>
            <a:r>
              <a:rPr lang="zh-CN" altLang="en" sz="1800" dirty="0"/>
              <a:t>、</a:t>
            </a:r>
            <a:r>
              <a:rPr lang="en" altLang="zh-CN" sz="1800" dirty="0" err="1"/>
              <a:t>i</a:t>
            </a:r>
            <a:r>
              <a:rPr lang="zh-CN" altLang="en" sz="1800" dirty="0"/>
              <a:t>、</a:t>
            </a:r>
            <a:r>
              <a:rPr lang="en" altLang="zh-CN" sz="1800" dirty="0"/>
              <a:t>o</a:t>
            </a:r>
            <a:r>
              <a:rPr lang="zh-CN" altLang="en" sz="1800" dirty="0"/>
              <a:t>、</a:t>
            </a:r>
            <a:r>
              <a:rPr lang="en" altLang="zh-CN" sz="1800" dirty="0"/>
              <a:t>u</a:t>
            </a:r>
            <a:r>
              <a:rPr lang="zh-CN" altLang="en" sz="1800" dirty="0"/>
              <a:t>）</a:t>
            </a:r>
            <a:r>
              <a:rPr lang="zh-CN" altLang="en-US" sz="1800" dirty="0"/>
              <a:t>辨别的子任务，最终效果得到了提升。</a:t>
            </a:r>
          </a:p>
        </p:txBody>
      </p:sp>
    </p:spTree>
    <p:extLst>
      <p:ext uri="{BB962C8B-B14F-4D97-AF65-F5344CB8AC3E}">
        <p14:creationId xmlns:p14="http://schemas.microsoft.com/office/powerpoint/2010/main" val="220925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模型设计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各个</a:t>
            </a:r>
            <a:r>
              <a:rPr lang="en" altLang="zh-CN" sz="1800" dirty="0"/>
              <a:t>expert network</a:t>
            </a:r>
            <a:r>
              <a:rPr lang="zh-CN" altLang="en-US" sz="1800" dirty="0"/>
              <a:t>和</a:t>
            </a:r>
            <a:r>
              <a:rPr lang="en" altLang="zh-CN" sz="1800" dirty="0"/>
              <a:t>gating network</a:t>
            </a:r>
            <a:r>
              <a:rPr lang="zh-CN" altLang="en-US" sz="1800" dirty="0"/>
              <a:t>接收同样的输入，每个</a:t>
            </a:r>
            <a:r>
              <a:rPr lang="en" altLang="zh-CN" sz="1800" dirty="0"/>
              <a:t>expert</a:t>
            </a:r>
            <a:r>
              <a:rPr lang="zh-CN" altLang="en-US" sz="1800" dirty="0"/>
              <a:t>给出各自的处理结果；而</a:t>
            </a:r>
            <a:r>
              <a:rPr lang="en" altLang="zh-CN" sz="1800" dirty="0"/>
              <a:t>gating network</a:t>
            </a:r>
            <a:r>
              <a:rPr lang="zh-CN" altLang="en-US" sz="1800" dirty="0"/>
              <a:t>输出每个</a:t>
            </a:r>
            <a:r>
              <a:rPr lang="en" altLang="zh-CN" sz="1800" dirty="0"/>
              <a:t>expert</a:t>
            </a:r>
            <a:r>
              <a:rPr lang="zh-CN" altLang="en-US" sz="1800" dirty="0"/>
              <a:t>的权重，就像一个开关一样，控制着每个</a:t>
            </a:r>
            <a:r>
              <a:rPr lang="en" altLang="zh-CN" sz="1800" dirty="0"/>
              <a:t>expert</a:t>
            </a:r>
            <a:r>
              <a:rPr lang="zh-CN" altLang="en-US" sz="1800" dirty="0"/>
              <a:t>对当前输入的打开程度，只是这个开关不是离散的，而是</a:t>
            </a:r>
            <a:r>
              <a:rPr lang="en" altLang="zh-CN" sz="1800" dirty="0"/>
              <a:t>stochastic</a:t>
            </a:r>
            <a:r>
              <a:rPr lang="zh-CN" altLang="en-US" sz="1800" dirty="0"/>
              <a:t>的，给出的不是</a:t>
            </a:r>
            <a:r>
              <a:rPr lang="en" altLang="zh-CN" sz="1800" dirty="0"/>
              <a:t>true</a:t>
            </a:r>
            <a:r>
              <a:rPr lang="zh-CN" altLang="en-US" sz="1800" dirty="0"/>
              <a:t>和</a:t>
            </a:r>
            <a:r>
              <a:rPr lang="en" altLang="zh-CN" sz="1800" dirty="0"/>
              <a:t>false</a:t>
            </a:r>
            <a:r>
              <a:rPr lang="zh-CN" altLang="en" sz="1800" dirty="0"/>
              <a:t>，</a:t>
            </a:r>
            <a:r>
              <a:rPr lang="zh-CN" altLang="en-US" sz="1800" dirty="0"/>
              <a:t>而是权重。</a:t>
            </a:r>
          </a:p>
        </p:txBody>
      </p:sp>
    </p:spTree>
    <p:extLst>
      <p:ext uri="{BB962C8B-B14F-4D97-AF65-F5344CB8AC3E}">
        <p14:creationId xmlns:p14="http://schemas.microsoft.com/office/powerpoint/2010/main" val="986457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损失函数优化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实际上，</a:t>
            </a:r>
            <a:r>
              <a:rPr lang="en" altLang="zh-CN" sz="1800" dirty="0"/>
              <a:t>MoE</a:t>
            </a:r>
            <a:r>
              <a:rPr lang="zh-CN" altLang="en-US" sz="1800" dirty="0"/>
              <a:t>这个</a:t>
            </a:r>
            <a:r>
              <a:rPr lang="en" altLang="zh-CN" sz="1800" dirty="0"/>
              <a:t>idea</a:t>
            </a:r>
            <a:r>
              <a:rPr lang="zh-CN" altLang="en-US" sz="1800" dirty="0"/>
              <a:t>在这篇文章之前就有了。如论文中所提，</a:t>
            </a:r>
            <a:r>
              <a:rPr lang="en" altLang="zh-CN" sz="1800" dirty="0"/>
              <a:t>Jacobs</a:t>
            </a:r>
            <a:r>
              <a:rPr lang="zh-CN" altLang="en-US" sz="1800" dirty="0"/>
              <a:t>和</a:t>
            </a:r>
            <a:r>
              <a:rPr lang="en" altLang="zh-CN" sz="1800" dirty="0"/>
              <a:t>Hinton</a:t>
            </a:r>
            <a:r>
              <a:rPr lang="zh-CN" altLang="en-US" sz="1800" dirty="0"/>
              <a:t>在</a:t>
            </a:r>
            <a:r>
              <a:rPr lang="en-US" altLang="zh-CN" sz="1800" dirty="0"/>
              <a:t>1988</a:t>
            </a:r>
            <a:r>
              <a:rPr lang="zh-CN" altLang="en-US" sz="1800" dirty="0"/>
              <a:t>就讨论过。但是之前的工作在</a:t>
            </a:r>
            <a:r>
              <a:rPr lang="en" altLang="zh-CN" sz="1800" dirty="0"/>
              <a:t>loss</a:t>
            </a:r>
            <a:r>
              <a:rPr lang="zh-CN" altLang="en-US" sz="1800" dirty="0"/>
              <a:t>的设计上，和</a:t>
            </a:r>
            <a:r>
              <a:rPr lang="en" altLang="zh-CN" sz="1800" dirty="0"/>
              <a:t>ensemble</a:t>
            </a:r>
            <a:r>
              <a:rPr lang="zh-CN" altLang="en-US" sz="1800" dirty="0"/>
              <a:t>更相近，多个</a:t>
            </a:r>
            <a:r>
              <a:rPr lang="en" altLang="zh-CN" sz="1800" dirty="0"/>
              <a:t>expert</a:t>
            </a:r>
            <a:r>
              <a:rPr lang="zh-CN" altLang="en-US" sz="1800" dirty="0"/>
              <a:t>之间更倾向于合作，每个</a:t>
            </a:r>
            <a:r>
              <a:rPr lang="en" altLang="zh-CN" sz="1800" dirty="0"/>
              <a:t>expert</a:t>
            </a:r>
            <a:r>
              <a:rPr lang="zh-CN" altLang="en-US" sz="1800" dirty="0"/>
              <a:t>会学习其他</a:t>
            </a:r>
            <a:r>
              <a:rPr lang="en" altLang="zh-CN" sz="1800" dirty="0"/>
              <a:t>expert</a:t>
            </a:r>
            <a:r>
              <a:rPr lang="zh-CN" altLang="en-US" sz="1800" dirty="0"/>
              <a:t>的</a:t>
            </a:r>
            <a:r>
              <a:rPr lang="en" altLang="zh-CN" sz="1800" dirty="0"/>
              <a:t>residual</a:t>
            </a:r>
            <a:r>
              <a:rPr lang="zh-CN" altLang="en-US" sz="1800" dirty="0"/>
              <a:t>部分。</a:t>
            </a:r>
            <a:endParaRPr lang="en-US" altLang="zh-CN" sz="1800" dirty="0"/>
          </a:p>
          <a:p>
            <a:r>
              <a:rPr lang="zh-CN" altLang="en-US" sz="1800" dirty="0"/>
              <a:t>是把期望输出和所有</a:t>
            </a:r>
            <a:r>
              <a:rPr lang="en" altLang="zh-CN" sz="1800" dirty="0"/>
              <a:t>expert</a:t>
            </a:r>
            <a:r>
              <a:rPr lang="zh-CN" altLang="en-US" sz="1800" dirty="0"/>
              <a:t>输出的混合结果进行比较。</a:t>
            </a:r>
          </a:p>
          <a:p>
            <a:r>
              <a:rPr lang="zh-CN" altLang="en-US" sz="1800" dirty="0"/>
              <a:t>这样做的结果是，在训练过程中，每个</a:t>
            </a:r>
            <a:r>
              <a:rPr lang="en" altLang="zh-CN" sz="1800" dirty="0"/>
              <a:t>expert</a:t>
            </a:r>
            <a:r>
              <a:rPr lang="zh-CN" altLang="en-US" sz="1800" dirty="0"/>
              <a:t>学习的其实是其他</a:t>
            </a:r>
            <a:r>
              <a:rPr lang="en" altLang="zh-CN" sz="1800" dirty="0"/>
              <a:t>expert</a:t>
            </a:r>
            <a:r>
              <a:rPr lang="zh-CN" altLang="en-US" sz="1800" dirty="0"/>
              <a:t>的组合结果所剩下的残差。这样的学习目标并不能很好迫使每个</a:t>
            </a:r>
            <a:r>
              <a:rPr lang="en" altLang="zh-CN" sz="1800" dirty="0"/>
              <a:t>expert</a:t>
            </a:r>
            <a:r>
              <a:rPr lang="zh-CN" altLang="en-US" sz="1800" dirty="0"/>
              <a:t>单独输出好的结果，因此不能得到稀疏的模型。</a:t>
            </a:r>
          </a:p>
          <a:p>
            <a:r>
              <a:rPr lang="zh-CN" altLang="en-US" sz="1800" dirty="0"/>
              <a:t>从另一个角度来看，这个损失计算把所有专家耦合在了一起。即当一个</a:t>
            </a:r>
            <a:r>
              <a:rPr lang="en" altLang="zh-CN" sz="1800" dirty="0"/>
              <a:t>expert</a:t>
            </a:r>
            <a:r>
              <a:rPr lang="zh-CN" altLang="en-US" sz="1800" dirty="0"/>
              <a:t>的输出发生了变化，所有</a:t>
            </a:r>
            <a:r>
              <a:rPr lang="en" altLang="zh-CN" sz="1800" dirty="0"/>
              <a:t>expert</a:t>
            </a:r>
            <a:r>
              <a:rPr lang="zh-CN" altLang="en-US" sz="1800" dirty="0"/>
              <a:t>的组合结果也会变化，其他所有的</a:t>
            </a:r>
            <a:r>
              <a:rPr lang="en" altLang="zh-CN" sz="1800" dirty="0"/>
              <a:t>expert</a:t>
            </a:r>
            <a:r>
              <a:rPr lang="zh-CN" altLang="en-US" sz="1800" dirty="0"/>
              <a:t>也需要做相应的改动来适应这个变化。因此各个</a:t>
            </a:r>
            <a:r>
              <a:rPr lang="en" altLang="zh-CN" sz="1800" dirty="0"/>
              <a:t>expert</a:t>
            </a:r>
            <a:r>
              <a:rPr lang="zh-CN" altLang="en-US" sz="1800" dirty="0"/>
              <a:t>之间更加倾向于合作，而不是相互竞争并单独给出好的结果，让</a:t>
            </a:r>
            <a:r>
              <a:rPr lang="en" altLang="zh-CN" sz="1800" dirty="0"/>
              <a:t>gating network</a:t>
            </a:r>
            <a:r>
              <a:rPr lang="zh-CN" altLang="en-US" sz="1800" dirty="0"/>
              <a:t>输出稀疏的结果。</a:t>
            </a:r>
          </a:p>
          <a:p>
            <a:r>
              <a:rPr lang="zh-CN" altLang="en-US" sz="1800" dirty="0"/>
              <a:t>虽然可以使用如增加辅助损失函数的做法，迫使模型给出稀疏激活的结果，但是这样相当于增加了很强的先验正则化，对模型最终效果也是有损害的。</a:t>
            </a:r>
          </a:p>
        </p:txBody>
      </p:sp>
    </p:spTree>
    <p:extLst>
      <p:ext uri="{BB962C8B-B14F-4D97-AF65-F5344CB8AC3E}">
        <p14:creationId xmlns:p14="http://schemas.microsoft.com/office/powerpoint/2010/main" val="1518041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损失函数优化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而</a:t>
            </a:r>
            <a:r>
              <a:rPr lang="en" altLang="zh-CN" sz="1800" dirty="0"/>
              <a:t>Hinton</a:t>
            </a:r>
            <a:r>
              <a:rPr lang="zh-CN" altLang="en-US" sz="1800" dirty="0"/>
              <a:t>和</a:t>
            </a:r>
            <a:r>
              <a:rPr lang="en" altLang="zh-CN" sz="1800" dirty="0"/>
              <a:t>Jordan</a:t>
            </a:r>
            <a:r>
              <a:rPr lang="zh-CN" altLang="en-US" sz="1800" dirty="0"/>
              <a:t>在这个工作里，提出更简单的做法是对</a:t>
            </a:r>
            <a:r>
              <a:rPr lang="en" altLang="zh-CN" sz="1800" dirty="0"/>
              <a:t>loss</a:t>
            </a:r>
            <a:r>
              <a:rPr lang="zh-CN" altLang="en-US" sz="1800" dirty="0"/>
              <a:t>计算进行修改，使得各个</a:t>
            </a:r>
            <a:r>
              <a:rPr lang="en" altLang="zh-CN" sz="1800" dirty="0"/>
              <a:t>expert</a:t>
            </a:r>
            <a:r>
              <a:rPr lang="zh-CN" altLang="en-US" sz="1800" dirty="0"/>
              <a:t>之间的关系从合作变成竞争。</a:t>
            </a:r>
            <a:endParaRPr lang="en-US" altLang="zh-CN" sz="1800" dirty="0"/>
          </a:p>
          <a:p>
            <a:r>
              <a:rPr lang="zh-CN" altLang="en-US" sz="1800" dirty="0"/>
              <a:t>在这个损失函数中，每个</a:t>
            </a:r>
            <a:r>
              <a:rPr lang="en" altLang="zh-CN" sz="1800" dirty="0"/>
              <a:t>expert</a:t>
            </a:r>
            <a:r>
              <a:rPr lang="zh-CN" altLang="en-US" sz="1800" dirty="0"/>
              <a:t>的输出结果会单独和期望结果进行对比，这就要求每个</a:t>
            </a:r>
            <a:r>
              <a:rPr lang="en" altLang="zh-CN" sz="1800" dirty="0"/>
              <a:t>expert</a:t>
            </a:r>
            <a:r>
              <a:rPr lang="zh-CN" altLang="en-US" sz="1800" dirty="0"/>
              <a:t>单独给出完整的结果，而不是仅学习其他</a:t>
            </a:r>
            <a:r>
              <a:rPr lang="en" altLang="zh-CN" sz="1800" dirty="0"/>
              <a:t>expert</a:t>
            </a:r>
            <a:r>
              <a:rPr lang="zh-CN" altLang="en-US" sz="1800" dirty="0"/>
              <a:t>的残差。</a:t>
            </a:r>
          </a:p>
          <a:p>
            <a:r>
              <a:rPr lang="zh-CN" altLang="en-US" sz="1800" dirty="0"/>
              <a:t>这样的</a:t>
            </a:r>
            <a:r>
              <a:rPr lang="en" altLang="zh-CN" sz="1800" dirty="0"/>
              <a:t>loss</a:t>
            </a:r>
            <a:r>
              <a:rPr lang="zh-CN" altLang="en-US" sz="1800" dirty="0"/>
              <a:t>计算具有</a:t>
            </a:r>
            <a:r>
              <a:rPr lang="en" altLang="zh-CN" sz="1800" dirty="0"/>
              <a:t>localization</a:t>
            </a:r>
            <a:r>
              <a:rPr lang="zh-CN" altLang="en-US" sz="1800" dirty="0"/>
              <a:t>的特性，即如果一个训练</a:t>
            </a:r>
            <a:r>
              <a:rPr lang="en" altLang="zh-CN" sz="1800" dirty="0"/>
              <a:t>case</a:t>
            </a:r>
            <a:r>
              <a:rPr lang="zh-CN" altLang="en-US" sz="1800" dirty="0"/>
              <a:t>错了，那么会被修改的主要是被</a:t>
            </a:r>
            <a:r>
              <a:rPr lang="en" altLang="zh-CN" sz="1800" dirty="0"/>
              <a:t>gating network</a:t>
            </a:r>
            <a:r>
              <a:rPr lang="zh-CN" altLang="en-US" sz="1800" dirty="0"/>
              <a:t>选中且出错的</a:t>
            </a:r>
            <a:r>
              <a:rPr lang="en" altLang="zh-CN" sz="1800" dirty="0"/>
              <a:t>expert</a:t>
            </a:r>
            <a:r>
              <a:rPr lang="zh-CN" altLang="en" sz="1800" dirty="0"/>
              <a:t>，</a:t>
            </a:r>
            <a:r>
              <a:rPr lang="zh-CN" altLang="en-US" sz="1800" dirty="0"/>
              <a:t>以及负责分配权重的</a:t>
            </a:r>
            <a:r>
              <a:rPr lang="en" altLang="zh-CN" sz="1800" dirty="0"/>
              <a:t>gating network</a:t>
            </a:r>
            <a:r>
              <a:rPr lang="zh-CN" altLang="en" sz="1800" dirty="0"/>
              <a:t>，</a:t>
            </a:r>
            <a:r>
              <a:rPr lang="zh-CN" altLang="en-US" sz="1800" dirty="0"/>
              <a:t>而不会很大地影响其他</a:t>
            </a:r>
            <a:r>
              <a:rPr lang="en" altLang="zh-CN" sz="1800" dirty="0"/>
              <a:t>expert</a:t>
            </a:r>
            <a:r>
              <a:rPr lang="zh-CN" altLang="en" sz="1800" dirty="0"/>
              <a:t>。</a:t>
            </a:r>
            <a:endParaRPr lang="zh-CN" altLang="en-US" sz="1800" dirty="0"/>
          </a:p>
          <a:p>
            <a:r>
              <a:rPr lang="zh-CN" altLang="en-US" sz="1800" dirty="0"/>
              <a:t>这样一来，不同的</a:t>
            </a:r>
            <a:r>
              <a:rPr lang="en" altLang="zh-CN" sz="1800" dirty="0"/>
              <a:t>expert</a:t>
            </a:r>
            <a:r>
              <a:rPr lang="zh-CN" altLang="en-US" sz="1800" dirty="0"/>
              <a:t>之间不会直接相互影响，虽然还是有间接的影响，比如某个</a:t>
            </a:r>
            <a:r>
              <a:rPr lang="en" altLang="zh-CN" sz="1800" dirty="0"/>
              <a:t>expert</a:t>
            </a:r>
            <a:r>
              <a:rPr lang="zh-CN" altLang="en-US" sz="1800" dirty="0"/>
              <a:t>的输出变了，</a:t>
            </a:r>
            <a:r>
              <a:rPr lang="en" altLang="zh-CN" sz="1800" dirty="0"/>
              <a:t>gating network</a:t>
            </a:r>
            <a:r>
              <a:rPr lang="zh-CN" altLang="en-US" sz="1800" dirty="0"/>
              <a:t>可能会分配新的权重，但是至少不会改变其他</a:t>
            </a:r>
            <a:r>
              <a:rPr lang="en" altLang="zh-CN" sz="1800" dirty="0"/>
              <a:t>expert error</a:t>
            </a:r>
            <a:r>
              <a:rPr lang="zh-CN" altLang="en-US" sz="1800" dirty="0"/>
              <a:t>的符号（</a:t>
            </a:r>
            <a:r>
              <a:rPr lang="en-US" altLang="zh-CN" sz="1800" dirty="0"/>
              <a:t>+</a:t>
            </a:r>
            <a:r>
              <a:rPr lang="zh-CN" altLang="en-US" sz="1800" dirty="0"/>
              <a:t>，</a:t>
            </a:r>
            <a:r>
              <a:rPr lang="en-US" altLang="zh-CN" sz="1800" dirty="0"/>
              <a:t>-</a:t>
            </a:r>
            <a:r>
              <a:rPr lang="zh-CN" altLang="en-US" sz="1800" dirty="0"/>
              <a:t>），即优化的方向。</a:t>
            </a:r>
          </a:p>
          <a:p>
            <a:r>
              <a:rPr lang="zh-CN" altLang="en-US" sz="1800" dirty="0"/>
              <a:t>最终的结果是，对于给定的输入，这样的系统会倾向于以高权重分配单一一个</a:t>
            </a:r>
            <a:r>
              <a:rPr lang="en" altLang="zh-CN" sz="1800" dirty="0"/>
              <a:t>expert</a:t>
            </a:r>
            <a:r>
              <a:rPr lang="zh-CN" altLang="en-US" sz="1800" dirty="0"/>
              <a:t>来预测结果。</a:t>
            </a:r>
          </a:p>
        </p:txBody>
      </p:sp>
    </p:spTree>
    <p:extLst>
      <p:ext uri="{BB962C8B-B14F-4D97-AF65-F5344CB8AC3E}">
        <p14:creationId xmlns:p14="http://schemas.microsoft.com/office/powerpoint/2010/main" val="807331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实操技巧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相比原</a:t>
            </a:r>
            <a:r>
              <a:rPr lang="en" altLang="zh-CN" sz="1800" dirty="0"/>
              <a:t>loss</a:t>
            </a:r>
            <a:r>
              <a:rPr lang="zh-CN" altLang="en-US" sz="1800" dirty="0"/>
              <a:t>函数的导数，优化后的</a:t>
            </a:r>
            <a:r>
              <a:rPr lang="en" altLang="zh-CN" sz="1800" dirty="0"/>
              <a:t>loss</a:t>
            </a:r>
            <a:r>
              <a:rPr lang="zh-CN" altLang="en-US" sz="1800" dirty="0"/>
              <a:t>函数的导数，把当前第 </a:t>
            </a:r>
            <a:r>
              <a:rPr lang="en" altLang="zh-CN" sz="1800" dirty="0"/>
              <a:t>ii </a:t>
            </a:r>
            <a:r>
              <a:rPr lang="zh-CN" altLang="en-US" sz="1800" dirty="0"/>
              <a:t>个</a:t>
            </a:r>
            <a:r>
              <a:rPr lang="en" altLang="zh-CN" sz="1800" dirty="0"/>
              <a:t>expert</a:t>
            </a:r>
            <a:r>
              <a:rPr lang="zh-CN" altLang="en-US" sz="1800" dirty="0"/>
              <a:t>的表现，和其他</a:t>
            </a:r>
            <a:r>
              <a:rPr lang="en" altLang="zh-CN" sz="1800" dirty="0"/>
              <a:t>expert</a:t>
            </a:r>
            <a:r>
              <a:rPr lang="zh-CN" altLang="en-US" sz="1800" dirty="0"/>
              <a:t>联系起来了。这样能够更好地衡量</a:t>
            </a:r>
            <a:r>
              <a:rPr lang="en" altLang="zh-CN" sz="1800" dirty="0"/>
              <a:t>expert ii </a:t>
            </a:r>
            <a:r>
              <a:rPr lang="zh-CN" altLang="en-US" sz="1800" dirty="0"/>
              <a:t>对当前</a:t>
            </a:r>
            <a:r>
              <a:rPr lang="en" altLang="zh-CN" sz="1800" dirty="0"/>
              <a:t>case</a:t>
            </a:r>
            <a:r>
              <a:rPr lang="zh-CN" altLang="en-US" sz="1800" dirty="0"/>
              <a:t>的处理结果好坏。特别是在训练初期，</a:t>
            </a:r>
            <a:r>
              <a:rPr lang="en" altLang="zh-CN" sz="1800" dirty="0"/>
              <a:t>gating network</a:t>
            </a:r>
            <a:r>
              <a:rPr lang="zh-CN" altLang="en-US" sz="1800" dirty="0"/>
              <a:t>的权重是近似平均分配的，那么使用原</a:t>
            </a:r>
            <a:r>
              <a:rPr lang="en" altLang="zh-CN" sz="1800" dirty="0"/>
              <a:t>loss</a:t>
            </a:r>
            <a:r>
              <a:rPr lang="zh-CN" altLang="en-US" sz="1800" dirty="0"/>
              <a:t>函数的结果是，对当前</a:t>
            </a:r>
            <a:r>
              <a:rPr lang="en" altLang="zh-CN" sz="1800" dirty="0"/>
              <a:t>case</a:t>
            </a:r>
            <a:r>
              <a:rPr lang="zh-CN" altLang="en-US" sz="1800" dirty="0"/>
              <a:t>效果最好的</a:t>
            </a:r>
            <a:r>
              <a:rPr lang="en" altLang="zh-CN" sz="1800" dirty="0"/>
              <a:t>expert</a:t>
            </a:r>
            <a:r>
              <a:rPr lang="zh-CN" altLang="en" sz="1800" dirty="0"/>
              <a:t>，</a:t>
            </a:r>
            <a:r>
              <a:rPr lang="zh-CN" altLang="en-US" sz="1800" dirty="0"/>
              <a:t>学习速度是最慢的（因为</a:t>
            </a:r>
            <a:r>
              <a:rPr lang="en" altLang="zh-CN" sz="1800" dirty="0"/>
              <a:t>loss</a:t>
            </a:r>
            <a:r>
              <a:rPr lang="zh-CN" altLang="en-US" sz="1800" dirty="0"/>
              <a:t>最小）；而优化的</a:t>
            </a:r>
            <a:r>
              <a:rPr lang="en" altLang="zh-CN" sz="1800" dirty="0"/>
              <a:t>loss</a:t>
            </a:r>
            <a:r>
              <a:rPr lang="zh-CN" altLang="en-US" sz="1800" dirty="0"/>
              <a:t>函数则可以让当前最好的</a:t>
            </a:r>
            <a:r>
              <a:rPr lang="en" altLang="zh-CN" sz="1800" dirty="0"/>
              <a:t>expert</a:t>
            </a:r>
            <a:r>
              <a:rPr lang="zh-CN" altLang="en-US" sz="1800" dirty="0"/>
              <a:t>的学习速度最快。相当于让“有天赋”的专家在对应的子任务上尽快提高水平。这样就强化了</a:t>
            </a:r>
            <a:r>
              <a:rPr lang="en" altLang="zh-CN" sz="1800" dirty="0"/>
              <a:t>localization</a:t>
            </a:r>
            <a:r>
              <a:rPr lang="zh-CN" altLang="en-US" sz="1800" dirty="0"/>
              <a:t>的特征，使得各个</a:t>
            </a:r>
            <a:r>
              <a:rPr lang="en" altLang="zh-CN" sz="1800" dirty="0"/>
              <a:t>expert</a:t>
            </a:r>
            <a:r>
              <a:rPr lang="zh-CN" altLang="en-US" sz="1800" dirty="0"/>
              <a:t>更快拟合到自己擅长的部分，加速训练。</a:t>
            </a:r>
          </a:p>
        </p:txBody>
      </p:sp>
    </p:spTree>
    <p:extLst>
      <p:ext uri="{BB962C8B-B14F-4D97-AF65-F5344CB8AC3E}">
        <p14:creationId xmlns:p14="http://schemas.microsoft.com/office/powerpoint/2010/main" val="293326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29857</TotalTime>
  <Words>1269</Words>
  <Application>Microsoft Macintosh PowerPoint</Application>
  <PresentationFormat>自定义</PresentationFormat>
  <Paragraphs>61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Contents</vt:lpstr>
      <vt:lpstr>视频目录大纲</vt:lpstr>
      <vt:lpstr>PowerPoint 演示文稿</vt:lpstr>
      <vt:lpstr>思路</vt:lpstr>
      <vt:lpstr>模型设计</vt:lpstr>
      <vt:lpstr>损失函数优化</vt:lpstr>
      <vt:lpstr>损失函数优化</vt:lpstr>
      <vt:lpstr>实操技巧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9937</cp:revision>
  <cp:lastPrinted>2023-09-08T09:14:01Z</cp:lastPrinted>
  <dcterms:created xsi:type="dcterms:W3CDTF">2020-08-28T08:44:19Z</dcterms:created>
  <dcterms:modified xsi:type="dcterms:W3CDTF">2025-02-16T01:08:58Z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