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0"/>
  </p:notesMasterIdLst>
  <p:handoutMasterIdLst>
    <p:handoutMasterId r:id="rId21"/>
  </p:handoutMasterIdLst>
  <p:sldIdLst>
    <p:sldId id="603" r:id="rId6"/>
    <p:sldId id="2417" r:id="rId7"/>
    <p:sldId id="2462" r:id="rId8"/>
    <p:sldId id="259" r:id="rId9"/>
    <p:sldId id="2489" r:id="rId10"/>
    <p:sldId id="2490" r:id="rId11"/>
    <p:sldId id="2492" r:id="rId12"/>
    <p:sldId id="2491" r:id="rId13"/>
    <p:sldId id="2493" r:id="rId14"/>
    <p:sldId id="2494" r:id="rId15"/>
    <p:sldId id="2495" r:id="rId16"/>
    <p:sldId id="2496" r:id="rId17"/>
    <p:sldId id="582" r:id="rId18"/>
    <p:sldId id="2419" r:id="rId1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8Y281VYaLu5jHoAvQVvVJg" TargetMode="External"/><Relationship Id="rId13" Type="http://schemas.openxmlformats.org/officeDocument/2006/relationships/hyperlink" Target="https://github.com/chenzomi12/AIInfra" TargetMode="External"/><Relationship Id="rId3" Type="http://schemas.openxmlformats.org/officeDocument/2006/relationships/hyperlink" Target="https://www.zhihu.com/tardis/zm/art/677638939?source_id=1003" TargetMode="External"/><Relationship Id="rId7" Type="http://schemas.openxmlformats.org/officeDocument/2006/relationships/hyperlink" Target="https://mp.weixin.qq.com/s/ZXjwnO103e-wXJGmmKi-Pw" TargetMode="External"/><Relationship Id="rId12" Type="http://schemas.openxmlformats.org/officeDocument/2006/relationships/hyperlink" Target="https://my.oschina.net/IDP/blog/16513157" TargetMode="External"/><Relationship Id="rId2" Type="http://schemas.openxmlformats.org/officeDocument/2006/relationships/hyperlink" Target="https://mp.weixin.qq.com/s/6kzCMsJuavkZPG0YCKge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/x39hqf8xn1cUlnxEIM0_ww" TargetMode="External"/><Relationship Id="rId11" Type="http://schemas.openxmlformats.org/officeDocument/2006/relationships/hyperlink" Target="https://www.zair.top/post/mixture-of-experts/" TargetMode="External"/><Relationship Id="rId5" Type="http://schemas.openxmlformats.org/officeDocument/2006/relationships/hyperlink" Target="https://mp.weixin.qq.com/s/mOrAYo3qEACjSwcRPG7fWw" TargetMode="External"/><Relationship Id="rId10" Type="http://schemas.openxmlformats.org/officeDocument/2006/relationships/hyperlink" Target="https://developer.nvidia.com/zh-cn/blog/applying-mixture-of-experts-in-llm-architectures/" TargetMode="External"/><Relationship Id="rId4" Type="http://schemas.openxmlformats.org/officeDocument/2006/relationships/hyperlink" Target="https://huggingface.co/blog/zh/moe" TargetMode="External"/><Relationship Id="rId9" Type="http://schemas.openxmlformats.org/officeDocument/2006/relationships/hyperlink" Target="https://blog.csdn.net/weixin_43013480/article/details/139301000" TargetMode="External"/><Relationship Id="rId14" Type="http://schemas.openxmlformats.org/officeDocument/2006/relationships/hyperlink" Target="https://pan.quark.cn/s/74fb24be8ef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4DDF52-5D54-A1D6-0C1F-93BDD614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 err="1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MoE+RNN</a:t>
            </a: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 时代</a:t>
            </a:r>
            <a:endParaRPr lang="en-US" altLang="zh-CN" sz="8800" dirty="0">
              <a:solidFill>
                <a:schemeClr val="tx2"/>
              </a:solidFill>
              <a:latin typeface="Futura-Medium" panose="020B0602020204020303" pitchFamily="34" charset="-79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经典论文走读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E7A51A6-F60D-BF5F-28BE-39F108F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模型设计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3BAD6-551D-2D84-D838-D06FE3BEF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每个</a:t>
            </a:r>
            <a:r>
              <a:rPr lang="en" altLang="zh-CN" sz="1800" dirty="0"/>
              <a:t>expert</a:t>
            </a:r>
            <a:r>
              <a:rPr lang="zh-CN" altLang="en-US" sz="1800" dirty="0"/>
              <a:t>是一个简单的</a:t>
            </a:r>
            <a:r>
              <a:rPr lang="en" altLang="zh-CN" sz="1800" dirty="0"/>
              <a:t>feed-forward neural network</a:t>
            </a:r>
            <a:r>
              <a:rPr lang="zh-CN" altLang="en" sz="1800" dirty="0"/>
              <a:t>。</a:t>
            </a:r>
            <a:r>
              <a:rPr lang="zh-CN" altLang="en-US" sz="1800" dirty="0"/>
              <a:t>一共有</a:t>
            </a:r>
            <a:r>
              <a:rPr lang="en" altLang="zh-CN" sz="1800" dirty="0"/>
              <a:t>n</a:t>
            </a:r>
            <a:r>
              <a:rPr lang="zh-CN" altLang="en-US" sz="1800" dirty="0"/>
              <a:t>个</a:t>
            </a:r>
            <a:r>
              <a:rPr lang="en" altLang="zh-CN" sz="1800" dirty="0"/>
              <a:t>expert</a:t>
            </a:r>
            <a:r>
              <a:rPr lang="zh-CN" altLang="en" sz="1800" dirty="0"/>
              <a:t>，</a:t>
            </a:r>
            <a:r>
              <a:rPr lang="en" altLang="zh-CN" sz="1800" dirty="0"/>
              <a:t>gating network</a:t>
            </a:r>
            <a:r>
              <a:rPr lang="zh-CN" altLang="en-US" sz="1800" dirty="0"/>
              <a:t>输出是一个稀疏的</a:t>
            </a:r>
            <a:r>
              <a:rPr lang="en" altLang="zh-CN" sz="1800" dirty="0"/>
              <a:t>n</a:t>
            </a:r>
            <a:r>
              <a:rPr lang="zh-CN" altLang="en-US" sz="1800" dirty="0"/>
              <a:t>维向量。</a:t>
            </a:r>
          </a:p>
          <a:p>
            <a:r>
              <a:rPr lang="zh-CN" altLang="en-US" sz="1800" dirty="0"/>
              <a:t>如果</a:t>
            </a:r>
            <a:r>
              <a:rPr lang="en" altLang="zh-CN" sz="1800" dirty="0"/>
              <a:t>expert</a:t>
            </a:r>
            <a:r>
              <a:rPr lang="zh-CN" altLang="en-US" sz="1800" dirty="0"/>
              <a:t>的数量特别多，可以用</a:t>
            </a:r>
            <a:r>
              <a:rPr lang="en" altLang="zh-CN" sz="1800" dirty="0"/>
              <a:t>two-level hierarchical MoE</a:t>
            </a:r>
            <a:r>
              <a:rPr lang="zh-CN" altLang="en" sz="1800" dirty="0"/>
              <a:t>，</a:t>
            </a:r>
            <a:r>
              <a:rPr lang="zh-CN" altLang="en-US" sz="1800" dirty="0"/>
              <a:t>即使用两层</a:t>
            </a:r>
            <a:r>
              <a:rPr lang="en" altLang="zh-CN" sz="1800" dirty="0"/>
              <a:t>gating network</a:t>
            </a:r>
            <a:r>
              <a:rPr lang="zh-CN" altLang="en" sz="1800" dirty="0"/>
              <a:t>，</a:t>
            </a:r>
            <a:r>
              <a:rPr lang="zh-CN" altLang="en-US" sz="1800" dirty="0"/>
              <a:t>第一层的</a:t>
            </a:r>
            <a:r>
              <a:rPr lang="en" altLang="zh-CN" sz="1800" dirty="0"/>
              <a:t>gating network</a:t>
            </a:r>
            <a:r>
              <a:rPr lang="zh-CN" altLang="en-US" sz="1800" dirty="0"/>
              <a:t>先选择一个包含一批</a:t>
            </a:r>
            <a:r>
              <a:rPr lang="en" altLang="zh-CN" sz="1800" dirty="0"/>
              <a:t>expert</a:t>
            </a:r>
            <a:r>
              <a:rPr lang="zh-CN" altLang="en-US" sz="1800" dirty="0"/>
              <a:t>的分支，每个分支又有一个单独的</a:t>
            </a:r>
            <a:r>
              <a:rPr lang="en" altLang="zh-CN" sz="1800" dirty="0"/>
              <a:t>gating network</a:t>
            </a:r>
            <a:r>
              <a:rPr lang="zh-CN" altLang="en-US" sz="1800" dirty="0"/>
              <a:t>来选择具体的</a:t>
            </a:r>
            <a:r>
              <a:rPr lang="en" altLang="zh-CN" sz="1800" dirty="0"/>
              <a:t>expert</a:t>
            </a:r>
            <a:r>
              <a:rPr lang="zh-CN" altLang="en" sz="1800" dirty="0"/>
              <a:t>。</a:t>
            </a:r>
            <a:r>
              <a:rPr lang="zh-CN" altLang="en-US" sz="1800" dirty="0"/>
              <a:t>类似</a:t>
            </a:r>
            <a:r>
              <a:rPr lang="en" altLang="zh-CN" sz="1800" dirty="0"/>
              <a:t>word2vec</a:t>
            </a:r>
            <a:r>
              <a:rPr lang="zh-CN" altLang="en-US" sz="1800" dirty="0"/>
              <a:t>训练所用的</a:t>
            </a:r>
            <a:r>
              <a:rPr lang="en" altLang="zh-CN" sz="1800" dirty="0"/>
              <a:t>hierarchical </a:t>
            </a:r>
            <a:r>
              <a:rPr lang="en" altLang="zh-CN" sz="1800" dirty="0" err="1"/>
              <a:t>softmax</a:t>
            </a:r>
            <a:r>
              <a:rPr lang="zh-CN" altLang="en" sz="1800" dirty="0"/>
              <a:t>。</a:t>
            </a:r>
            <a:r>
              <a:rPr lang="zh-CN" altLang="en-US" sz="1800" dirty="0"/>
              <a:t>这样做可以节省一些计算。</a:t>
            </a:r>
          </a:p>
        </p:txBody>
      </p:sp>
    </p:spTree>
    <p:extLst>
      <p:ext uri="{BB962C8B-B14F-4D97-AF65-F5344CB8AC3E}">
        <p14:creationId xmlns:p14="http://schemas.microsoft.com/office/powerpoint/2010/main" val="4952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CB1E5-3909-1169-62CE-22A9B41A9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gating network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D4215C-A434-9FF1-AFA2-166331BCC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如果对输入进行线性变换，再简单加上一个</a:t>
            </a:r>
            <a:r>
              <a:rPr lang="en" altLang="zh-CN" sz="1800" dirty="0" err="1"/>
              <a:t>softmax</a:t>
            </a:r>
            <a:r>
              <a:rPr lang="zh-CN" altLang="en" sz="1800" dirty="0"/>
              <a:t>，</a:t>
            </a:r>
            <a:r>
              <a:rPr lang="zh-CN" altLang="en-US" sz="1800" dirty="0"/>
              <a:t>那得到的是一个非稀疏的</a:t>
            </a:r>
            <a:r>
              <a:rPr lang="en" altLang="zh-CN" sz="1800" dirty="0"/>
              <a:t>gating function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在这个基础上，使用一个</a:t>
            </a:r>
            <a:r>
              <a:rPr lang="en" altLang="zh-CN" sz="1800" dirty="0" err="1"/>
              <a:t>topk</a:t>
            </a:r>
            <a:r>
              <a:rPr lang="zh-CN" altLang="en-US" sz="1800" dirty="0"/>
              <a:t>函数，只保留最大的</a:t>
            </a:r>
            <a:r>
              <a:rPr lang="en" altLang="zh-CN" sz="1800" dirty="0"/>
              <a:t>k</a:t>
            </a:r>
            <a:r>
              <a:rPr lang="zh-CN" altLang="en-US" sz="1800" dirty="0"/>
              <a:t>个值，其他都设为</a:t>
            </a:r>
            <a:r>
              <a:rPr lang="en-US" altLang="zh-CN" sz="1800" dirty="0"/>
              <a:t>﹣∞</a:t>
            </a:r>
            <a:r>
              <a:rPr lang="zh-CN" altLang="en-US" sz="1800" dirty="0"/>
              <a:t>（</a:t>
            </a:r>
            <a:r>
              <a:rPr lang="en" altLang="zh-CN" sz="1800" dirty="0" err="1"/>
              <a:t>softmax</a:t>
            </a:r>
            <a:r>
              <a:rPr lang="zh-CN" altLang="en-US" sz="1800" dirty="0"/>
              <a:t>之后变成</a:t>
            </a:r>
            <a:r>
              <a:rPr lang="en-US" altLang="zh-CN" sz="1800" dirty="0"/>
              <a:t>0</a:t>
            </a:r>
            <a:r>
              <a:rPr lang="zh-CN" altLang="en-US" sz="1800" dirty="0"/>
              <a:t>），这样就能只选择部分</a:t>
            </a:r>
            <a:r>
              <a:rPr lang="en" altLang="zh-CN" sz="1800" dirty="0"/>
              <a:t>expert</a:t>
            </a:r>
            <a:r>
              <a:rPr lang="zh-CN" altLang="en" sz="1800" dirty="0"/>
              <a:t>，</a:t>
            </a:r>
            <a:r>
              <a:rPr lang="zh-CN" altLang="en-US" sz="1800" dirty="0"/>
              <a:t>得到了稀疏性。</a:t>
            </a:r>
          </a:p>
          <a:p>
            <a:r>
              <a:rPr lang="zh-CN" altLang="en-US" sz="1800" dirty="0"/>
              <a:t>论文提到，虽然理论上这个形式的</a:t>
            </a:r>
            <a:r>
              <a:rPr lang="en" altLang="zh-CN" sz="1800" dirty="0"/>
              <a:t>sparsity</a:t>
            </a:r>
            <a:r>
              <a:rPr lang="zh-CN" altLang="en" sz="1800" dirty="0"/>
              <a:t>（</a:t>
            </a:r>
            <a:r>
              <a:rPr lang="en" altLang="zh-CN" sz="1800" dirty="0" err="1"/>
              <a:t>topk</a:t>
            </a:r>
            <a:r>
              <a:rPr lang="zh-CN" altLang="en" sz="1800" dirty="0"/>
              <a:t>）</a:t>
            </a:r>
            <a:r>
              <a:rPr lang="zh-CN" altLang="en-US" sz="1800" dirty="0"/>
              <a:t>会造成</a:t>
            </a:r>
            <a:r>
              <a:rPr lang="en" altLang="zh-CN" sz="1800" dirty="0"/>
              <a:t>gating function</a:t>
            </a:r>
            <a:r>
              <a:rPr lang="zh-CN" altLang="en-US" sz="1800" dirty="0"/>
              <a:t>的不连续，不过在实操中暂时没有遇到相关问题。</a:t>
            </a:r>
          </a:p>
          <a:p>
            <a:r>
              <a:rPr lang="zh-CN" altLang="en-US" sz="1800" dirty="0"/>
              <a:t>在这个基础上，在输入再加上一个</a:t>
            </a:r>
            <a:r>
              <a:rPr lang="en" altLang="zh-CN" sz="1800" dirty="0"/>
              <a:t>Gaussian noise</a:t>
            </a:r>
            <a:r>
              <a:rPr lang="zh-CN" altLang="en" sz="1800" dirty="0"/>
              <a:t>，</a:t>
            </a:r>
            <a:r>
              <a:rPr lang="zh-CN" altLang="en-US" sz="1800" dirty="0"/>
              <a:t>这个</a:t>
            </a:r>
            <a:r>
              <a:rPr lang="en" altLang="zh-CN" sz="1800" dirty="0"/>
              <a:t>noise</a:t>
            </a:r>
            <a:r>
              <a:rPr lang="zh-CN" altLang="en-US" sz="1800" dirty="0"/>
              <a:t>的大小由另外一个可学习的参数来控制。</a:t>
            </a:r>
          </a:p>
        </p:txBody>
      </p:sp>
    </p:spTree>
    <p:extLst>
      <p:ext uri="{BB962C8B-B14F-4D97-AF65-F5344CB8AC3E}">
        <p14:creationId xmlns:p14="http://schemas.microsoft.com/office/powerpoint/2010/main" val="229896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25B6122-BCBE-10E0-272C-96FAF014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负载均衡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6876486-F3A5-B93B-236C-0240E4697D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在</a:t>
            </a:r>
            <a:r>
              <a:rPr lang="en" altLang="zh-CN" sz="1800" dirty="0"/>
              <a:t>MoE</a:t>
            </a:r>
            <a:r>
              <a:rPr lang="zh-CN" altLang="en-US" sz="1800" dirty="0"/>
              <a:t>模型训练的实验中观察到，如果不对</a:t>
            </a:r>
            <a:r>
              <a:rPr lang="en" altLang="zh-CN" sz="1800" dirty="0"/>
              <a:t>gating network</a:t>
            </a:r>
            <a:r>
              <a:rPr lang="zh-CN" altLang="en-US" sz="1800" dirty="0"/>
              <a:t>进行干预，任由模型自由学习，那么最终模型会倾向于收敛到“总是选那几个固定的</a:t>
            </a:r>
            <a:r>
              <a:rPr lang="en" altLang="zh-CN" sz="1800" dirty="0"/>
              <a:t>expert”</a:t>
            </a:r>
            <a:r>
              <a:rPr lang="zh-CN" altLang="en-US" sz="1800" dirty="0"/>
              <a:t>的状态，而其他</a:t>
            </a:r>
            <a:r>
              <a:rPr lang="en" altLang="zh-CN" sz="1800" dirty="0"/>
              <a:t>expert</a:t>
            </a:r>
            <a:r>
              <a:rPr lang="zh-CN" altLang="en-US" sz="1800" dirty="0"/>
              <a:t>几乎不会被使用。这就是负载不均衡的状态，如果这些专家分布在不同的计算设备上，结果就是有些设备输入排队特别长，而有些设备基本处于闲置状态，这明显不是我们想要的。</a:t>
            </a:r>
          </a:p>
          <a:p>
            <a:r>
              <a:rPr lang="zh-CN" altLang="en-US" sz="1800" dirty="0"/>
              <a:t>这种负载不均衡的状态有自我加强的属性，因为一旦开始出现部分专家被较多选中激活，这些专家就会得到更充分的训练，从而获得更好的效果，进而又提升被选中激活的概率。</a:t>
            </a:r>
          </a:p>
          <a:p>
            <a:r>
              <a:rPr lang="zh-CN" altLang="en-US" sz="1800" dirty="0"/>
              <a:t>针对这种情况，之前有一些工作使用</a:t>
            </a:r>
            <a:r>
              <a:rPr lang="en" altLang="zh-CN" sz="1800" dirty="0"/>
              <a:t>hard constraint</a:t>
            </a:r>
            <a:r>
              <a:rPr lang="zh-CN" altLang="en-US" sz="1800" dirty="0"/>
              <a:t>来缓解，比如当某个</a:t>
            </a:r>
            <a:r>
              <a:rPr lang="en" altLang="zh-CN" sz="1800" dirty="0"/>
              <a:t>expert</a:t>
            </a:r>
            <a:r>
              <a:rPr lang="zh-CN" altLang="en-US" sz="1800" dirty="0"/>
              <a:t>激活次数达到上限，就把它从候选集合中移除。</a:t>
            </a:r>
            <a:r>
              <a:rPr lang="en" altLang="zh-CN" sz="1800" dirty="0"/>
              <a:t>hard constraint</a:t>
            </a:r>
            <a:r>
              <a:rPr lang="zh-CN" altLang="en-US" sz="1800" dirty="0"/>
              <a:t>明显会对模型效果有影响。而这篇论文使用的是一种</a:t>
            </a:r>
            <a:r>
              <a:rPr lang="en" altLang="zh-CN" sz="1800" dirty="0"/>
              <a:t>soft constraint</a:t>
            </a:r>
            <a:r>
              <a:rPr lang="zh-CN" altLang="en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1359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https://mp.weixin.qq.com/s/6kzCMsJuavkZPG0YCKgeig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https://www.zhihu.com/tardis/zm/art/677638939?source_id=1003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https://huggingface.co/blog/zh/moe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https://mp.weixin.qq.com/s/mOrAYo3qEACjSwcRPG7fWw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6"/>
              </a:rPr>
              <a:t>https://mp.weixin.qq.com/s/x39hqf8xn1cUlnxEIM0_ww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7"/>
              </a:rPr>
              <a:t>https://mp.weixin.qq.com/s/ZXjwnO103e-wXJGmmKi-Pw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8"/>
              </a:rPr>
              <a:t>https://mp.weixin.qq.com/s/8Y281VYaLu5jHoAvQVvVJg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9"/>
              </a:rPr>
              <a:t>https://blog.csdn.net/weixin_43013480/article/details/139301000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0"/>
              </a:rPr>
              <a:t>https://developer.nvidia.com/zh-cn/blog/applying-mixture-of-experts-in-llm-architectures/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/>
              </a:rPr>
              <a:t>https://www.zair.top/post/mixture-of-experts/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2"/>
              </a:rPr>
              <a:t>https://my.oschina.net/IDP/blog/16513157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：</a:t>
            </a:r>
            <a:r>
              <a:rPr lang="en" altLang="zh-CN" dirty="0">
                <a:hlinkClick r:id="rId13"/>
              </a:rPr>
              <a:t>https://github.com/chenzomi12/AIInfra</a:t>
            </a:r>
            <a:endParaRPr lang="en" altLang="zh-CN" dirty="0"/>
          </a:p>
          <a:p>
            <a:r>
              <a:rPr lang="zh-CN" altLang="en-US" dirty="0"/>
              <a:t>夸克链接：</a:t>
            </a:r>
            <a:r>
              <a:rPr lang="en" altLang="zh-CN" dirty="0">
                <a:hlinkClick r:id="rId14"/>
              </a:rPr>
              <a:t>https://pan.quark.cn/s/74fb24be8eff</a:t>
            </a:r>
            <a:endParaRPr lang="en" altLang="zh-CN" dirty="0"/>
          </a:p>
          <a:p>
            <a:pPr algn="l"/>
            <a:endParaRPr lang="en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奠基工作：</a:t>
            </a:r>
            <a:r>
              <a:rPr lang="en-US" altLang="zh-CN" sz="2400" b="1" dirty="0">
                <a:solidFill>
                  <a:srgbClr val="C00000"/>
                </a:solidFill>
              </a:rPr>
              <a:t>90</a:t>
            </a:r>
            <a:r>
              <a:rPr lang="zh-CN" altLang="en-US" sz="2400" b="1" dirty="0">
                <a:solidFill>
                  <a:srgbClr val="C00000"/>
                </a:solidFill>
              </a:rPr>
              <a:t> 年代初期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1991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Hitton</a:t>
            </a:r>
            <a:r>
              <a:rPr lang="zh-CN" altLang="en-US" sz="2000" dirty="0"/>
              <a:t>，</a:t>
            </a:r>
            <a:r>
              <a:rPr lang="en" altLang="zh-CN" sz="2000" dirty="0"/>
              <a:t>Adaptive Mixtures of Local Experts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架构形成：</a:t>
            </a:r>
            <a:r>
              <a:rPr lang="en-US" altLang="zh-CN" sz="2400" b="1" dirty="0">
                <a:solidFill>
                  <a:srgbClr val="C00000"/>
                </a:solidFill>
              </a:rPr>
              <a:t>RNN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2017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 Outrageously Large Neural Networks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提升效果：</a:t>
            </a:r>
            <a:r>
              <a:rPr lang="en-US" altLang="zh-CN" sz="2400" b="1" dirty="0">
                <a:solidFill>
                  <a:srgbClr val="C00000"/>
                </a:solidFill>
              </a:rPr>
              <a:t>Transformer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2020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 </a:t>
            </a:r>
            <a:r>
              <a:rPr lang="en" altLang="zh-CN" sz="2000" dirty="0" err="1"/>
              <a:t>GShard</a:t>
            </a:r>
            <a:endParaRPr lang="en" altLang="zh-CN" sz="2000" dirty="0"/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2022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Switch Transformer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智能涌现：</a:t>
            </a:r>
            <a:r>
              <a:rPr lang="en" altLang="zh-CN" sz="2400" b="1" dirty="0">
                <a:solidFill>
                  <a:srgbClr val="C00000"/>
                </a:solidFill>
              </a:rPr>
              <a:t>GPT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2021</a:t>
            </a:r>
            <a:r>
              <a:rPr lang="zh-CN" altLang="en-US" sz="2000" dirty="0"/>
              <a:t>，</a:t>
            </a:r>
            <a:r>
              <a:rPr lang="en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 err="1"/>
              <a:t>GLaM</a:t>
            </a:r>
            <a:endParaRPr lang="en" altLang="zh-CN" sz="2000" dirty="0"/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2024</a:t>
            </a:r>
            <a:r>
              <a:rPr lang="zh-CN" altLang="en-US" sz="2000" dirty="0"/>
              <a:t>，幻方量化，</a:t>
            </a:r>
            <a:r>
              <a:rPr lang="en" altLang="zh-CN" sz="2000" dirty="0" err="1"/>
              <a:t>DeepseekMoE</a:t>
            </a:r>
            <a:r>
              <a:rPr lang="en-US" altLang="zh-CN" sz="2000" dirty="0"/>
              <a:t>/</a:t>
            </a:r>
            <a:r>
              <a:rPr lang="en" altLang="zh-CN" sz="2000" dirty="0"/>
              <a:t> </a:t>
            </a:r>
            <a:r>
              <a:rPr lang="en" altLang="zh-CN" sz="2000" dirty="0" err="1"/>
              <a:t>Deepseek</a:t>
            </a:r>
            <a:r>
              <a:rPr lang="zh-CN" altLang="en-US" sz="2000" dirty="0"/>
              <a:t> </a:t>
            </a:r>
            <a:r>
              <a:rPr lang="en-US" altLang="zh-CN" sz="2000" dirty="0"/>
              <a:t>V2/</a:t>
            </a:r>
            <a:r>
              <a:rPr lang="en" altLang="zh-CN" sz="2000" dirty="0"/>
              <a:t> </a:t>
            </a:r>
            <a:r>
              <a:rPr lang="en" altLang="zh-CN" sz="2000" dirty="0" err="1"/>
              <a:t>Deepseek</a:t>
            </a:r>
            <a:r>
              <a:rPr lang="zh-CN" altLang="en-US" sz="2000" dirty="0"/>
              <a:t> </a:t>
            </a:r>
            <a:r>
              <a:rPr lang="en-US" altLang="zh-CN" sz="2000" dirty="0"/>
              <a:t>V3</a:t>
            </a:r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1A47B0-35AE-0801-6BAA-24BA4434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44" y="1032561"/>
            <a:ext cx="9600183" cy="5419610"/>
          </a:xfrm>
          <a:prstGeom prst="rect">
            <a:avLst/>
          </a:prstGeom>
        </p:spPr>
      </p:pic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8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Outrageously Large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基本介绍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sz="1800" dirty="0"/>
              <a:t>Google</a:t>
            </a:r>
            <a:r>
              <a:rPr lang="zh-CN" altLang="en-US" sz="1800" dirty="0"/>
              <a:t>在</a:t>
            </a:r>
            <a:r>
              <a:rPr lang="en-US" altLang="zh-CN" sz="1800" dirty="0"/>
              <a:t>2017</a:t>
            </a:r>
            <a:r>
              <a:rPr lang="zh-CN" altLang="en-US" sz="1800" dirty="0"/>
              <a:t>年</a:t>
            </a:r>
            <a:r>
              <a:rPr lang="en-US" altLang="zh-CN" sz="1800" dirty="0"/>
              <a:t>1</a:t>
            </a:r>
            <a:r>
              <a:rPr lang="zh-CN" altLang="en-US" sz="1800" dirty="0"/>
              <a:t>月发布了 </a:t>
            </a:r>
            <a:r>
              <a:rPr lang="en-US" altLang="zh-CN" sz="1800" dirty="0"/>
              <a:t>《</a:t>
            </a:r>
            <a:r>
              <a:rPr lang="en" altLang="zh-CN" sz="1800" dirty="0"/>
              <a:t>OUTRAGEOUSLY LARGE NEURAL NETWORKS: THE SPARSELY-GATED MIXTURE-OF-EXPERTS LAYER》</a:t>
            </a:r>
            <a:r>
              <a:rPr lang="zh-CN" altLang="en" sz="1800" dirty="0"/>
              <a:t>，</a:t>
            </a:r>
            <a:r>
              <a:rPr lang="zh-CN" altLang="en-US" sz="1800" dirty="0"/>
              <a:t>把</a:t>
            </a:r>
            <a:r>
              <a:rPr lang="en" altLang="zh-CN" sz="1800" dirty="0"/>
              <a:t>MoE</a:t>
            </a:r>
            <a:r>
              <a:rPr lang="zh-CN" altLang="en-US" sz="1800" dirty="0"/>
              <a:t>应用到了</a:t>
            </a:r>
            <a:r>
              <a:rPr lang="en" altLang="zh-CN" sz="1800" dirty="0"/>
              <a:t>LSTM</a:t>
            </a:r>
            <a:r>
              <a:rPr lang="zh-CN" altLang="en-US" sz="1800" dirty="0"/>
              <a:t>上，训出了最大</a:t>
            </a:r>
            <a:r>
              <a:rPr lang="en-US" altLang="zh-CN" sz="1800" dirty="0"/>
              <a:t>137</a:t>
            </a:r>
            <a:r>
              <a:rPr lang="en" altLang="zh-CN" sz="1800" dirty="0"/>
              <a:t>B</a:t>
            </a:r>
            <a:r>
              <a:rPr lang="zh-CN" altLang="en-US" sz="1800" dirty="0"/>
              <a:t>的</a:t>
            </a:r>
            <a:r>
              <a:rPr lang="en" altLang="zh-CN" sz="1800" dirty="0"/>
              <a:t>LSTM</a:t>
            </a:r>
            <a:r>
              <a:rPr lang="zh-CN" altLang="en-US" sz="1800" dirty="0"/>
              <a:t>模型。这样规模的模型哪怕放在</a:t>
            </a:r>
            <a:r>
              <a:rPr lang="en-US" altLang="zh-CN" sz="1800" dirty="0"/>
              <a:t>7</a:t>
            </a:r>
            <a:r>
              <a:rPr lang="zh-CN" altLang="en-US" sz="1800" dirty="0"/>
              <a:t>年后的今天，也是巨无霸的存在，需要解决很多工程问题。</a:t>
            </a:r>
          </a:p>
          <a:p>
            <a:r>
              <a:rPr lang="zh-CN" altLang="en-US" sz="1800" dirty="0"/>
              <a:t>相比</a:t>
            </a:r>
            <a:r>
              <a:rPr lang="en-US" altLang="zh-CN" sz="1800" dirty="0"/>
              <a:t>1991</a:t>
            </a:r>
            <a:r>
              <a:rPr lang="zh-CN" altLang="en-US" sz="1800" dirty="0"/>
              <a:t>年的工作，这里做到了真正的稀疏激活，从而可以在实际计算量较少的情况下，训练巨大的模型。</a:t>
            </a:r>
          </a:p>
        </p:txBody>
      </p:sp>
    </p:spTree>
    <p:extLst>
      <p:ext uri="{BB962C8B-B14F-4D97-AF65-F5344CB8AC3E}">
        <p14:creationId xmlns:p14="http://schemas.microsoft.com/office/powerpoint/2010/main" val="2209258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背景与挑战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虽然当时</a:t>
            </a:r>
            <a:r>
              <a:rPr lang="en" altLang="zh-CN" sz="1800" dirty="0"/>
              <a:t>Transformer</a:t>
            </a:r>
            <a:r>
              <a:rPr lang="zh-CN" altLang="en-US" sz="1800" dirty="0"/>
              <a:t>还没出来，大规模模型的竞赛也还不像今天这么激烈，但是在多个领域中（文本、图像、音频），已经有不少工作反复证实了一件事：模型容量越大，能训出来的效果越好，上限越高。但是模型越大，需要的训练数据也就越多，二者共同作用下，就造成了训练开销基本是随着模型增大，以平方关系在增长。</a:t>
            </a:r>
          </a:p>
          <a:p>
            <a:r>
              <a:rPr lang="zh-CN" altLang="en-US" sz="1800" dirty="0"/>
              <a:t>在这个背景下就出现一些</a:t>
            </a:r>
            <a:r>
              <a:rPr lang="en" altLang="zh-CN" sz="1800" dirty="0"/>
              <a:t>conditional computation</a:t>
            </a:r>
            <a:r>
              <a:rPr lang="zh-CN" altLang="en" sz="1800" dirty="0"/>
              <a:t>，</a:t>
            </a:r>
            <a:r>
              <a:rPr lang="zh-CN" altLang="en-US" sz="1800" dirty="0"/>
              <a:t>条件计算的工作来解决这个问题。</a:t>
            </a:r>
            <a:r>
              <a:rPr lang="en" altLang="zh-CN" sz="1800" dirty="0"/>
              <a:t>conditional computation</a:t>
            </a:r>
            <a:r>
              <a:rPr lang="zh-CN" altLang="en-US" sz="1800" dirty="0"/>
              <a:t>就是根据输入，有选择地只激活部分网络模块。那么</a:t>
            </a:r>
            <a:r>
              <a:rPr lang="en" altLang="zh-CN" sz="1800" dirty="0"/>
              <a:t>MoE</a:t>
            </a:r>
            <a:r>
              <a:rPr lang="zh-CN" altLang="en-US" sz="1800" dirty="0"/>
              <a:t>其实就是一种条件计算的实现。由于不用激活全部参数，训练所需的计算量就大大减小，整体计算成本就不用以平方速度增长。</a:t>
            </a:r>
          </a:p>
        </p:txBody>
      </p:sp>
    </p:spTree>
    <p:extLst>
      <p:ext uri="{BB962C8B-B14F-4D97-AF65-F5344CB8AC3E}">
        <p14:creationId xmlns:p14="http://schemas.microsoft.com/office/powerpoint/2010/main" val="3801216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背景与挑战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训练 </a:t>
            </a:r>
            <a:r>
              <a:rPr lang="en-US" altLang="zh-CN" sz="1800" dirty="0"/>
              <a:t>Batch</a:t>
            </a:r>
            <a:r>
              <a:rPr lang="zh-CN" altLang="en-US" sz="1800" dirty="0"/>
              <a:t> </a:t>
            </a:r>
            <a:r>
              <a:rPr lang="en-US" altLang="zh-CN" sz="1800" dirty="0"/>
              <a:t>Size</a:t>
            </a:r>
            <a:r>
              <a:rPr lang="zh-CN" altLang="en-US" sz="1800" dirty="0"/>
              <a:t> 较少：</a:t>
            </a:r>
            <a:endParaRPr lang="en-US" altLang="zh-CN" sz="1800" dirty="0"/>
          </a:p>
          <a:p>
            <a:pPr lvl="1"/>
            <a:r>
              <a:rPr lang="zh-CN" altLang="en-US" sz="1600" dirty="0"/>
              <a:t>训练的时候，在</a:t>
            </a:r>
            <a:r>
              <a:rPr lang="en" altLang="zh-CN" sz="1600" dirty="0"/>
              <a:t>MoE</a:t>
            </a:r>
            <a:r>
              <a:rPr lang="zh-CN" altLang="en-US" sz="1600" dirty="0"/>
              <a:t>结构下，每个</a:t>
            </a:r>
            <a:r>
              <a:rPr lang="en" altLang="zh-CN" sz="1600" dirty="0"/>
              <a:t>expert</a:t>
            </a:r>
            <a:r>
              <a:rPr lang="zh-CN" altLang="en-US" sz="1600" dirty="0"/>
              <a:t>的</a:t>
            </a:r>
            <a:r>
              <a:rPr lang="en" altLang="zh-CN" sz="1600" dirty="0"/>
              <a:t>batch size</a:t>
            </a:r>
            <a:r>
              <a:rPr lang="zh-CN" altLang="en-US" sz="1600" dirty="0"/>
              <a:t>比整个模型的</a:t>
            </a:r>
            <a:r>
              <a:rPr lang="en" altLang="zh-CN" sz="1600" dirty="0"/>
              <a:t>batch size</a:t>
            </a:r>
            <a:r>
              <a:rPr lang="zh-CN" altLang="en-US" sz="1600" dirty="0"/>
              <a:t>小了。比如模型的</a:t>
            </a:r>
            <a:r>
              <a:rPr lang="en" altLang="zh-CN" sz="1600" dirty="0"/>
              <a:t>batch size</a:t>
            </a:r>
            <a:r>
              <a:rPr lang="zh-CN" altLang="en-US" sz="1600" dirty="0"/>
              <a:t>是</a:t>
            </a:r>
            <a:r>
              <a:rPr lang="en-US" altLang="zh-CN" sz="1600" dirty="0"/>
              <a:t>32</a:t>
            </a:r>
            <a:r>
              <a:rPr lang="zh-CN" altLang="en-US" sz="1600" dirty="0"/>
              <a:t>，一共有</a:t>
            </a:r>
            <a:r>
              <a:rPr lang="en-US" altLang="zh-CN" sz="1600" dirty="0"/>
              <a:t>16</a:t>
            </a:r>
            <a:r>
              <a:rPr lang="zh-CN" altLang="en-US" sz="1600" dirty="0"/>
              <a:t>个</a:t>
            </a:r>
            <a:r>
              <a:rPr lang="en" altLang="zh-CN" sz="1600" dirty="0"/>
              <a:t>expert</a:t>
            </a:r>
            <a:r>
              <a:rPr lang="zh-CN" altLang="en" sz="1600" dirty="0"/>
              <a:t>，</a:t>
            </a:r>
            <a:r>
              <a:rPr lang="zh-CN" altLang="en-US" sz="1600" dirty="0"/>
              <a:t>那实际上一次迭代平均每个</a:t>
            </a:r>
            <a:r>
              <a:rPr lang="en" altLang="zh-CN" sz="1600" dirty="0"/>
              <a:t>expert</a:t>
            </a:r>
            <a:r>
              <a:rPr lang="zh-CN" altLang="en-US" sz="1600" dirty="0"/>
              <a:t>只能分到</a:t>
            </a:r>
            <a:r>
              <a:rPr lang="en-US" altLang="zh-CN" sz="1600" dirty="0"/>
              <a:t>2</a:t>
            </a:r>
            <a:r>
              <a:rPr lang="zh-CN" altLang="en-US" sz="1600" dirty="0"/>
              <a:t>个训练样本。而</a:t>
            </a:r>
            <a:r>
              <a:rPr lang="en" altLang="zh-CN" sz="1600" dirty="0"/>
              <a:t>batch size</a:t>
            </a:r>
            <a:r>
              <a:rPr lang="zh-CN" altLang="en-US" sz="1600" dirty="0"/>
              <a:t>对训练效率影响是很大的，大的</a:t>
            </a:r>
            <a:r>
              <a:rPr lang="en" altLang="zh-CN" sz="1600" dirty="0"/>
              <a:t>batch size</a:t>
            </a:r>
            <a:r>
              <a:rPr lang="zh-CN" altLang="en-US" sz="1600" dirty="0"/>
              <a:t>摊小了参数传输和更新的成本。如果直接增大模型的</a:t>
            </a:r>
            <a:r>
              <a:rPr lang="en" altLang="zh-CN" sz="1600" dirty="0"/>
              <a:t>batch size</a:t>
            </a:r>
            <a:r>
              <a:rPr lang="zh-CN" altLang="en" sz="1600" dirty="0"/>
              <a:t>，</a:t>
            </a:r>
            <a:r>
              <a:rPr lang="zh-CN" altLang="en-US" sz="1600" dirty="0"/>
              <a:t>又会受显存和通讯效率的限制。</a:t>
            </a:r>
          </a:p>
          <a:p>
            <a:r>
              <a:rPr lang="zh-CN" altLang="en-US" sz="1800" dirty="0"/>
              <a:t>训练数据量不足：</a:t>
            </a:r>
            <a:endParaRPr lang="en-US" altLang="zh-CN" sz="1800" dirty="0"/>
          </a:p>
          <a:p>
            <a:pPr lvl="1"/>
            <a:r>
              <a:rPr lang="zh-CN" altLang="en-US" sz="1600" dirty="0"/>
              <a:t>要训大模型就需要大量的数据，让模型参数充分学习。在当时的背景下，大规模的</a:t>
            </a:r>
            <a:r>
              <a:rPr lang="en" altLang="zh-CN" sz="1600" dirty="0"/>
              <a:t>NLP</a:t>
            </a:r>
            <a:r>
              <a:rPr lang="zh-CN" altLang="en-US" sz="1600" dirty="0"/>
              <a:t>数据是比较缺的。当然如今数据集多了很多，特别是预训练数据，这个问题现在来看没有那么突出了。</a:t>
            </a:r>
          </a:p>
        </p:txBody>
      </p:sp>
    </p:spTree>
    <p:extLst>
      <p:ext uri="{BB962C8B-B14F-4D97-AF65-F5344CB8AC3E}">
        <p14:creationId xmlns:p14="http://schemas.microsoft.com/office/powerpoint/2010/main" val="3878862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背景与挑战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损失函数的设计：</a:t>
            </a:r>
            <a:endParaRPr lang="en-US" altLang="zh-CN" sz="1800" dirty="0"/>
          </a:p>
          <a:p>
            <a:pPr lvl="1"/>
            <a:r>
              <a:rPr lang="zh-CN" altLang="en-US" sz="1600" dirty="0"/>
              <a:t>如何使用合适的损失函数来训练模型，提升效果，并且使得模型的负载比较均衡，这是一个不容易解决的问题。</a:t>
            </a:r>
          </a:p>
          <a:p>
            <a:r>
              <a:rPr lang="zh-CN" altLang="en-US" sz="1800" dirty="0"/>
              <a:t>集群通讯问题：</a:t>
            </a:r>
            <a:endParaRPr lang="en-US" altLang="zh-CN" sz="1800" dirty="0"/>
          </a:p>
          <a:p>
            <a:pPr lvl="1"/>
            <a:r>
              <a:rPr lang="zh-CN" altLang="en-US" sz="1600" dirty="0"/>
              <a:t>一个</a:t>
            </a:r>
            <a:r>
              <a:rPr lang="en" altLang="zh-CN" sz="1600" dirty="0"/>
              <a:t>GPU</a:t>
            </a:r>
            <a:r>
              <a:rPr lang="zh-CN" altLang="en-US" sz="1600" dirty="0"/>
              <a:t>集群的计算能力可能比设备间网络带宽的总和高出数千倍，因此设备间的通讯很可能成为训练效率的瓶颈。为了计算效率，就要使得设备内计算量和所需的通讯量的比值，达到相应的比例。</a:t>
            </a:r>
          </a:p>
          <a:p>
            <a:r>
              <a:rPr lang="en" altLang="zh-CN" sz="1800" dirty="0"/>
              <a:t>GPU</a:t>
            </a:r>
            <a:r>
              <a:rPr lang="zh-CN" altLang="en-US" sz="1800" dirty="0"/>
              <a:t>计算特点：</a:t>
            </a:r>
            <a:endParaRPr lang="en-US" altLang="zh-CN" sz="1800" dirty="0"/>
          </a:p>
          <a:p>
            <a:pPr lvl="1"/>
            <a:r>
              <a:rPr lang="en" altLang="zh-CN" sz="1600" dirty="0"/>
              <a:t>GPU</a:t>
            </a:r>
            <a:r>
              <a:rPr lang="zh-CN" altLang="en-US" sz="1600" dirty="0"/>
              <a:t>做数学计算很快，但是并不擅长做</a:t>
            </a:r>
            <a:r>
              <a:rPr lang="en" altLang="zh-CN" sz="1600" dirty="0"/>
              <a:t>branching</a:t>
            </a:r>
            <a:r>
              <a:rPr lang="zh-CN" altLang="en" sz="1600" dirty="0"/>
              <a:t>（</a:t>
            </a:r>
            <a:r>
              <a:rPr lang="en" altLang="zh-CN" sz="1600" dirty="0"/>
              <a:t>if/else</a:t>
            </a:r>
            <a:r>
              <a:rPr lang="zh-CN" altLang="en" sz="1600" dirty="0"/>
              <a:t>），</a:t>
            </a:r>
            <a:r>
              <a:rPr lang="zh-CN" altLang="en-US" sz="1600" dirty="0"/>
              <a:t>因此</a:t>
            </a:r>
            <a:r>
              <a:rPr lang="en" altLang="zh-CN" sz="1600" dirty="0"/>
              <a:t>MoE</a:t>
            </a:r>
            <a:r>
              <a:rPr lang="zh-CN" altLang="en-US" sz="1600" dirty="0"/>
              <a:t>的工作基本上都是用</a:t>
            </a:r>
            <a:r>
              <a:rPr lang="en" altLang="zh-CN" sz="1600" dirty="0"/>
              <a:t>gating network</a:t>
            </a:r>
            <a:r>
              <a:rPr lang="zh-CN" altLang="en-US" sz="1600" dirty="0"/>
              <a:t>来控制参数的激活。这个严格来说不算是新的挑战了，应该说是根据计算设备沿用下来的设计。</a:t>
            </a:r>
          </a:p>
        </p:txBody>
      </p:sp>
    </p:spTree>
    <p:extLst>
      <p:ext uri="{BB962C8B-B14F-4D97-AF65-F5344CB8AC3E}">
        <p14:creationId xmlns:p14="http://schemas.microsoft.com/office/powerpoint/2010/main" val="3010125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模型设计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论文里使用的是两个</a:t>
            </a:r>
            <a:r>
              <a:rPr lang="en" altLang="zh-CN" sz="1800" dirty="0"/>
              <a:t>LSTM</a:t>
            </a:r>
            <a:r>
              <a:rPr lang="zh-CN" altLang="en-US" sz="1800" dirty="0"/>
              <a:t>层，中间夹着一个</a:t>
            </a:r>
            <a:r>
              <a:rPr lang="en" altLang="zh-CN" sz="1800" dirty="0"/>
              <a:t>MoE</a:t>
            </a:r>
            <a:r>
              <a:rPr lang="zh-CN" altLang="en-US" sz="1800" dirty="0"/>
              <a:t>层，最上面和最下面分别还有一个</a:t>
            </a:r>
            <a:r>
              <a:rPr lang="en" altLang="zh-CN" sz="1800" dirty="0"/>
              <a:t>embedding</a:t>
            </a:r>
            <a:r>
              <a:rPr lang="zh-CN" altLang="en-US" sz="1800" dirty="0"/>
              <a:t>层和一个任务输出层，结构如下图所示。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878F39-0401-9CAF-0F87-621922D4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69" y="2177588"/>
            <a:ext cx="8401023" cy="417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63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29870</TotalTime>
  <Words>1379</Words>
  <Application>Microsoft Macintosh PowerPoint</Application>
  <PresentationFormat>自定义</PresentationFormat>
  <Paragraphs>72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Contents</vt:lpstr>
      <vt:lpstr>视频目录大纲</vt:lpstr>
      <vt:lpstr>PowerPoint 演示文稿</vt:lpstr>
      <vt:lpstr>基本介绍</vt:lpstr>
      <vt:lpstr>背景与挑战</vt:lpstr>
      <vt:lpstr>背景与挑战</vt:lpstr>
      <vt:lpstr>背景与挑战</vt:lpstr>
      <vt:lpstr>模型设计</vt:lpstr>
      <vt:lpstr>模型设计</vt:lpstr>
      <vt:lpstr>gating network</vt:lpstr>
      <vt:lpstr>负载均衡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9978</cp:revision>
  <cp:lastPrinted>2023-09-08T09:14:01Z</cp:lastPrinted>
  <dcterms:created xsi:type="dcterms:W3CDTF">2020-08-28T08:44:19Z</dcterms:created>
  <dcterms:modified xsi:type="dcterms:W3CDTF">2025-02-16T05:04:27Z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