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7"/>
  </p:notesMasterIdLst>
  <p:handoutMasterIdLst>
    <p:handoutMasterId r:id="rId18"/>
  </p:handoutMasterIdLst>
  <p:sldIdLst>
    <p:sldId id="603" r:id="rId6"/>
    <p:sldId id="2417" r:id="rId7"/>
    <p:sldId id="2462" r:id="rId8"/>
    <p:sldId id="259" r:id="rId9"/>
    <p:sldId id="2490" r:id="rId10"/>
    <p:sldId id="2491" r:id="rId11"/>
    <p:sldId id="2492" r:id="rId12"/>
    <p:sldId id="2493" r:id="rId13"/>
    <p:sldId id="2494" r:id="rId14"/>
    <p:sldId id="582" r:id="rId15"/>
    <p:sldId id="2419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Relationship Id="rId14" Type="http://schemas.openxmlformats.org/officeDocument/2006/relationships/hyperlink" Target="https://pan.quark.cn/s/74fb24be8e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DeepSeek</a:t>
            </a: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MOE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论文走读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14"/>
              </a:rPr>
              <a:t>https://pan.quark.cn/s/74fb24be8eff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奠基工作：</a:t>
            </a:r>
            <a:r>
              <a:rPr lang="en-US" altLang="zh-CN" sz="2400" b="1" dirty="0">
                <a:solidFill>
                  <a:srgbClr val="C00000"/>
                </a:solidFill>
              </a:rPr>
              <a:t>90</a:t>
            </a:r>
            <a:r>
              <a:rPr lang="zh-CN" altLang="en-US" sz="2400" b="1" dirty="0">
                <a:solidFill>
                  <a:srgbClr val="C00000"/>
                </a:solidFill>
              </a:rPr>
              <a:t> 年代初期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Hitton</a:t>
            </a:r>
            <a:r>
              <a:rPr lang="zh-CN" altLang="en-US" sz="2000" dirty="0"/>
              <a:t>，</a:t>
            </a:r>
            <a:r>
              <a:rPr lang="en" altLang="zh-CN" sz="2000" dirty="0"/>
              <a:t>Adaptive Mixtures of Local Experts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架构形成：</a:t>
            </a:r>
            <a:r>
              <a:rPr lang="en-US" altLang="zh-CN" sz="2400" b="1" dirty="0">
                <a:solidFill>
                  <a:srgbClr val="C00000"/>
                </a:solidFill>
              </a:rPr>
              <a:t>RNN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Outrageously Large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提升效果：</a:t>
            </a:r>
            <a:r>
              <a:rPr lang="en-US" altLang="zh-CN" sz="2400" b="1" dirty="0">
                <a:solidFill>
                  <a:srgbClr val="C00000"/>
                </a:solidFill>
              </a:rPr>
              <a:t>Transformer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2020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</a:t>
            </a:r>
            <a:r>
              <a:rPr lang="en" altLang="zh-CN" sz="2000" dirty="0" err="1"/>
              <a:t>GShard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2022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Switch Transformer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智能涌现：</a:t>
            </a:r>
            <a:r>
              <a:rPr lang="en" altLang="zh-CN" sz="2400" b="1" dirty="0">
                <a:solidFill>
                  <a:srgbClr val="C00000"/>
                </a:solidFill>
              </a:rPr>
              <a:t>GPT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，</a:t>
            </a:r>
            <a:r>
              <a:rPr lang="en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 err="1"/>
              <a:t>GLaM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，幻方量化，</a:t>
            </a:r>
            <a:r>
              <a:rPr lang="en" altLang="zh-CN" sz="2000" dirty="0" err="1"/>
              <a:t>DeepseekMoE</a:t>
            </a:r>
            <a:r>
              <a:rPr lang="en-US" altLang="zh-CN" sz="2000" dirty="0"/>
              <a:t>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V2/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V3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A47B0-35AE-0801-6BAA-24BA4434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4" y="1032561"/>
            <a:ext cx="9600183" cy="5419610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DeepSeek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 </a:t>
            </a:r>
            <a:r>
              <a:rPr lang="en-US" altLang="zh-CN" sz="8000" b="1" dirty="0">
                <a:solidFill>
                  <a:schemeClr val="bg1"/>
                </a:solidFill>
                <a:latin typeface="Lexend" pitchFamily="2" charset="0"/>
              </a:rPr>
              <a:t>MOE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DeepSeekMOE</a:t>
            </a:r>
            <a:r>
              <a:rPr lang="en" altLang="zh-CN" dirty="0"/>
              <a:t> </a:t>
            </a:r>
            <a:r>
              <a:rPr lang="zh-CN" altLang="en-US" dirty="0"/>
              <a:t>是一种创新的混合专家（</a:t>
            </a:r>
            <a:r>
              <a:rPr lang="en" altLang="zh-CN" dirty="0"/>
              <a:t>Mixture of Experts, MoE</a:t>
            </a:r>
            <a:r>
              <a:rPr lang="zh-CN" altLang="en" dirty="0"/>
              <a:t>）</a:t>
            </a:r>
            <a:r>
              <a:rPr lang="zh-CN" altLang="en-US" dirty="0"/>
              <a:t>模型架构，旨在通过细分割专家和共享专家策略，提高专家专业化程度，减少冗余，并在参数扩展时控制计算成本。其核心目标是在保持高性能的同时，显著降低计算资源消耗。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E5D15-9D04-707B-E7B6-CC427BC5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624320"/>
            <a:ext cx="7772400" cy="3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背景与动机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模型规模扩展的挑战：</a:t>
            </a:r>
            <a:endParaRPr lang="en-US" altLang="zh-CN" b="1" dirty="0"/>
          </a:p>
          <a:p>
            <a:pPr lvl="1"/>
            <a:r>
              <a:rPr lang="zh-CN" altLang="en-US" dirty="0"/>
              <a:t>随着模型参数量的增加，计算成本显著上升，限制了模型的扩展。</a:t>
            </a:r>
            <a:r>
              <a:rPr lang="en" altLang="zh-CN" dirty="0" err="1"/>
              <a:t>DeepSeekMOE</a:t>
            </a:r>
            <a:r>
              <a:rPr lang="en" altLang="zh-CN" dirty="0"/>
              <a:t> </a:t>
            </a:r>
            <a:r>
              <a:rPr lang="zh-CN" altLang="en-US" dirty="0"/>
              <a:t>通过稀疏专家模型（</a:t>
            </a:r>
            <a:r>
              <a:rPr lang="en" altLang="zh-CN" dirty="0"/>
              <a:t>MoE</a:t>
            </a:r>
            <a:r>
              <a:rPr lang="zh-CN" altLang="en" dirty="0"/>
              <a:t>）</a:t>
            </a:r>
            <a:r>
              <a:rPr lang="zh-CN" altLang="en-US" dirty="0"/>
              <a:t>解决这一问题，仅激活部分参数，从而在保持高性能的同时降低计算开销。</a:t>
            </a:r>
          </a:p>
          <a:p>
            <a:r>
              <a:rPr lang="zh-CN" altLang="en-US" b="1" dirty="0"/>
              <a:t>专家同质化与负载失衡：</a:t>
            </a:r>
            <a:endParaRPr lang="en-US" altLang="zh-CN" b="1" dirty="0"/>
          </a:p>
          <a:p>
            <a:pPr lvl="1"/>
            <a:r>
              <a:rPr lang="zh-CN" altLang="en-US" dirty="0"/>
              <a:t>传统 </a:t>
            </a:r>
            <a:r>
              <a:rPr lang="en" altLang="zh-CN" dirty="0"/>
              <a:t>MoE </a:t>
            </a:r>
            <a:r>
              <a:rPr lang="zh-CN" altLang="en-US" dirty="0"/>
              <a:t>模型存在专家同质化和负载失衡问题，部分专家承担过多计算任务，而其他专家利用率低。</a:t>
            </a:r>
            <a:r>
              <a:rPr lang="en" altLang="zh-CN" dirty="0" err="1"/>
              <a:t>DeepSeekMOE</a:t>
            </a:r>
            <a:r>
              <a:rPr lang="en" altLang="zh-CN" dirty="0"/>
              <a:t> </a:t>
            </a:r>
            <a:r>
              <a:rPr lang="zh-CN" altLang="en-US" dirty="0"/>
              <a:t>通过动态专业化路由（</a:t>
            </a:r>
            <a:r>
              <a:rPr lang="en" altLang="zh-CN" dirty="0"/>
              <a:t>DSR</a:t>
            </a:r>
            <a:r>
              <a:rPr lang="zh-CN" altLang="en" dirty="0"/>
              <a:t>）</a:t>
            </a:r>
            <a:r>
              <a:rPr lang="zh-CN" altLang="en-US" dirty="0"/>
              <a:t>和专家共享机制，优化专家利用率。</a:t>
            </a:r>
          </a:p>
        </p:txBody>
      </p:sp>
    </p:spTree>
    <p:extLst>
      <p:ext uri="{BB962C8B-B14F-4D97-AF65-F5344CB8AC3E}">
        <p14:creationId xmlns:p14="http://schemas.microsoft.com/office/powerpoint/2010/main" val="61457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7FE2A3-F8C7-75E1-7011-88870D70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核心架构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94C685-B0DB-377C-A9D7-75A86673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细分割与共享专家策略：</a:t>
            </a:r>
          </a:p>
          <a:p>
            <a:pPr lvl="1"/>
            <a:r>
              <a:rPr lang="zh-CN" altLang="en-US" b="1" dirty="0"/>
              <a:t>细分割专家：</a:t>
            </a:r>
            <a:r>
              <a:rPr lang="zh-CN" altLang="en-US" dirty="0"/>
              <a:t>将专家分为多个小组，每个小组专注于特定任务，提高专家专业化程度。</a:t>
            </a:r>
          </a:p>
          <a:p>
            <a:pPr lvl="1"/>
            <a:r>
              <a:rPr lang="zh-CN" altLang="en-US" b="1" dirty="0"/>
              <a:t>共享专家：</a:t>
            </a:r>
            <a:r>
              <a:rPr lang="zh-CN" altLang="en-US" dirty="0"/>
              <a:t>引入共享专家，捕捉通用知识，减少冗余参数。</a:t>
            </a:r>
          </a:p>
          <a:p>
            <a:r>
              <a:rPr lang="zh-CN" altLang="en-US" b="1" dirty="0"/>
              <a:t>动态专业化路由（</a:t>
            </a:r>
            <a:r>
              <a:rPr lang="en" altLang="zh-CN" b="1" dirty="0"/>
              <a:t>DSR</a:t>
            </a:r>
            <a:r>
              <a:rPr lang="zh-CN" altLang="en" b="1" dirty="0"/>
              <a:t>）：</a:t>
            </a:r>
          </a:p>
          <a:p>
            <a:pPr lvl="1"/>
            <a:r>
              <a:rPr lang="en" altLang="zh-CN" dirty="0"/>
              <a:t>DSR </a:t>
            </a:r>
            <a:r>
              <a:rPr lang="zh-CN" altLang="en-US" dirty="0"/>
              <a:t>通过门控网络动态选择最相关专家，确保每个输入仅激活少量专家</a:t>
            </a:r>
            <a:r>
              <a:rPr lang="zh-CN" altLang="en" dirty="0"/>
              <a:t>，</a:t>
            </a:r>
            <a:r>
              <a:rPr lang="zh-CN" altLang="en-US" dirty="0"/>
              <a:t>从而降低计算成本。</a:t>
            </a:r>
          </a:p>
          <a:p>
            <a:pPr lvl="1"/>
            <a:r>
              <a:rPr lang="en" altLang="zh-CN" dirty="0"/>
              <a:t>DSR </a:t>
            </a:r>
            <a:r>
              <a:rPr lang="zh-CN" altLang="en-US" dirty="0"/>
              <a:t>还通过负载均衡机制，避免某些专家过载或闲置，确保专家利用率均衡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43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6B60A4-7D76-D77A-EAB0-6C98D3A4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训练策略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3B71D4-F266-AC90-1BBE-59400BD9F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三阶段训练流程：</a:t>
            </a:r>
          </a:p>
          <a:p>
            <a:pPr lvl="1"/>
            <a:r>
              <a:rPr lang="zh-CN" altLang="en-US" dirty="0"/>
              <a:t>专家孵化：通过动态课程学习，初步训练专家网络。</a:t>
            </a:r>
          </a:p>
          <a:p>
            <a:pPr lvl="1"/>
            <a:r>
              <a:rPr lang="zh-CN" altLang="en-US" dirty="0"/>
              <a:t>专精强化：通过对抗训练，进一步优化专家专业化能力。</a:t>
            </a:r>
          </a:p>
          <a:p>
            <a:pPr lvl="1"/>
            <a:r>
              <a:rPr lang="zh-CN" altLang="en-US" dirty="0"/>
              <a:t>协同优化：通过多任务协同训练，提升整体模型性能。</a:t>
            </a:r>
          </a:p>
          <a:p>
            <a:r>
              <a:rPr lang="zh-CN" altLang="en-US" b="1" dirty="0"/>
              <a:t>训练效率优化：</a:t>
            </a:r>
            <a:endParaRPr lang="en-US" altLang="zh-CN" b="1" dirty="0"/>
          </a:p>
          <a:p>
            <a:pPr lvl="1"/>
            <a:r>
              <a:rPr lang="zh-CN" altLang="en-US" dirty="0"/>
              <a:t>采用 </a:t>
            </a:r>
            <a:r>
              <a:rPr lang="en" altLang="zh-CN" dirty="0"/>
              <a:t>FP8 </a:t>
            </a:r>
            <a:r>
              <a:rPr lang="zh-CN" altLang="en-US" dirty="0"/>
              <a:t>混合精度训练和 </a:t>
            </a:r>
            <a:r>
              <a:rPr lang="en" altLang="zh-CN" dirty="0" err="1"/>
              <a:t>DualPipe</a:t>
            </a:r>
            <a:r>
              <a:rPr lang="en" altLang="zh-CN" dirty="0"/>
              <a:t> </a:t>
            </a:r>
            <a:r>
              <a:rPr lang="zh-CN" altLang="en-US" dirty="0"/>
              <a:t>算法，显著减少训练时间和通信开销</a:t>
            </a:r>
          </a:p>
        </p:txBody>
      </p:sp>
    </p:spTree>
    <p:extLst>
      <p:ext uri="{BB962C8B-B14F-4D97-AF65-F5344CB8AC3E}">
        <p14:creationId xmlns:p14="http://schemas.microsoft.com/office/powerpoint/2010/main" val="124246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7A551D-98C6-292B-35D9-CC80749E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</a:t>
            </a:r>
            <a:r>
              <a:rPr lang="en-US" altLang="zh-CN" dirty="0"/>
              <a:t>MOE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229D-2B1F-F9A0-45D1-6A694975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DeepSeekMOE</a:t>
            </a:r>
            <a:r>
              <a:rPr lang="en" altLang="zh-CN" dirty="0"/>
              <a:t> </a:t>
            </a:r>
            <a:r>
              <a:rPr lang="zh-CN" altLang="en-US" dirty="0"/>
              <a:t>通过细分割专家、共享专家和动态专业化路由等创新技术，实现了高效的大规模模型训练和推理。其在保持高性能的同时，显著降低了计算成本，为万亿参数时代的大模型发展提供了新的思路。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F6388D-3BB2-5E0C-CF32-6DAF6995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624320"/>
            <a:ext cx="7772400" cy="3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29955</TotalTime>
  <Words>687</Words>
  <Application>Microsoft Macintosh PowerPoint</Application>
  <PresentationFormat>自定义</PresentationFormat>
  <Paragraphs>62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Contents</vt:lpstr>
      <vt:lpstr>视频目录大纲</vt:lpstr>
      <vt:lpstr>PowerPoint 演示文稿</vt:lpstr>
      <vt:lpstr>基本介绍</vt:lpstr>
      <vt:lpstr>背景与动机</vt:lpstr>
      <vt:lpstr>核心架构</vt:lpstr>
      <vt:lpstr>训练策略</vt:lpstr>
      <vt:lpstr>DeepSeek MOE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10093</cp:revision>
  <cp:lastPrinted>2023-09-08T09:14:01Z</cp:lastPrinted>
  <dcterms:created xsi:type="dcterms:W3CDTF">2020-08-28T08:44:19Z</dcterms:created>
  <dcterms:modified xsi:type="dcterms:W3CDTF">2025-02-23T06:12:15Z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