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cf5fc278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1cf5fc278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cf473940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cf473940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cf473940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1cf473940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d1d9181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1d1d9181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cf473940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1cf473940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cf5fc278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1cf5fc278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1cf473940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1cf473940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1cf473940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1cf473940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1cf473940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1cf473940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1d63fa82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1d63fa82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cf47394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cf47394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1d63fa82a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1d63fa82a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1d63fa82a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1d63fa82a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1d63fa82a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1d63fa82a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cf473940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cf473940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cf5fc278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cf5fc278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cf47394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cf47394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cf5fc278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cf5fc278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cf473940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1cf473940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cf5fc278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cf5fc278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cf473940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cf473940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cuhk-eda/Xplace/tree/main/cpp_to_py/gpugr" TargetMode="External"/><Relationship Id="rId4" Type="http://schemas.openxmlformats.org/officeDocument/2006/relationships/hyperlink" Target="https://doi.org/10.1145/3508352.3549474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hyperlink" Target="https://ieeexplore.ieee.org/document/9643563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hackmd.io/@d2drouting/B1zKnLrXJ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ieeexplore.ieee.org/stamp/stamp.jsp?tp=&amp;arnumber=8942107" TargetMode="External"/><Relationship Id="rId4" Type="http://schemas.openxmlformats.org/officeDocument/2006/relationships/hyperlink" Target="https://github.com/cuhk-eda/dr-cu" TargetMode="External"/><Relationship Id="rId5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hyperlink" Target="https://dl.acm.org/doi/10.1145/3626184.3639693" TargetMode="External"/><Relationship Id="rId5" Type="http://schemas.openxmlformats.org/officeDocument/2006/relationships/hyperlink" Target="https://dl.acm.org/doi/10.1145/3626184.3639693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ieeexplore.ieee.org/document/4358497/?arnumber=4358497" TargetMode="External"/><Relationship Id="rId4" Type="http://schemas.openxmlformats.org/officeDocument/2006/relationships/hyperlink" Target="https://ieeexplore.ieee.org/document/9218646/?arnumber=9218646" TargetMode="External"/><Relationship Id="rId5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hyperlink" Target="https://ieeexplore.ieee.org/document/9218646/?arnumber=9218646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ieeexplore.ieee.org/document/9643563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GGR: Superfast Full-Scale GPU-Accelerated Global Routing</a:t>
            </a:r>
            <a:endParaRPr sz="35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2024/12/11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Group1-demo4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2909550" y="4129975"/>
            <a:ext cx="332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u="sng">
                <a:solidFill>
                  <a:schemeClr val="hlink"/>
                </a:solidFill>
                <a:hlinkClick r:id="rId3"/>
              </a:rPr>
              <a:t>code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u="sng">
                <a:solidFill>
                  <a:schemeClr val="hlink"/>
                </a:solidFill>
                <a:hlinkClick r:id="rId4"/>
              </a:rPr>
              <a:t>paper</a:t>
            </a:r>
            <a:endParaRPr sz="1300"/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Two-Level Maze Routing</a:t>
            </a:r>
            <a:endParaRPr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983" y="1994100"/>
            <a:ext cx="4680042" cy="28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/>
          <p:nvPr/>
        </p:nvSpPr>
        <p:spPr>
          <a:xfrm>
            <a:off x="574650" y="4465225"/>
            <a:ext cx="942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source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Two-Level Maze Routing - Coarse-grained routing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Two-level maze routing is a useful technique to </a:t>
            </a:r>
            <a:br>
              <a:rPr lang="zh-TW"/>
            </a:br>
            <a:r>
              <a:rPr lang="zh-TW"/>
              <a:t>reduce running time.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C</a:t>
            </a:r>
            <a:r>
              <a:rPr lang="zh-TW"/>
              <a:t>oarse-grained routing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 sz="1100"/>
              <a:t>G-cells are merged to a coarse-grained G-cell.</a:t>
            </a:r>
            <a:endParaRPr sz="11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 sz="1100"/>
              <a:t>Coarse-grained maze routing is first applied </a:t>
            </a:r>
            <a:br>
              <a:rPr lang="zh-TW" sz="1100"/>
            </a:br>
            <a:r>
              <a:rPr lang="zh-TW" sz="1100"/>
              <a:t>to find a path on the coarse grid graph.</a:t>
            </a:r>
            <a:endParaRPr sz="11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 sz="1100"/>
              <a:t>All the coarse-grained G-cells on the path </a:t>
            </a:r>
            <a:br>
              <a:rPr lang="zh-TW" sz="1100"/>
            </a:br>
            <a:r>
              <a:rPr lang="zh-TW" sz="1100"/>
              <a:t>are used as route guides.</a:t>
            </a:r>
            <a:endParaRPr sz="11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 sz="1100"/>
              <a:t>Only G-cells within the route guides will be </a:t>
            </a:r>
            <a:br>
              <a:rPr lang="zh-TW" sz="1100"/>
            </a:br>
            <a:r>
              <a:rPr lang="zh-TW" sz="1100"/>
              <a:t>considered in the fine-grained routing.</a:t>
            </a:r>
            <a:endParaRPr sz="1100"/>
          </a:p>
        </p:txBody>
      </p:sp>
      <p:sp>
        <p:nvSpPr>
          <p:cNvPr id="173" name="Google Shape;173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541" y="2416750"/>
            <a:ext cx="4370460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729450" y="1318650"/>
            <a:ext cx="8414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Two-Level Maze Routing - </a:t>
            </a:r>
            <a:r>
              <a:rPr lang="zh-TW"/>
              <a:t>Parallel fine-grained maze routing</a:t>
            </a:r>
            <a:endParaRPr/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Decomposing Multi-Pin Nets into 2-Pin Nets.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zh-TW"/>
              <a:t>Wire Segments:</a:t>
            </a:r>
            <a:r>
              <a:rPr lang="zh-TW"/>
              <a:t> Continuous connections on the same layer.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zh-TW"/>
              <a:t>Via Segments:</a:t>
            </a:r>
            <a:r>
              <a:rPr lang="zh-TW"/>
              <a:t> Vertical connections between layers.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G-cell consists of 𝑐 × 𝑐 fine-grained G-cells and a coarse-grained via segment spans 𝐿 layers, 𝑐 × 𝐿 and 𝑐 × 𝑐 threads are needed for wire and via sweeps respectively.</a:t>
            </a:r>
            <a:endParaRPr/>
          </a:p>
        </p:txBody>
      </p:sp>
      <p:sp>
        <p:nvSpPr>
          <p:cNvPr id="181" name="Google Shape;181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900" y="3672140"/>
            <a:ext cx="3646412" cy="1335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5136" y="3393750"/>
            <a:ext cx="3320689" cy="174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Build</a:t>
            </a:r>
            <a:endParaRPr/>
          </a:p>
        </p:txBody>
      </p:sp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729450" y="2078875"/>
            <a:ext cx="7888800" cy="30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When Build Xplace, GGR will be installed.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Testcase called ispd19_test5 in </a:t>
            </a:r>
            <a:r>
              <a:rPr lang="zh-TW"/>
              <a:t>ICCAD 2019 </a:t>
            </a:r>
            <a:r>
              <a:rPr lang="zh-TW"/>
              <a:t>must be modified by program in ~/Xplace/data/remove_fence_in_ispd19_test5.py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How to run detail routing by using Innovus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modify source code and directory in  ~/Xplace/tool/innovus_ispd2015_fix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cd </a:t>
            </a:r>
            <a:r>
              <a:rPr lang="zh-TW"/>
              <a:t>~/Xplace/tool/innovus_iccad2019 (I add this directory)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cp -r ~/Xplace/data/raw/iccad2019 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python update_placement_def.py ~/Xplace/result/2024-12-09-15:24:14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the directory of iccad2019_xplace_route will be made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modify source code of run_all_route_xplace_route.tcl in ~/Xplace/tool/innovus_iccad2019/innovus_work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move innovus_iccad2019 to Innovus environment.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cd innovus_work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innovus -stylus -init run_all_route_xplace_route.tcl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 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 Reference</a:t>
            </a:r>
            <a:endParaRPr/>
          </a:p>
        </p:txBody>
      </p:sp>
      <p:sp>
        <p:nvSpPr>
          <p:cNvPr id="190" name="Google Shape;190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 on ICCAD 2019 Benchmark</a:t>
            </a:r>
            <a:r>
              <a:rPr lang="zh-TW"/>
              <a:t> : Introduction</a:t>
            </a:r>
            <a:endParaRPr/>
          </a:p>
        </p:txBody>
      </p:sp>
      <p:sp>
        <p:nvSpPr>
          <p:cNvPr id="196" name="Google Shape;196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2019 CAD Contest: LEF/DEF Based Global Routing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Inputs are placed </a:t>
            </a:r>
            <a:r>
              <a:rPr b="1" lang="zh-TW"/>
              <a:t>DEF/LEF</a:t>
            </a:r>
            <a:r>
              <a:rPr lang="zh-TW"/>
              <a:t> files.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Output file format follows the </a:t>
            </a:r>
            <a:r>
              <a:rPr b="1" lang="zh-TW"/>
              <a:t>ISPD-2018/2019 </a:t>
            </a:r>
            <a:br>
              <a:rPr b="1" lang="zh-TW"/>
            </a:br>
            <a:r>
              <a:rPr b="1" lang="zh-TW"/>
              <a:t>route guide format.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Need to figure out pin accesses and blockage effects based on</a:t>
            </a:r>
            <a:br>
              <a:rPr lang="zh-TW"/>
            </a:br>
            <a:r>
              <a:rPr lang="zh-TW"/>
              <a:t>physical metal shapes and DRCs to achieve accurate resource </a:t>
            </a:r>
            <a:br>
              <a:rPr lang="zh-TW"/>
            </a:br>
            <a:r>
              <a:rPr lang="zh-TW"/>
              <a:t>modeling.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Using an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academic detailed router(Dr.CU)</a:t>
            </a:r>
            <a:r>
              <a:rPr lang="zh-TW"/>
              <a:t> as part of the </a:t>
            </a:r>
            <a:br>
              <a:rPr lang="zh-TW"/>
            </a:br>
            <a:r>
              <a:rPr lang="zh-TW"/>
              <a:t>evaluation</a:t>
            </a:r>
            <a:r>
              <a:rPr lang="zh-TW"/>
              <a:t>  </a:t>
            </a:r>
            <a:r>
              <a:rPr lang="zh-TW"/>
              <a:t>process. Rather than comparing overflow metrics.</a:t>
            </a:r>
            <a:endParaRPr/>
          </a:p>
        </p:txBody>
      </p:sp>
      <p:sp>
        <p:nvSpPr>
          <p:cNvPr id="197" name="Google Shape;197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5510" y="1760575"/>
            <a:ext cx="3418490" cy="298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 on ICCAD 2019 Benchmark : 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06" name="Google Shape;2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825" y="1885650"/>
            <a:ext cx="5947349" cy="32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 on ICCAD 2019 Benchmark : Result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908975" y="1773050"/>
            <a:ext cx="2511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the iccad 2019 result of GGR </a:t>
            </a:r>
            <a:endParaRPr/>
          </a:p>
        </p:txBody>
      </p:sp>
      <p:sp>
        <p:nvSpPr>
          <p:cNvPr id="213" name="Google Shape;213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14" name="Google Shape;2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075" y="2105000"/>
            <a:ext cx="5637349" cy="293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 on ICCAD 2019 Benchmark : Result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908975" y="1773050"/>
            <a:ext cx="2511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the iccad 2019 result of GGR </a:t>
            </a:r>
            <a:endParaRPr/>
          </a:p>
        </p:txBody>
      </p:sp>
      <p:pic>
        <p:nvPicPr>
          <p:cNvPr id="222" name="Google Shape;2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100" y="2071775"/>
            <a:ext cx="4649975" cy="300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 on ICCAD 2019 Benchmark</a:t>
            </a:r>
            <a:r>
              <a:rPr lang="zh-TW"/>
              <a:t> : Result</a:t>
            </a:r>
            <a:endParaRPr/>
          </a:p>
        </p:txBody>
      </p:sp>
      <p:sp>
        <p:nvSpPr>
          <p:cNvPr id="228" name="Google Shape;228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29" name="Google Shape;2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800" y="2096025"/>
            <a:ext cx="5226390" cy="298484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0"/>
          <p:cNvSpPr txBox="1"/>
          <p:nvPr>
            <p:ph idx="1" type="body"/>
          </p:nvPr>
        </p:nvSpPr>
        <p:spPr>
          <a:xfrm>
            <a:off x="908975" y="1782050"/>
            <a:ext cx="694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the process of </a:t>
            </a:r>
            <a:r>
              <a:rPr lang="zh-TW"/>
              <a:t>iccad 2019 </a:t>
            </a:r>
            <a:r>
              <a:rPr lang="zh-TW"/>
              <a:t>Detail Routing on EE machine Innovus (need to run about two days)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 on ICCAD 2019 Benchmark : Result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37" name="Google Shape;237;p31"/>
          <p:cNvSpPr txBox="1"/>
          <p:nvPr>
            <p:ph idx="1" type="body"/>
          </p:nvPr>
        </p:nvSpPr>
        <p:spPr>
          <a:xfrm>
            <a:off x="908975" y="1782050"/>
            <a:ext cx="5061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the result of iccad 2019 Detail Routing (will get some xx.routed.def) </a:t>
            </a:r>
            <a:endParaRPr/>
          </a:p>
        </p:txBody>
      </p:sp>
      <p:pic>
        <p:nvPicPr>
          <p:cNvPr id="238" name="Google Shape;2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675" y="2317250"/>
            <a:ext cx="4048125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1"/>
          <p:cNvSpPr txBox="1"/>
          <p:nvPr/>
        </p:nvSpPr>
        <p:spPr>
          <a:xfrm>
            <a:off x="1025675" y="3611400"/>
            <a:ext cx="553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ispd18_test1, </a:t>
            </a: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ispd18_test2, ispd18_test3, ispd18_test4,  </a:t>
            </a: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have already been successfully executed.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924800" cy="24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 sz="1800"/>
              <a:t>Introduction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 sz="1800"/>
              <a:t>Parallel L-Shape Routing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 sz="1800"/>
              <a:t>Parallel Z-Shape Routing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 sz="1800"/>
              <a:t>Two-Level Maze Routing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 sz="1800"/>
              <a:t>Build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 sz="1800"/>
              <a:t>Experiment on ICCAD 2019 Benchmark</a:t>
            </a:r>
            <a:endParaRPr b="1"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 on ICCAD 2019 Benchmark : Result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46" name="Google Shape;246;p32"/>
          <p:cNvSpPr txBox="1"/>
          <p:nvPr/>
        </p:nvSpPr>
        <p:spPr>
          <a:xfrm>
            <a:off x="340300" y="2198750"/>
            <a:ext cx="8744700" cy="14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command:  see some detail routing result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innovus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read_physical -lefs /home/course/jtli/group1/innovus_iccad2019/iccad2019/ispd18_test1/ispd18_test1.input.lef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read_netlist /home/course/jtli/group1/innovus_iccad2019/innovus_work/ispd18_test1.def.v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read_def /home/course/jtli/group1/innovus_iccad2019/iccad2019_xplace_route/ispd18_test1/ispd18_test1.routed.def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 on ICCAD 2019 Benchmark : Result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53" name="Google Shape;2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925" y="1764100"/>
            <a:ext cx="3357733" cy="328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3"/>
          <p:cNvSpPr txBox="1"/>
          <p:nvPr/>
        </p:nvSpPr>
        <p:spPr>
          <a:xfrm>
            <a:off x="5071300" y="2856375"/>
            <a:ext cx="3465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iccad2019 result of Xplace’ s placement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33"/>
          <p:cNvSpPr txBox="1"/>
          <p:nvPr/>
        </p:nvSpPr>
        <p:spPr>
          <a:xfrm>
            <a:off x="5108425" y="3520625"/>
            <a:ext cx="15798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ispd_test1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 on ICCAD 2019 Benchmark : Result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62" name="Google Shape;26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575" y="1853850"/>
            <a:ext cx="3039049" cy="298484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4"/>
          <p:cNvSpPr txBox="1"/>
          <p:nvPr/>
        </p:nvSpPr>
        <p:spPr>
          <a:xfrm>
            <a:off x="4712225" y="2892275"/>
            <a:ext cx="3465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iccad2019 result of detail route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34"/>
          <p:cNvSpPr txBox="1"/>
          <p:nvPr/>
        </p:nvSpPr>
        <p:spPr>
          <a:xfrm>
            <a:off x="4758325" y="3493700"/>
            <a:ext cx="15798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ispd_test1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 - 3D global routing problem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Routing topology generation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G-cells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M</a:t>
            </a:r>
            <a:r>
              <a:rPr lang="zh-TW"/>
              <a:t>ulti-layer grid graph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edges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capacity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via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Minimized overflows and total wirelength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175" y="2244950"/>
            <a:ext cx="4618824" cy="209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6214700" y="4282175"/>
            <a:ext cx="14253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u="sng">
                <a:solidFill>
                  <a:schemeClr val="hlink"/>
                </a:solidFill>
                <a:hlinkClick r:id="rId4"/>
              </a:rPr>
              <a:t>figure </a:t>
            </a:r>
            <a:r>
              <a:rPr lang="zh-TW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source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 - </a:t>
            </a:r>
            <a:r>
              <a:rPr lang="zh-TW"/>
              <a:t>3D global routing 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Pattern routing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L-shape,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Z-shape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3-bend routing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R</a:t>
            </a:r>
            <a:r>
              <a:rPr lang="zh-TW" sz="1500"/>
              <a:t>ipped up and Re-Routed(RRR)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maze routing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2d routing, layer assignment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3d two-level maze routing</a:t>
            </a:r>
            <a:endParaRPr sz="1300"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400" y="2267475"/>
            <a:ext cx="4455331" cy="21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 -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LEF/DEF based global routing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In our 3D pattern routing, a 2D routing topology of a multi-pin net</a:t>
            </a:r>
            <a:br>
              <a:rPr lang="zh-TW"/>
            </a:br>
            <a:r>
              <a:rPr lang="zh-TW"/>
              <a:t> is first generated using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FLUTE</a:t>
            </a:r>
            <a:r>
              <a:rPr lang="zh-TW"/>
              <a:t>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 u="sng">
                <a:solidFill>
                  <a:schemeClr val="hlink"/>
                </a:solidFill>
                <a:hlinkClick r:id="rId4"/>
              </a:rPr>
              <a:t>two-pin nets ordering(CUGR)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GPU- accelerated L/Z-shape routing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net-level parallelism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Parallel two-level maze routing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coarse-grained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fine-grained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Results are evaluated by the official evaluator </a:t>
            </a:r>
            <a:r>
              <a:rPr b="1" lang="zh-TW"/>
              <a:t>Innovus v18.12-s106</a:t>
            </a:r>
            <a:endParaRPr b="1"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9475" y="1599825"/>
            <a:ext cx="3024524" cy="295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 -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25" y="2078875"/>
            <a:ext cx="4328575" cy="2397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102300"/>
            <a:ext cx="4177900" cy="252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3532625" y="4663075"/>
            <a:ext cx="14601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source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Parallel L-Shape Routing - Prefix sum</a:t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The most time-consuming step in L-shape routing is computing the total cost of a </a:t>
            </a:r>
            <a:r>
              <a:rPr b="1" lang="zh-TW"/>
              <a:t>long wire</a:t>
            </a:r>
            <a:r>
              <a:rPr lang="zh-TW"/>
              <a:t> </a:t>
            </a:r>
            <a:r>
              <a:rPr b="1" lang="zh-TW"/>
              <a:t>segment</a:t>
            </a:r>
            <a:r>
              <a:rPr lang="zh-TW"/>
              <a:t>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In a bounding box has </a:t>
            </a:r>
            <a:r>
              <a:rPr b="1" lang="zh-TW"/>
              <a:t>2xLxL</a:t>
            </a:r>
            <a:r>
              <a:rPr lang="zh-TW"/>
              <a:t> possible, (hv, vh) x (0~L) x (0~L).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Calculate the total cost of a long wire segment is to use </a:t>
            </a:r>
            <a:r>
              <a:rPr b="1" lang="zh-TW"/>
              <a:t>prefix sum</a:t>
            </a:r>
            <a:r>
              <a:rPr lang="zh-TW"/>
              <a:t>, which can be parallized.(</a:t>
            </a:r>
            <a:r>
              <a:rPr lang="zh-TW" u="sng">
                <a:solidFill>
                  <a:schemeClr val="hlink"/>
                </a:solidFill>
                <a:hlinkClick r:id="rId3"/>
              </a:rPr>
              <a:t>ref</a:t>
            </a:r>
            <a:r>
              <a:rPr lang="zh-TW"/>
              <a:t>)</a:t>
            </a:r>
            <a:endParaRPr/>
          </a:p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0900" y="3111163"/>
            <a:ext cx="3772475" cy="183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1078" y="3111175"/>
            <a:ext cx="2968796" cy="195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Parallel L-Shape Routing - Via update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185" y="1954000"/>
            <a:ext cx="4879225" cy="284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Parallel Z-Shape Routing</a:t>
            </a:r>
            <a:endParaRPr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Z-shape routing has </a:t>
            </a:r>
            <a:r>
              <a:rPr b="1" lang="zh-TW" sz="1400"/>
              <a:t>L^3 × (n+m)</a:t>
            </a:r>
            <a:r>
              <a:rPr lang="zh-TW" sz="1400"/>
              <a:t> possible paths.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Using </a:t>
            </a:r>
            <a:r>
              <a:rPr b="1" lang="zh-TW" sz="1400"/>
              <a:t>pre-computing prefix sum</a:t>
            </a:r>
            <a:r>
              <a:rPr lang="zh-TW" sz="1400"/>
              <a:t> for fast long wire cost queries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Each net in a batch of non-overlapping nets occupies a block in CUDA,</a:t>
            </a:r>
            <a:br>
              <a:rPr lang="zh-TW" sz="1400"/>
            </a:br>
            <a:r>
              <a:rPr lang="zh-TW" sz="1400"/>
              <a:t>and multiple threads are allocated for every block.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 sz="1200"/>
              <a:t>chooses 32 as the unified number of threads for the nets.</a:t>
            </a:r>
            <a:endParaRPr sz="1200"/>
          </a:p>
        </p:txBody>
      </p:sp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9250" y="2689023"/>
            <a:ext cx="2153675" cy="201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875" y="3585425"/>
            <a:ext cx="6236273" cy="15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