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c0204c88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c0204c88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每個 net 會被分配到一個 thread，這樣可以並行地處理多個 net 的 pin。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不同的 net 可能包含不同數量的 pin，這導致各個 thread 的工作負載不均衡，從而影響並行計算的效率。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|E| 是指 net 的數量。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Atomic 方法使用了更細微的並行化策略，將計算分配到每個 pin，而不是每個 net。這種方法利用了CUDA中的 atomic 來進行累加運算，確保在multi thread 同時更新變量時不會發生數據競爭。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我們觀察到演算法1 [30] 存在一些缺點：昂貴的 CUDA 流、多次內核的順序啟動、資源競爭和頻繁的全局記憶體訪問。在這些缺點中，頻繁的全局記憶體訪問，尤其是頻繁對中間變量 x±、a±、b、c± 的寫入，成為主要的運行瓶頸。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Merged方法將正向傳播和反向傳播的部分計算合併，從而減少不必要的中間步驟和數據傳輸。通過將一些獨立的計算步驟進行合併，可以減少 memory 的讀寫操作，提升整體效率。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c0204c88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c0204c88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計算density penalty有四個步驟，旁邊是計算圖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f03d58b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f03d58b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c0204c88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c0204c88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每一步的密度圖計算基於相應cells的重疊區域來更新區塊。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計算每個cell共佔用多少bins，</a:t>
            </a:r>
            <a:r>
              <a:rPr lang="zh-TW" sz="1050">
                <a:solidFill>
                  <a:srgbClr val="0E0E0E"/>
                </a:solidFill>
              </a:rPr>
              <a:t>每個 bin 內的 cell 數量可以視為「電荷密度」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E0E0E"/>
                </a:solidFill>
              </a:rPr>
              <a:t>一個天真的並行化算法是為每個cells分配一個 GPU 執行緒，並使用atomic addition來累積與區塊的重疊區域。然而，由於單元可能覆蓋多個區塊，簡單地使用一個 GPU 執行緒來順序更新所有重疊的區塊會導致負載不均衡的問題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E0E0E"/>
                </a:solidFill>
              </a:rPr>
              <a:t>GPT解釋怎麼改善load imbalance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在一個簡單的 GPU 平行算法中，我們可能會分配一個 GPU 執行緒來處理每個單元格，並用</a:t>
            </a:r>
            <a:r>
              <a:rPr b="1" lang="zh-TW" sz="1050">
                <a:solidFill>
                  <a:srgbClr val="0E0E0E"/>
                </a:solidFill>
              </a:rPr>
              <a:t>原子操作 (atomic addition)</a:t>
            </a:r>
            <a:r>
              <a:rPr lang="zh-TW" sz="1050">
                <a:solidFill>
                  <a:srgbClr val="0E0E0E"/>
                </a:solidFill>
              </a:rPr>
              <a:t> 將每個單元格覆蓋的網格加總到總面積中。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	•	</a:t>
            </a:r>
            <a:r>
              <a:rPr b="1" lang="zh-TW" sz="1050">
                <a:solidFill>
                  <a:srgbClr val="0E0E0E"/>
                </a:solidFill>
              </a:rPr>
              <a:t>情境 A</a:t>
            </a:r>
            <a:r>
              <a:rPr lang="zh-TW" sz="1050">
                <a:solidFill>
                  <a:srgbClr val="0E0E0E"/>
                </a:solidFill>
              </a:rPr>
              <a:t>：一個小單元格可能只覆蓋 10 個網格，那麼這個單元格的計算會很快完成。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	•	</a:t>
            </a:r>
            <a:r>
              <a:rPr b="1" lang="zh-TW" sz="1050">
                <a:solidFill>
                  <a:srgbClr val="0E0E0E"/>
                </a:solidFill>
              </a:rPr>
              <a:t>情境 B</a:t>
            </a:r>
            <a:r>
              <a:rPr lang="zh-TW" sz="1050">
                <a:solidFill>
                  <a:srgbClr val="0E0E0E"/>
                </a:solidFill>
              </a:rPr>
              <a:t>：一個大單元格可能覆蓋 1000 個網格，那麼它需要很長時間來計算並更新這 1000 個網格的重疊面積。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由於單元格大小的差異，</a:t>
            </a:r>
            <a:r>
              <a:rPr b="1" lang="zh-TW" sz="1050">
                <a:solidFill>
                  <a:srgbClr val="0E0E0E"/>
                </a:solidFill>
              </a:rPr>
              <a:t>大單元格處理的網格數量遠多於小單元格</a:t>
            </a:r>
            <a:r>
              <a:rPr lang="zh-TW" sz="1050">
                <a:solidFill>
                  <a:srgbClr val="0E0E0E"/>
                </a:solidFill>
              </a:rPr>
              <a:t>，這會導致 GPU 中的執行緒出現負載不均的問題。一些處理小單元格的執行緒很快就完成了任務，而處理大單元格的執行緒則需要很長時間，導致其他執行緒在等待，造成大量的閒置時間和資源浪費。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解決方案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為了解決這個負載不均的問題，研究者提出了兩個技術：</a:t>
            </a:r>
            <a:endParaRPr sz="1050">
              <a:solidFill>
                <a:srgbClr val="0E0E0E"/>
              </a:solidFill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1.	</a:t>
            </a:r>
            <a:r>
              <a:rPr b="1" lang="zh-TW" sz="1050">
                <a:solidFill>
                  <a:srgbClr val="0E0E0E"/>
                </a:solidFill>
              </a:rPr>
              <a:t>根據單元格面積進行排序</a:t>
            </a:r>
            <a:r>
              <a:rPr lang="zh-TW" sz="1050">
                <a:solidFill>
                  <a:srgbClr val="0E0E0E"/>
                </a:solidFill>
              </a:rPr>
              <a:t>：首先將單元格按面積大小排序，這樣 GPU 中的一個執行緒組 (warp，通常是 32 個執行緒) 可以處理面積相近的單元格，從而在某個範圍內平衡負載。</a:t>
            </a:r>
            <a:endParaRPr sz="1050">
              <a:solidFill>
                <a:srgbClr val="0E0E0E"/>
              </a:solidFill>
            </a:endParaRPr>
          </a:p>
          <a:p>
            <a:pPr indent="-203200" lvl="0" marL="203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E0E0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2.	</a:t>
            </a:r>
            <a:r>
              <a:rPr b="1" lang="zh-TW" sz="1050">
                <a:solidFill>
                  <a:srgbClr val="0E0E0E"/>
                </a:solidFill>
              </a:rPr>
              <a:t>使用多個執行緒處理一個單元格</a:t>
            </a:r>
            <a:r>
              <a:rPr lang="zh-TW" sz="1050">
                <a:solidFill>
                  <a:srgbClr val="0E0E0E"/>
                </a:solidFill>
              </a:rPr>
              <a:t>：對於大單元格，分配多個執行緒來共同處理該單元格，將其重疊的網格分成多個執行緒來處理。這樣可以減少每個執行緒的工作量，避免某些執行緒處理過多網格而導致負載不均。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0204c88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0204c88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應該是根據上一步計算的電荷密度，跟前面求解的電場和電位能，才能計算出每個cell的受力，並決定cell位置，然後迭代很多次。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GPT解釋物理跟怎麼算受力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計算每個 cell 所佔用的 bins 後，接下來要計算與電場有關的 </a:t>
            </a:r>
            <a:r>
              <a:rPr b="1" lang="zh-TW" sz="1050">
                <a:solidFill>
                  <a:srgbClr val="0E0E0E"/>
                </a:solidFill>
              </a:rPr>
              <a:t>Electric Force（電場力）</a:t>
            </a:r>
            <a:r>
              <a:rPr lang="zh-TW" sz="1050">
                <a:solidFill>
                  <a:srgbClr val="0E0E0E"/>
                </a:solidFill>
              </a:rPr>
              <a:t>。在佈局優化（如 VLSI 設計等）中，電場力的計算常用於模擬擁擠區域的推力，從而將 cell 分布得更均勻。具體如何計算電場力，取決於模型和所選的力學模型，但一般思路如下：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1. 電場的定義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通常，電場是基於擁擠或電勢的梯度來定義的。可以將擁擠區域視為「電荷」，而目標是根據擁擠程度調整 cell 的位置，使佈局更加均勻。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假設你已經有了一個離散的網格（即 bins），每個 bin 內的 cell 數量可以視為「電荷分佈」。你可以使用這些分佈來計算對應的電場，然後根據這個電場來施加力以移動 cell。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2. 電勢的計算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在佈局優化問題中，通常會先計算出一個 </a:t>
            </a:r>
            <a:r>
              <a:rPr b="1" lang="zh-TW" sz="1050">
                <a:solidFill>
                  <a:srgbClr val="0E0E0E"/>
                </a:solidFill>
              </a:rPr>
              <a:t>電勢場（potential field）</a:t>
            </a:r>
            <a:r>
              <a:rPr lang="zh-TW" sz="1050">
                <a:solidFill>
                  <a:srgbClr val="0E0E0E"/>
                </a:solidFill>
              </a:rPr>
              <a:t>。這個場可以通過求解 Poisson 方程得到，該方程的右邊是 cell 分佈的電荷密度：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其中， 是電勢， 是 bins 內的電荷密度（即擁擠程度）。</a:t>
            </a:r>
            <a:endParaRPr sz="1050">
              <a:solidFill>
                <a:srgbClr val="0E0E0E"/>
              </a:solidFill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	•	</a:t>
            </a:r>
            <a:r>
              <a:rPr b="1" lang="zh-TW" sz="1050">
                <a:solidFill>
                  <a:srgbClr val="0E0E0E"/>
                </a:solidFill>
              </a:rPr>
              <a:t>離散化的 Poisson 方程</a:t>
            </a:r>
            <a:r>
              <a:rPr lang="zh-TW" sz="1050">
                <a:solidFill>
                  <a:srgbClr val="0E0E0E"/>
                </a:solidFill>
              </a:rPr>
              <a:t>：你可以使用有限差分法將這個連續方程離散化，並使用快速求解技術（如基於 FFT 的方法）來解這個方程，獲得網格上的電勢值。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3. 電場的計算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電場  通常由電勢的梯度決定：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使用數值方法來計算網格上的電場時，可以通過求解電勢的梯度來得到。具體來說，在離散化的網格中，梯度可以通過相鄰 bin 的電勢差來近似：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這樣可以在每個網格（bin）上計算出電場的大小和方向。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4. 電場力的計算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接下來，對於每個 cell，根據它所處的 bins，將電場轉化為作用在 cell 上的力 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其中， 是 cell 的「電荷」，即根據 cell 的大小、密度或其他屬性定義的權重， 是對應 bins 中計算出的電場。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5. 根據電場力更新 cell 位置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有了電場力後，可以根據這個力來更新 cell 的位置。通常會使用類似於牛頓力學的數學模型來模擬 cell 在電場中的運動：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其中， 是一個更新步長，用來控制 cell 的移動速度。這樣，cell 會受到電場力的推動，逐漸向低擁擠度的方向移動。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6. 避免過度移動和數值不穩定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為了避免 cell 過度移動，通常會加入一些限制，例如最大移動距離限制或阻尼因子，以保證數值計算的穩定性。這樣可以避免 cell 位置劇烈波動或偏離合理位置。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7. 計算迭代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最後，這樣的計算過程通常會是迭代的。每次移動 cell 後，會重新計算擁擠度、電勢場和電場，然後再次計算電場力，直到達到一個均衡狀態，即當所有 cell 都已經不再被強烈推動時，佈局就已經優化完成。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50">
                <a:solidFill>
                  <a:srgbClr val="0E0E0E"/>
                </a:solidFill>
              </a:rPr>
              <a:t>總結</a:t>
            </a:r>
            <a:endParaRPr b="1" sz="115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rgbClr val="0E0E0E"/>
                </a:solidFill>
              </a:rPr>
              <a:t>計算每個 cell 所佔用的 bins 後，接下來的步驟是基於這些 bins 來計算電場和電場力。通過先計算電勢場，再求解電場，最終根據電場力更新 cell 的位置，這個過程不斷迭代，直到整個佈局達到均衡狀態。這種方法模擬了物理世界中的電場作用，幫助實現佈局的均衡與優化。</a:t>
            </a:r>
            <a:endParaRPr sz="105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c0204c88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c0204c88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the placement problem,我們需要計算二維 DCT/IDCT。常用的算法是通過對列和行逐步進行一維 DCT/IDCT 計算。這種行列 DCT 算法實現簡單，但受限於其兩步計算過程、冗餘的計算和頻繁的內存傳輸，為了提高效率，我們直接通過二維 FFT 實現了二維 DCT/IDCT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2-D可以用兩次1-D求解，但太慢了，所以用pytorch的2-D FFT來解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https://pytorch.org/docs/stable/generated/torch.fft.fft2.html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c616d39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c616d39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看不懂跳過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c616d39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c616d39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RePlAce 使用以下方程來更新lambda，我們遵循幾乎相同的方案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(通過動態調整 μ 值來控制 λ 的更新速率，從而影響密度懲罰的強度。文章中提到了一個小的改進，這樣的調整在實驗中能帶來更穩定的收斂效果。)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c0204c88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c0204c88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E5-2698 v4 @ 2.20 GHz and 1 NVIDIA Tesla V100 GPU based on Volta architecture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ISPD 2005 contest benchmarks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Large industrial designs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使用 C++/CUDA 來實現底層操作。CPU 的並行化實現使用了 OpenMP 來處理線長和密度操作。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c0204c88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c0204c88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從圖8還可以觀察到，*CPU* 實現的加速隨著從單執行緒到 40 個執行緒迅速趨於飽和，這種現象對 RePlAce 和 DREAMPlace 都成立。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 RePlAce，最佳的執行緒數是 *40* (青藍色最右邊那條)，而對於 DREAMPlace，最佳效率是在 *20* 個(青藍色右邊數來第二條)執行緒下達到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c0204c88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c0204c88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Analytical placement 是目前 VLSI placement 問題的SOTA，但速度很慢。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AutoNum type="alphaLcPeriod"/>
            </a:pPr>
            <a: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Analytical placement 有兩種分別是 quadratic placement、nonlinear placement 。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AutoNum type="arabicPeriod"/>
            </a:pPr>
            <a: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論文主要是在 nonlinear placement 做修改，因為有很多商業工具是使用此演算法。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AutoNum type="arabicPeriod"/>
            </a:pPr>
            <a: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目前在 placement 的研究，很少有完整的框架，而且開發成本高，所以很難提出新演算法。</a:t>
            </a:r>
            <a:b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zh-TW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zh-TW">
                <a:solidFill>
                  <a:schemeClr val="dk1"/>
                </a:solidFill>
              </a:rPr>
              <a:t>1.提出了將佈局問題類比為深度學習問題的新視角，並建立了一個可在CPU和GPU平台上運行的通用開源解析佈局框架，使用現代深度學習工具庫開發。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AutoNum type="arabicPeriod"/>
            </a:pPr>
            <a:r>
              <a:rPr lang="zh-TW">
                <a:solidFill>
                  <a:schemeClr val="dk1"/>
                </a:solidFill>
              </a:rPr>
              <a:t>2.提供了多種梯度下降求解器，如 Nesterov 方法、共軛梯度法和 Adam 方法，這些均得益於深度學習工具庫的支持。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3.在全局佈局（GP）中，實現了約40倍的加速，且佈局流程的品質沒有下降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f03d58b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f03d58b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0204c88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0204c88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為什麼HPWL都一樣？很玄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這是因為三種實現都在追求相同的佈局結果，即在解決*同樣的佈局問題*時，這些演算法會計算出類似的最終結果。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儘管 HPWL 相似，運行時間（Runtime）的差異反映了這些實現方式在計算效率上的不同。表明加速器主要改善了計算效率，而不是最終結果的品質。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*With almost the same solution quality (within 0.3% difference on average), DREAMPlace running on GPU is able to achieve 38× and  47× speedup in GP on the two benchmark suites compared to RePlAce with 40 threads. </a:t>
            </a:r>
            <a:br>
              <a:rPr lang="zh-TW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這裡有提到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c616d39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fc616d39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 CPU 上運行的 DREAMPlace 也比 RePlAce 使用 40 執行緒快 2 倍。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f03d58bf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f03d58bf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c0204c88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c0204c88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 第一點的兩個小部分是指，placement 問題和神經網路的相似之處。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zh-TW"/>
            </a:br>
            <a:r>
              <a:rPr lang="zh-TW"/>
              <a:t>1) 將佈線長度成本類比為預測錯誤；2) 將密度成本類比為正則化項。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1) 將 wirelength cost 對比為 misprediction   2) density cost 對比為 regularization term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c0204c88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c0204c88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將 cell 的座標 (x, y) 合併成 w，類似於類神經網路的權重。</a:t>
            </a:r>
            <a:br>
              <a:rPr lang="zh-TW"/>
            </a:br>
            <a:r>
              <a:rPr lang="zh-TW"/>
              <a:t>在神經網路訓練中，每個具有特徵向量 xix_ixi​ 和標籤 yiy_iyi​ 的數據實例會輸入到神經網路，網路預測出label ϕ(xi;w)\phi(x_i; w)ϕ(xi​;w)。訓練的任務是最小化所有數據實例的預測錯誤和正則化項 R(w) 組成的目標函數。</a:t>
            </a:r>
            <a:br>
              <a:rPr lang="zh-TW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將輸入設為net, 特徵向量是 ei 且標籤為 0。類神經網路會處理這個 net，並計算線長成本 WL(e_i; w)。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線長成本要越小越好。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密度成本 D(w) 類似於類神經網路中的正則化項 R(w)，處理 cell 擺放過程中的密度約束。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   5.      補充 :  正則化項 是一種用來防止模型過擬合的方法, 透過對模型的複雜度進行約束，使得模型的權重不會變得過於極端，從而提升泛化能力。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c0204c88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c0204c88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ePlace/RePlAce 使用加權平均線長（Weighted Average Wirelength, WA）來計算 cell 連接的線長的成本。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它將layout和netlist模擬為靜電系統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0204c88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0204c88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ePlace/RePlAce 將 cell 建模為</a:t>
            </a:r>
            <a:r>
              <a:rPr b="1" lang="zh-TW">
                <a:solidFill>
                  <a:schemeClr val="dk1"/>
                </a:solidFill>
              </a:rPr>
              <a:t>靜電系統中的電荷</a:t>
            </a:r>
            <a:r>
              <a:rPr lang="zh-TW">
                <a:solidFill>
                  <a:schemeClr val="dk1"/>
                </a:solidFill>
              </a:rPr>
              <a:t>，並使用</a:t>
            </a:r>
            <a:r>
              <a:rPr b="1" lang="zh-TW">
                <a:solidFill>
                  <a:schemeClr val="dk1"/>
                </a:solidFill>
              </a:rPr>
              <a:t>電位能</a:t>
            </a:r>
            <a:r>
              <a:rPr lang="zh-TW">
                <a:solidFill>
                  <a:schemeClr val="dk1"/>
                </a:solidFill>
              </a:rPr>
              <a:t>來表示 density penalty。density gradient 則模擬為</a:t>
            </a:r>
            <a:r>
              <a:rPr b="1" lang="zh-TW">
                <a:solidFill>
                  <a:schemeClr val="dk1"/>
                </a:solidFill>
              </a:rPr>
              <a:t>電場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當解出 Poisson 方程式後，可以得到每個 cell 所受的「電場力」（實際上是 </a:t>
            </a:r>
            <a:r>
              <a:rPr lang="zh-TW">
                <a:solidFill>
                  <a:schemeClr val="dk1"/>
                </a:solidFill>
              </a:rPr>
              <a:t>density penalty gradient </a:t>
            </a:r>
            <a:r>
              <a:rPr lang="zh-TW">
                <a:solidFill>
                  <a:schemeClr val="dk1"/>
                </a:solidFill>
              </a:rPr>
              <a:t>），這個梯度告訴我們如何調整每個 cell 的位置，使它們能夠均勻分布在佈局中。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DCT 是 </a:t>
            </a:r>
            <a:r>
              <a:rPr lang="zh-TW">
                <a:solidFill>
                  <a:schemeClr val="dk1"/>
                </a:solidFill>
              </a:rPr>
              <a:t>Poisson  方程式的數值解，又再分成 X、Y方向。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c0204c886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c0204c886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透過一些 optimizer，優化 cell 的位置，使線長最小化並滿足密度限制​。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 ePlace/RePlAce 支援多線程加速。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  圖是 Replace 的 runtime 分布，大部分的時間都花在 Global Placement，因此主要是加速此部分。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c0204c88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c0204c88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Random Initial Placement 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將所有的 cell 隨機分佈在 placement area 內，可以提供一個快速的起始點。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初始位置是在 </a:t>
            </a:r>
            <a:r>
              <a:rPr lang="zh-TW">
                <a:solidFill>
                  <a:schemeClr val="dk1"/>
                </a:solidFill>
              </a:rPr>
              <a:t>placement area </a:t>
            </a:r>
            <a:r>
              <a:rPr lang="zh-TW"/>
              <a:t>的中心並加入少量的 Gaussian noise。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Wirelength Gradient and Density Gradient: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系統計算每個 cell 的</a:t>
            </a:r>
            <a:r>
              <a:rPr b="1" lang="zh-TW">
                <a:solidFill>
                  <a:schemeClr val="dk1"/>
                </a:solidFill>
              </a:rPr>
              <a:t>線長梯度</a:t>
            </a:r>
            <a:r>
              <a:rPr lang="zh-TW">
                <a:solidFill>
                  <a:schemeClr val="dk1"/>
                </a:solidFill>
              </a:rPr>
              <a:t>和</a:t>
            </a:r>
            <a:r>
              <a:rPr b="1" lang="zh-TW">
                <a:solidFill>
                  <a:schemeClr val="dk1"/>
                </a:solidFill>
              </a:rPr>
              <a:t>密度梯度</a:t>
            </a:r>
            <a:r>
              <a:rPr lang="zh-TW">
                <a:solidFill>
                  <a:schemeClr val="dk1"/>
                </a:solidFill>
              </a:rPr>
              <a:t>，這是優化的核心部分。</a:t>
            </a:r>
            <a:r>
              <a:rPr b="1" lang="zh-TW">
                <a:solidFill>
                  <a:schemeClr val="dk1"/>
                </a:solidFill>
              </a:rPr>
              <a:t>線長梯度</a:t>
            </a:r>
            <a:r>
              <a:rPr lang="zh-TW">
                <a:solidFill>
                  <a:schemeClr val="dk1"/>
                </a:solidFill>
              </a:rPr>
              <a:t>表示 cell 位置對總線長的影響，</a:t>
            </a:r>
            <a:r>
              <a:rPr b="1" lang="zh-TW">
                <a:solidFill>
                  <a:schemeClr val="dk1"/>
                </a:solidFill>
              </a:rPr>
              <a:t>密度梯度</a:t>
            </a:r>
            <a:r>
              <a:rPr lang="zh-TW">
                <a:solidFill>
                  <a:schemeClr val="dk1"/>
                </a:solidFill>
              </a:rPr>
              <a:t>則表明某區域 cell 密度的變化如何影響佈局。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線長成本的計算是基於加權平均線長（WA）</a:t>
            </a:r>
            <a:r>
              <a:rPr lang="zh-TW">
                <a:solidFill>
                  <a:schemeClr val="dk1"/>
                </a:solidFill>
              </a:rPr>
              <a:t>，</a:t>
            </a:r>
            <a:r>
              <a:rPr lang="zh-TW">
                <a:solidFill>
                  <a:schemeClr val="dk1"/>
                </a:solidFill>
              </a:rPr>
              <a:t>density penalty gradient 則是基於靜電系統，通過 Poisson 方程式來求解。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Optimization &amp; Update: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DREAMPlace 使用梯度下降法來優化 cell 的位置，調整 cell 的位置以同時最小化總線長和滿足密度約束。這個過程相當於類神經網路中的前向傳播與反向傳播。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Converge: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系統不斷迭代更新 cell 的位置，直到線長和密度達到滿意的收斂條件。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Legalization: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合法化的過程中會移除 cell 之間的重疊，並將 cell 對齊到合法的位置點上。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Detailed Placement: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這一步會對 cell 的位置進行微調，進一步改善 placement 的質量。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zh-TW">
                <a:solidFill>
                  <a:schemeClr val="dk1"/>
                </a:solidFill>
              </a:rPr>
              <a:t>直接使用 NTUplace。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0204c8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0204c8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xi 代表每個 pin 的位置。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zh-TW"/>
              <a:t>a+−、b+−、c+− 這些符號是在計算加權平均線長（WA）時所使用的中間變量。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DREAMPlace: Deep Learning Toolkit-Enabled GPU Acceleration for Modern VLSI Placement 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2024/10/23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Group1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Wirelength Forward and Backward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2078875"/>
            <a:ext cx="7688700" cy="25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Net-By-Net 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allocate one thread for each net, which limited speedup because the maximum number of threads to allocate is |E|, and the workload for each thread is imbalanced due to the heterogeneity of net degrees.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Atomic 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consider the possibility of pin-level parallelization.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use multiple CUDA streams.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Merged 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use the net-by-net strategy, and remove all the intermediate variables by merging the forward and backward functions.</a:t>
            </a:r>
            <a:endParaRPr sz="13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Density Forward and Backward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Compute Density Map ρ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Dynamic Bipartite Graph Forward for Density Map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Dynamic Bipartite Graph Backward for Electric Force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Compute 𝑎(𝑢,𝑣)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Compute 𝜓 in forward or 𝜉 in backward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Compute D in forward or 𝜕𝐷/𝜕𝑥𝑖 in backward</a:t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550" y="1318650"/>
            <a:ext cx="2558725" cy="33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125" y="4099198"/>
            <a:ext cx="2972550" cy="59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3"/>
          <p:cNvCxnSpPr/>
          <p:nvPr/>
        </p:nvCxnSpPr>
        <p:spPr>
          <a:xfrm>
            <a:off x="3589900" y="4586800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ePlace/RePlAce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75" y="2038150"/>
            <a:ext cx="4678600" cy="29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Dynamic Bipartite Graph Forward for Density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9450" y="2078875"/>
            <a:ext cx="6306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Edge weight represents the overlapping area of the {cell, bin} pair.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Allocate one GPU thread for each cell and use atomic addition to accumulate the overlapping areas with bins 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1500"/>
              <a:t>Problem: Load imbalance</a:t>
            </a:r>
            <a:endParaRPr b="1" i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Due to Variety in cell sizes.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Sort Cell by Area.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Update One Cell With Multiple Threads (x,y,2X2).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225" y="3164500"/>
            <a:ext cx="2888050" cy="151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8250" y="751075"/>
            <a:ext cx="1883800" cy="27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Dynamic Bipartite Graph Backward for Electric Force </a:t>
            </a:r>
            <a:endParaRPr sz="23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Edge represents the force from a bin, and the edge weight is the amount of the force.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Computation method is same as the Density Map.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225" y="2671575"/>
            <a:ext cx="1717200" cy="23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DCT/IDCT for Electric Potential and Field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Given the MxM density map.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Solving the 2-D Poisson equation.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TW"/>
              <a:t>The 2-D DCT/IDCT is computed by performing 1-D DCT/IDCT to columns and then rows.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zh-TW" sz="1500"/>
              <a:t>Problem: We need fast DCT/IDCT kernels</a:t>
            </a:r>
            <a:endParaRPr b="1" i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Two-step procedure, redundant computation, and frequent memory transaction.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Implement 2-D DCT/IDCT directly through </a:t>
            </a:r>
            <a:r>
              <a:rPr b="1" lang="zh-TW"/>
              <a:t>2-D FFT</a:t>
            </a:r>
            <a:r>
              <a:rPr lang="zh-TW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350" y="3647397"/>
            <a:ext cx="2783947" cy="1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025" y="385775"/>
            <a:ext cx="4244051" cy="46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solidFill>
                  <a:srgbClr val="1A1A1A"/>
                </a:solidFill>
              </a:rPr>
              <a:t>Density Weight Updating 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Update the density weight λ in each iteration </a:t>
            </a:r>
            <a:r>
              <a:rPr b="1" lang="zh-TW" sz="1500"/>
              <a:t>k</a:t>
            </a:r>
            <a:r>
              <a:rPr lang="zh-TW" sz="1500"/>
              <a:t> to penalize the density cost.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μmin = 0.95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μmax = 1.05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zh-TW" sz="1300"/>
              <a:t>p = ∆HPWL/3.5 ×10^5</a:t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Optimization Engine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Nesterov’s method</a:t>
            </a:r>
            <a:r>
              <a:rPr lang="zh-TW" sz="1300"/>
              <a:t>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Adam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RMSProp</a:t>
            </a:r>
            <a:endParaRPr sz="1300"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68" y="4040900"/>
            <a:ext cx="355178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7024" y="3627525"/>
            <a:ext cx="911689" cy="25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0" y="2413787"/>
            <a:ext cx="3936409" cy="94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/>
          <p:nvPr/>
        </p:nvCxnSpPr>
        <p:spPr>
          <a:xfrm flipH="1">
            <a:off x="6569625" y="2999350"/>
            <a:ext cx="922200" cy="585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25" y="1908650"/>
            <a:ext cx="8472648" cy="30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9975" y="1785750"/>
            <a:ext cx="4467649" cy="3357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7650" y="1853850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Analytical placement is the current state-of-the-art for VLSI placement, but slow.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quadratic placement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nonlinear placement  =&gt;  many commercial tools use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Current research on placement is lack of well-maintained public frameworks and the high development overhead.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DREAMPlace is based on the SOTA  analytical placement algorithm ePlace/RePlAce family, but the framework is designed in a generic way that is compatible with other analytical placers.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588" y="2078875"/>
            <a:ext cx="406717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267" y="2188463"/>
            <a:ext cx="3672033" cy="2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6463" y="4266050"/>
            <a:ext cx="47910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3550"/>
            <a:ext cx="9144003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4715675" y="4401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7254425" y="4401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452900" y="4401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2288919"/>
            <a:ext cx="9144003" cy="2094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/>
          <p:nvPr/>
        </p:nvSpPr>
        <p:spPr>
          <a:xfrm>
            <a:off x="4649125" y="4382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7187875" y="4382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2462700" y="4382925"/>
            <a:ext cx="47400" cy="285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Thank you !</a:t>
            </a:r>
            <a:endParaRPr sz="2000"/>
          </a:p>
        </p:txBody>
      </p:sp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Analogy to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959250"/>
            <a:ext cx="76887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</a:t>
            </a:r>
            <a:r>
              <a:rPr lang="zh-TW"/>
              <a:t>olving an analytical placement and training a neural network are essentially solving a nonlinear optimization problem.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the analogy of the wirelength cost to the error of misprediction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 the density cost to the regularization term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Develop an analytical placement with deep learning toolkits,  only need to implement the custom OPs for wirelength and density cost in C++ and CUDA.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placement framework can run on both CPU and GPU platforms.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Analogy to Deep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600" y="1947100"/>
            <a:ext cx="5186250" cy="28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ePlace/RePlAce Algorithm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ePlace/RePlAce is a state-of-the-art family of Global Placement  algorithms that model the layout and netlist as an electrostatic system.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uses weighted-average wirelength (WA) for wirelength cost.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3502200"/>
            <a:ext cx="3039000" cy="8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897926"/>
            <a:ext cx="4367401" cy="221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ePlace/RePlAce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805125"/>
            <a:ext cx="7688700" cy="28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With analogy to an electrostatic system, cells are modeled as charges, density penalty is modeled as potential energy, and the density gradient is modeled as the electric field.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 electric potential and field distribution can be computed by solving Poisson’s equation from the charge density distribution.</a:t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450" y="3193750"/>
            <a:ext cx="2971700" cy="1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ePlace/RePlAce Algorithm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RePlAce adopts gradient-descent optimizers, such as Nesterov’s method and conjugate gradient method, to solve the optimization problem.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RePlAce was implemented with multithreading support .</a:t>
            </a:r>
            <a:endParaRPr/>
          </a:p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225" y="3349600"/>
            <a:ext cx="3554626" cy="16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DREAMPlace flow</a:t>
            </a:r>
            <a:endParaRPr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825" y="1939963"/>
            <a:ext cx="33528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Wirelength Forward and Backward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</a:t>
            </a:r>
            <a:r>
              <a:rPr lang="zh-TW"/>
              <a:t>he gradient of WA wirelength to a pin location can be written as 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There are three methods to </a:t>
            </a:r>
            <a:r>
              <a:rPr lang="zh-TW"/>
              <a:t>compute the gradient of WA</a:t>
            </a:r>
            <a:r>
              <a:rPr lang="zh-TW"/>
              <a:t> : 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Net-By-Net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Atomic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zh-TW" sz="1300"/>
              <a:t>Merged</a:t>
            </a:r>
            <a:endParaRPr sz="1300"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7975" y="1693100"/>
            <a:ext cx="2735225" cy="13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6525" y="4203498"/>
            <a:ext cx="2972550" cy="59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1"/>
          <p:cNvCxnSpPr/>
          <p:nvPr/>
        </p:nvCxnSpPr>
        <p:spPr>
          <a:xfrm>
            <a:off x="6456650" y="4749850"/>
            <a:ext cx="1414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