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c0204c8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c0204c8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0204c8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0204c8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0204c88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c0204c88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f03d58b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f03d58b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0204c88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0204c8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c0204c88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c0204c8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760edaf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760edaf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c0204c8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c0204c8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c616d39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c616d39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f03d58b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f03d58b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c0204c88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c0204c88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c0204c8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c0204c8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c0204c88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c0204c88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0204c8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0204c8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760edaf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760edaf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0204c88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0204c88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c0204c88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c0204c88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0204c8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c0204c8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ABCDPlace: Accelerated Batch-Based Concurrent Detailed Placement on Multithreaded CPUs and GPUs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2024/1</a:t>
            </a:r>
            <a:r>
              <a:rPr lang="zh-TW"/>
              <a:t>1</a:t>
            </a:r>
            <a:r>
              <a:rPr lang="zh-TW"/>
              <a:t>/</a:t>
            </a:r>
            <a:r>
              <a:rPr lang="zh-TW"/>
              <a:t>1</a:t>
            </a:r>
            <a:r>
              <a:rPr lang="zh-TW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Group1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829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33"/>
              <a:t>Concurrent Independent Set Matching - </a:t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Batch Solving for Linear Assignment Problems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6" y="2078871"/>
            <a:ext cx="3764130" cy="30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421" y="2078880"/>
            <a:ext cx="3764125" cy="189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Concurrent Independent Set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00" y="1903250"/>
            <a:ext cx="76887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Calculates the search region.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Collects candidates.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Calculates the swapping cost for each candidate.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Selects the best candidate.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Apply swapping.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00" y="3266038"/>
            <a:ext cx="3622894" cy="152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725" y="3313217"/>
            <a:ext cx="3637271" cy="1797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Concurrent Independent Set Matching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cxnSp>
        <p:nvCxnSpPr>
          <p:cNvPr id="177" name="Google Shape;177;p24"/>
          <p:cNvCxnSpPr/>
          <p:nvPr/>
        </p:nvCxnSpPr>
        <p:spPr>
          <a:xfrm>
            <a:off x="3589900" y="458680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025" y="1913292"/>
            <a:ext cx="3637271" cy="1797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733" y="1853847"/>
            <a:ext cx="1888998" cy="1380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476" y="3259725"/>
            <a:ext cx="3948550" cy="165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Concurrent Local Reordering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Parallel Sliding Windows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Independent Rows</a:t>
            </a:r>
            <a:br>
              <a:rPr lang="zh-TW"/>
            </a:br>
            <a:r>
              <a:rPr lang="zh-TW"/>
              <a:t>Assumpt the most connections are local in the detailed placement.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50" y="1853848"/>
            <a:ext cx="3611750" cy="127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75" y="3400825"/>
            <a:ext cx="4024001" cy="16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8050" y="3346675"/>
            <a:ext cx="2955800" cy="18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729450" y="1318650"/>
            <a:ext cx="8543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Summary of Parallel CPU and GPU Implementations</a:t>
            </a:r>
            <a:endParaRPr sz="23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938" y="2014125"/>
            <a:ext cx="74771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Experiment results on each Benchmark </a:t>
            </a:r>
            <a:endParaRPr sz="23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763" y="3193439"/>
            <a:ext cx="5599104" cy="195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9850" y="1680750"/>
            <a:ext cx="5634950" cy="1512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Experiment results on each Benchmark </a:t>
            </a:r>
            <a:endParaRPr sz="23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63" y="1765000"/>
            <a:ext cx="67308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Speedup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775850"/>
            <a:ext cx="5137600" cy="347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4">
            <a:alphaModFix/>
          </a:blip>
          <a:srcRect b="66972" l="0" r="0" t="0"/>
          <a:stretch/>
        </p:blipFill>
        <p:spPr>
          <a:xfrm>
            <a:off x="6116925" y="3670650"/>
            <a:ext cx="2301225" cy="158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Runtime breakdown for each algorithms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3">
            <a:alphaModFix/>
          </a:blip>
          <a:srcRect b="44955" l="0" r="0" t="32413"/>
          <a:stretch/>
        </p:blipFill>
        <p:spPr>
          <a:xfrm>
            <a:off x="757850" y="2681537"/>
            <a:ext cx="2469600" cy="11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22863" l="0" r="0" t="54505"/>
          <a:stretch/>
        </p:blipFill>
        <p:spPr>
          <a:xfrm>
            <a:off x="3339000" y="2681537"/>
            <a:ext cx="2469600" cy="116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b="692" l="0" r="0" t="76676"/>
          <a:stretch/>
        </p:blipFill>
        <p:spPr>
          <a:xfrm>
            <a:off x="5920150" y="2681537"/>
            <a:ext cx="2469600" cy="11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Thank you !</a:t>
            </a:r>
            <a:endParaRPr sz="2000"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959250"/>
            <a:ext cx="54522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Experiments of DreamPlace have shown that, after accelerated global placement with GPU, detailed placement will become bottleneck of performance.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While ABCDPlace is not directly related to ML or DL, it is integrated into </a:t>
            </a:r>
            <a:r>
              <a:rPr lang="zh-TW">
                <a:solidFill>
                  <a:srgbClr val="4A86E8"/>
                </a:solidFill>
              </a:rPr>
              <a:t>DreamPlace </a:t>
            </a:r>
            <a:r>
              <a:rPr lang="zh-TW"/>
              <a:t>as a GPU-accelerated detailed placement component. We present this paper to facilitate further discussion on DreamPlace.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650" y="1853848"/>
            <a:ext cx="2870900" cy="240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7650" y="1853850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As an important part of modern very-large-scale intergrated (VLSI) designs, many effective sequential detail placement algorithm already exist.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 Including </a:t>
            </a:r>
            <a:r>
              <a:rPr lang="zh-TW">
                <a:solidFill>
                  <a:srgbClr val="4A86E8"/>
                </a:solidFill>
              </a:rPr>
              <a:t>independent set matching</a:t>
            </a:r>
            <a:r>
              <a:rPr lang="zh-TW"/>
              <a:t>, </a:t>
            </a:r>
            <a:r>
              <a:rPr lang="zh-TW">
                <a:solidFill>
                  <a:srgbClr val="4A86E8"/>
                </a:solidFill>
              </a:rPr>
              <a:t>global swap</a:t>
            </a:r>
            <a:r>
              <a:rPr lang="zh-TW"/>
              <a:t>, and </a:t>
            </a:r>
            <a:r>
              <a:rPr lang="zh-TW">
                <a:solidFill>
                  <a:srgbClr val="4A86E8"/>
                </a:solidFill>
              </a:rPr>
              <a:t>local reordering</a:t>
            </a:r>
            <a:endParaRPr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ABCDPlace intorduces </a:t>
            </a:r>
            <a:r>
              <a:rPr lang="zh-TW">
                <a:solidFill>
                  <a:srgbClr val="4A86E8"/>
                </a:solidFill>
              </a:rPr>
              <a:t>batch-based parallel algorithm</a:t>
            </a:r>
            <a:r>
              <a:rPr lang="zh-TW"/>
              <a:t> for these widely adopted techniques, leveraging multithreading and GPU acceleration to significantly improve runtime.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Objective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03675" y="1995775"/>
            <a:ext cx="76146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7EA9"/>
              </a:buClr>
              <a:buSzPts val="1600"/>
              <a:buChar char="●"/>
            </a:pPr>
            <a:r>
              <a:rPr lang="zh-TW" sz="1600">
                <a:solidFill>
                  <a:srgbClr val="337EA9"/>
                </a:solidFill>
              </a:rPr>
              <a:t>HPWL (Half-Perimeter wirelength)</a:t>
            </a:r>
            <a:endParaRPr sz="1600">
              <a:solidFill>
                <a:srgbClr val="337E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7EA9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75" y="2625350"/>
            <a:ext cx="4851325" cy="1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Original Algorithms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9450" y="2078875"/>
            <a:ext cx="7688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Independent Set Matching (Fig. 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Global Swap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Local Reordering (Fig. 3)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25" y="3018525"/>
            <a:ext cx="4204347" cy="1916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427" y="3700255"/>
            <a:ext cx="4204348" cy="132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750" y="1318650"/>
            <a:ext cx="38481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Concurrent Independent Set Matching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68800" y="1805125"/>
            <a:ext cx="79494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Extracts a maximal independent set with given seed.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Partitions the maximal independent set into many subsets. </a:t>
            </a:r>
            <a:br>
              <a:rPr lang="zh-TW"/>
            </a:br>
            <a:r>
              <a:rPr lang="zh-TW"/>
              <a:t>(The cells with sames sizes and physically close </a:t>
            </a:r>
            <a:br>
              <a:rPr lang="zh-TW"/>
            </a:br>
            <a:r>
              <a:rPr lang="zh-TW"/>
              <a:t>will be allocated to tho same subset.)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Solves LAP for all subsets in the batch independently.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045" y="1805125"/>
            <a:ext cx="3686400" cy="29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33"/>
              <a:t>Concurrent Independent Set Matching - </a:t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Parallel Maximal Independent Set Extraction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277075"/>
            <a:ext cx="76887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Blelloch’s algorithm : 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>
                <a:solidFill>
                  <a:srgbClr val="4A86E8"/>
                </a:solidFill>
              </a:rPr>
              <a:t>Creates a random order</a:t>
            </a:r>
            <a:r>
              <a:rPr lang="zh-TW"/>
              <a:t>: Assign a random order value to all cells.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>
                <a:solidFill>
                  <a:srgbClr val="4A86E8"/>
                </a:solidFill>
              </a:rPr>
              <a:t>Parallel check</a:t>
            </a:r>
            <a:r>
              <a:rPr lang="zh-TW"/>
              <a:t>: Check all cells in parallel, incorprating a cell into the independent set if and only if it has minimum order value among its neighbors.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zh-TW">
                <a:solidFill>
                  <a:srgbClr val="4A86E8"/>
                </a:solidFill>
              </a:rPr>
              <a:t>Iterative update</a:t>
            </a:r>
            <a:r>
              <a:rPr lang="zh-TW"/>
              <a:t>: In each iteration, the algorithm ensure adds at least one cell into the independent set.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8355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33"/>
              <a:t>Concurrent Independent Set Matching - </a:t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Parallel Partitioning with Balanced K-Means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00" y="2571750"/>
            <a:ext cx="2857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4800" y="3676650"/>
            <a:ext cx="447675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