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b939e6b6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b939e6b6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b5c191682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1b5c191682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1b5c191682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1b5c191682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1b5c191682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1b5c191682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1b5c191682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1b5c191682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1b5c191682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1b5c191682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1b939e6b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1b939e6b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1ba3a7a97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1ba3a7a97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1b5c191682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1b5c191682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b5c1916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b5c1916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b939e6b6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b939e6b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b939e6b6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b939e6b6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b5c19168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b5c19168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b5c19168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b5c19168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b5c19168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b5c19168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b5c19168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1b5c19168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1b5c191682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1b5c191682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ieeexplore.ieee.org/document/10373583" TargetMode="External"/><Relationship Id="rId4" Type="http://schemas.openxmlformats.org/officeDocument/2006/relationships/hyperlink" Target="https://github.com/cuhk-eda/Xplace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16.png"/><Relationship Id="rId8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i.org/10.1145/3508352.3549474" TargetMode="External"/><Relationship Id="rId4" Type="http://schemas.openxmlformats.org/officeDocument/2006/relationships/image" Target="../media/image23.png"/><Relationship Id="rId5" Type="http://schemas.openxmlformats.org/officeDocument/2006/relationships/image" Target="../media/image19.png"/><Relationship Id="rId6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881850" y="14748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		 	 	 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					</a:t>
            </a:r>
            <a:endParaRPr sz="11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891"/>
              <a:t>Xplace: An Extremely Fast and Extensible Placement Framework</a:t>
            </a:r>
            <a:endParaRPr b="1" sz="189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100"/>
              <a:t>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882027" y="33253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2024/12/04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Group1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3063450" y="4187650"/>
            <a:ext cx="332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u="sng">
                <a:solidFill>
                  <a:schemeClr val="hlink"/>
                </a:solidFill>
                <a:hlinkClick r:id="rId3"/>
              </a:rPr>
              <a:t>Paper link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code : </a:t>
            </a:r>
            <a:r>
              <a:rPr lang="zh-TW" sz="1000" u="sng">
                <a:solidFill>
                  <a:srgbClr val="1C3678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https://github.com/cuhk-eda/Xplace</a:t>
            </a:r>
            <a:endParaRPr sz="1000"/>
          </a:p>
        </p:txBody>
      </p:sp>
      <p:sp>
        <p:nvSpPr>
          <p:cNvPr id="89" name="Google Shape;89;p13"/>
          <p:cNvSpPr txBox="1"/>
          <p:nvPr/>
        </p:nvSpPr>
        <p:spPr>
          <a:xfrm>
            <a:off x="8688702" y="49022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Operator-Level Optimization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729450" y="2078875"/>
            <a:ext cx="824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Kernel launching overheads may be much </a:t>
            </a:r>
            <a:r>
              <a:rPr b="1" lang="zh-TW" sz="1500"/>
              <a:t>larger</a:t>
            </a:r>
            <a:r>
              <a:rPr lang="zh-TW" sz="1500"/>
              <a:t> than their GPU execution overheads when their computation workloads are small.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Kernel launching overheads of </a:t>
            </a:r>
            <a:r>
              <a:rPr b="1" lang="zh-TW" sz="1500"/>
              <a:t>most placement operators</a:t>
            </a:r>
            <a:r>
              <a:rPr lang="zh-TW" sz="1500"/>
              <a:t> are much larger than their GPU execution overheads. (except for wirelength and density computations)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Operator Reduction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 sz="1500"/>
              <a:t>Avoid invoking the heavy autograd engine.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 sz="1500"/>
              <a:t>PyTorch in-place operators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 sz="1500"/>
              <a:t>Operator Skipping</a:t>
            </a:r>
            <a:endParaRPr sz="1500"/>
          </a:p>
        </p:txBody>
      </p:sp>
      <p:sp>
        <p:nvSpPr>
          <p:cNvPr id="189" name="Google Shape;18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Stage-Aware Parameters Scheduling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Search the solution spaces more </a:t>
            </a:r>
            <a:r>
              <a:rPr b="1" lang="zh-TW"/>
              <a:t>fine-grained</a:t>
            </a:r>
            <a:r>
              <a:rPr lang="zh-TW"/>
              <a:t>, and the quality of the final solution will become </a:t>
            </a:r>
            <a:r>
              <a:rPr b="1" lang="zh-TW"/>
              <a:t>better</a:t>
            </a:r>
            <a:r>
              <a:rPr lang="zh-TW"/>
              <a:t>.</a:t>
            </a:r>
            <a:endParaRPr/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400" y="2770200"/>
            <a:ext cx="4091676" cy="2202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3250" y="2418600"/>
            <a:ext cx="3739126" cy="272490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2399" y="2641775"/>
            <a:ext cx="4677460" cy="2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Fourier-Neural-Operator (FNO)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729450" y="17961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zh-TW"/>
              <a:t>Neural networks </a:t>
            </a:r>
            <a:r>
              <a:rPr lang="zh-TW"/>
              <a:t>have shown great potential on mapping between </a:t>
            </a:r>
            <a:r>
              <a:rPr b="1" lang="zh-TW"/>
              <a:t>dynamic systems defined by partial differential equations (PDEs).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FNO is used to solve Poisson equation here.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206" name="Google Shape;206;p24"/>
          <p:cNvSpPr txBox="1"/>
          <p:nvPr/>
        </p:nvSpPr>
        <p:spPr>
          <a:xfrm>
            <a:off x="879475" y="3687275"/>
            <a:ext cx="20175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Input : I={D, Mx, My}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7900" y="2641775"/>
            <a:ext cx="3283973" cy="444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Google Shape;208;p24"/>
          <p:cNvCxnSpPr>
            <a:stCxn id="207" idx="1"/>
          </p:cNvCxnSpPr>
          <p:nvPr/>
        </p:nvCxnSpPr>
        <p:spPr>
          <a:xfrm flipH="1">
            <a:off x="4949600" y="2863925"/>
            <a:ext cx="528300" cy="382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9" name="Google Shape;20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0900" y="4649950"/>
            <a:ext cx="1008000" cy="2426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Google Shape;210;p24"/>
          <p:cNvCxnSpPr>
            <a:stCxn id="209" idx="3"/>
          </p:cNvCxnSpPr>
          <p:nvPr/>
        </p:nvCxnSpPr>
        <p:spPr>
          <a:xfrm flipH="1" rot="10800000">
            <a:off x="4018900" y="4563090"/>
            <a:ext cx="424200" cy="208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1" name="Google Shape;211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4075" y="4646473"/>
            <a:ext cx="2499824" cy="296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Google Shape;212;p24"/>
          <p:cNvCxnSpPr>
            <a:stCxn id="211" idx="1"/>
          </p:cNvCxnSpPr>
          <p:nvPr/>
        </p:nvCxnSpPr>
        <p:spPr>
          <a:xfrm rot="10800000">
            <a:off x="5573875" y="3899423"/>
            <a:ext cx="580200" cy="895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3" name="Google Shape;213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86477" y="3437675"/>
            <a:ext cx="1227181" cy="29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22849" y="2801900"/>
            <a:ext cx="1008001" cy="24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5" name="Google Shape;215;p24"/>
          <p:cNvCxnSpPr>
            <a:stCxn id="214" idx="2"/>
          </p:cNvCxnSpPr>
          <p:nvPr/>
        </p:nvCxnSpPr>
        <p:spPr>
          <a:xfrm flipH="1">
            <a:off x="3552450" y="3051500"/>
            <a:ext cx="74400" cy="400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24"/>
          <p:cNvCxnSpPr>
            <a:stCxn id="213" idx="1"/>
          </p:cNvCxnSpPr>
          <p:nvPr/>
        </p:nvCxnSpPr>
        <p:spPr>
          <a:xfrm flipH="1">
            <a:off x="6154077" y="3586125"/>
            <a:ext cx="1232400" cy="160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Detailed-Routability Optimization</a:t>
            </a:r>
            <a:endParaRPr/>
          </a:p>
        </p:txBody>
      </p:sp>
      <p:sp>
        <p:nvSpPr>
          <p:cNvPr id="223" name="Google Shape;223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Pin-Accessibility-Aware Density Adjustment</a:t>
            </a:r>
            <a:endParaRPr sz="15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insert </a:t>
            </a:r>
            <a:r>
              <a:rPr b="1" lang="zh-TW" sz="1400"/>
              <a:t>PG rail density</a:t>
            </a:r>
            <a:r>
              <a:rPr lang="zh-TW" sz="1400"/>
              <a:t> as </a:t>
            </a:r>
            <a:r>
              <a:rPr b="1" lang="zh-TW" sz="1400"/>
              <a:t>penalty</a:t>
            </a:r>
            <a:endParaRPr b="1" sz="14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Pin-Accessibility-Driven Refinement</a:t>
            </a:r>
            <a:endParaRPr sz="15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search </a:t>
            </a:r>
            <a:r>
              <a:rPr b="1" lang="zh-TW" sz="1400"/>
              <a:t>horizontal neighborhoods</a:t>
            </a:r>
            <a:r>
              <a:rPr lang="zh-TW" sz="1400"/>
              <a:t> for movement</a:t>
            </a:r>
            <a:endParaRPr sz="1400"/>
          </a:p>
        </p:txBody>
      </p:sp>
      <p:sp>
        <p:nvSpPr>
          <p:cNvPr id="224" name="Google Shape;224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25" name="Google Shape;2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4900" y="971275"/>
            <a:ext cx="3430099" cy="392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/>
          <p:nvPr/>
        </p:nvSpPr>
        <p:spPr>
          <a:xfrm>
            <a:off x="6914700" y="4022725"/>
            <a:ext cx="1861200" cy="800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Detailed-Routability Optimization</a:t>
            </a:r>
            <a:endParaRPr/>
          </a:p>
        </p:txBody>
      </p:sp>
      <p:sp>
        <p:nvSpPr>
          <p:cNvPr id="232" name="Google Shape;232;p26"/>
          <p:cNvSpPr txBox="1"/>
          <p:nvPr>
            <p:ph idx="1" type="body"/>
          </p:nvPr>
        </p:nvSpPr>
        <p:spPr>
          <a:xfrm>
            <a:off x="729450" y="2078875"/>
            <a:ext cx="8355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Routing Congestion Map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GPU-accelerated 3-D Z- shape pattern routing algorithm (</a:t>
            </a:r>
            <a:r>
              <a:rPr lang="zh-TW" sz="1400" u="sng">
                <a:solidFill>
                  <a:schemeClr val="hlink"/>
                </a:solidFill>
                <a:hlinkClick r:id="rId3"/>
              </a:rPr>
              <a:t>GGR: Superfast Full-Scale GPU-Accelerated Global Routing</a:t>
            </a:r>
            <a:r>
              <a:rPr lang="zh-TW" sz="1400"/>
              <a:t>)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Cell Inflation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a cell in a more congested area will be </a:t>
            </a:r>
            <a:r>
              <a:rPr lang="zh-TW" sz="1400"/>
              <a:t>much </a:t>
            </a:r>
            <a:r>
              <a:rPr b="1" lang="zh-TW" sz="1400"/>
              <a:t>more inflated</a:t>
            </a:r>
            <a:r>
              <a:rPr lang="zh-TW" sz="1400"/>
              <a:t> than one in a noncongested area.</a:t>
            </a:r>
            <a:endParaRPr sz="14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Solution Selection Criteria</a:t>
            </a:r>
            <a:endParaRPr sz="15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zh-TW" sz="1400"/>
              <a:t>smallest</a:t>
            </a:r>
            <a:r>
              <a:rPr lang="zh-TW" sz="1400"/>
              <a:t> </a:t>
            </a:r>
            <a:r>
              <a:rPr b="1" lang="zh-TW" sz="1400"/>
              <a:t>routing cost</a:t>
            </a:r>
            <a:r>
              <a:rPr lang="zh-TW" sz="1400"/>
              <a:t> among all the converged placement solutions</a:t>
            </a:r>
            <a:endParaRPr sz="1400"/>
          </a:p>
        </p:txBody>
      </p:sp>
      <p:sp>
        <p:nvSpPr>
          <p:cNvPr id="233" name="Google Shape;233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34" name="Google Shape;23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050" y="4231226"/>
            <a:ext cx="3703626" cy="75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8675" y="4092822"/>
            <a:ext cx="2904425" cy="968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90498" y="4380085"/>
            <a:ext cx="1677564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6"/>
          <p:cNvSpPr txBox="1"/>
          <p:nvPr/>
        </p:nvSpPr>
        <p:spPr>
          <a:xfrm>
            <a:off x="7335000" y="4042750"/>
            <a:ext cx="13332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Routing Cost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 Results</a:t>
            </a:r>
            <a:endParaRPr/>
          </a:p>
        </p:txBody>
      </p:sp>
      <p:sp>
        <p:nvSpPr>
          <p:cNvPr id="243" name="Google Shape;243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44" name="Google Shape;2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525" y="1853850"/>
            <a:ext cx="6722403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 Results</a:t>
            </a:r>
            <a:endParaRPr/>
          </a:p>
        </p:txBody>
      </p:sp>
      <p:sp>
        <p:nvSpPr>
          <p:cNvPr id="250" name="Google Shape;250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51" name="Google Shape;2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125" y="1853850"/>
            <a:ext cx="6456156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58" name="Google Shape;2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550" y="1853850"/>
            <a:ext cx="7224501" cy="27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3900" y="2191325"/>
            <a:ext cx="5684600" cy="271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Conculsion</a:t>
            </a:r>
            <a:endParaRPr/>
          </a:p>
        </p:txBody>
      </p:sp>
      <p:sp>
        <p:nvSpPr>
          <p:cNvPr id="265" name="Google Shape;265;p30"/>
          <p:cNvSpPr txBox="1"/>
          <p:nvPr>
            <p:ph idx="1" type="body"/>
          </p:nvPr>
        </p:nvSpPr>
        <p:spPr>
          <a:xfrm>
            <a:off x="729450" y="2078875"/>
            <a:ext cx="7688700" cy="17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Xplace is a open-source GPU-accelerated placement framework.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Xplace’s extensibility in integrating with neural networks to solve Poisson equation.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Xplace can handle the detailed-routability-driven placement problem.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Xplace-Route, a </a:t>
            </a:r>
            <a:r>
              <a:rPr lang="zh-TW" sz="1500"/>
              <a:t>GPU-accelerated routing engine </a:t>
            </a:r>
            <a:r>
              <a:rPr lang="zh-TW" sz="1500"/>
              <a:t>effectively improves detailed routability and reduces the number of violations.</a:t>
            </a:r>
            <a:endParaRPr sz="1500"/>
          </a:p>
        </p:txBody>
      </p:sp>
      <p:sp>
        <p:nvSpPr>
          <p:cNvPr id="266" name="Google Shape;266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729450" y="2078875"/>
            <a:ext cx="7689600" cy="24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34731" lvl="0" marL="460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zh-TW" sz="2120"/>
              <a:t>Introduction</a:t>
            </a:r>
            <a:endParaRPr b="1" sz="2120"/>
          </a:p>
          <a:p>
            <a:pPr indent="-334731" lvl="0" marL="460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zh-TW" sz="2120"/>
              <a:t>Operator-Level Optimization</a:t>
            </a:r>
            <a:endParaRPr b="1" sz="2120"/>
          </a:p>
          <a:p>
            <a:pPr indent="-334731" lvl="0" marL="460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zh-TW" sz="2120"/>
              <a:t>Stage-Aware Parameters Scheduling</a:t>
            </a:r>
            <a:endParaRPr b="1" sz="2120"/>
          </a:p>
          <a:p>
            <a:pPr indent="-334731" lvl="0" marL="460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zh-TW" sz="2120"/>
              <a:t>Fourier-Neural-Operator (FNO)</a:t>
            </a:r>
            <a:endParaRPr b="1" sz="2120"/>
          </a:p>
          <a:p>
            <a:pPr indent="-334731" lvl="0" marL="460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zh-TW" sz="2120"/>
              <a:t>Detailed-Routability Optimization</a:t>
            </a:r>
            <a:endParaRPr b="1" sz="2120"/>
          </a:p>
          <a:p>
            <a:pPr indent="-334731" lvl="0" marL="460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zh-TW" sz="2120"/>
              <a:t>Experiment Results</a:t>
            </a:r>
            <a:endParaRPr b="1" sz="2120"/>
          </a:p>
          <a:p>
            <a:pPr indent="-334731" lvl="0" marL="460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zh-TW" sz="2120"/>
              <a:t>Conculsion</a:t>
            </a:r>
            <a:endParaRPr b="1" sz="2120"/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9450" y="1318650"/>
            <a:ext cx="8286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 - Review Electrostatics-Based Placement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627" y="1853850"/>
            <a:ext cx="6442735" cy="315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 - Objective 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3212" y="2064825"/>
            <a:ext cx="3697571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6425" y="3678525"/>
            <a:ext cx="3471900" cy="77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2400" y="3678525"/>
            <a:ext cx="2484349" cy="778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16"/>
          <p:cNvCxnSpPr/>
          <p:nvPr/>
        </p:nvCxnSpPr>
        <p:spPr>
          <a:xfrm flipH="1">
            <a:off x="3069025" y="2728050"/>
            <a:ext cx="1449300" cy="824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6"/>
          <p:cNvCxnSpPr>
            <a:endCxn id="114" idx="0"/>
          </p:cNvCxnSpPr>
          <p:nvPr/>
        </p:nvCxnSpPr>
        <p:spPr>
          <a:xfrm>
            <a:off x="5741175" y="2605725"/>
            <a:ext cx="1043400" cy="1072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16"/>
          <p:cNvSpPr txBox="1"/>
          <p:nvPr/>
        </p:nvSpPr>
        <p:spPr>
          <a:xfrm>
            <a:off x="1297725" y="4499375"/>
            <a:ext cx="31260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</a:pPr>
            <a:r>
              <a:rPr lang="zh-TW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Weighted average (WA) numerically stable version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5446125" y="4565000"/>
            <a:ext cx="267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</a:pPr>
            <a:r>
              <a:rPr lang="zh-TW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Poisson’s equation</a:t>
            </a:r>
            <a:br>
              <a:rPr lang="zh-TW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zh-TW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(solved by DCT)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 - Overview</a:t>
            </a:r>
            <a:endParaRPr/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729450" y="1853850"/>
            <a:ext cx="7688700" cy="24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zh-TW" sz="1600"/>
              <a:t>“Upgrade” </a:t>
            </a:r>
            <a:r>
              <a:rPr lang="zh-TW" sz="1600"/>
              <a:t>version of DREAMPlace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zh-TW" sz="1600">
                <a:solidFill>
                  <a:srgbClr val="FF0000"/>
                </a:solidFill>
              </a:rPr>
              <a:t>Routability-Driven placement</a:t>
            </a:r>
            <a:r>
              <a:rPr lang="zh-TW" sz="1600">
                <a:solidFill>
                  <a:srgbClr val="FF0000"/>
                </a:solidFill>
              </a:rPr>
              <a:t> </a:t>
            </a:r>
            <a:r>
              <a:rPr b="1" lang="zh-TW" sz="1600">
                <a:solidFill>
                  <a:srgbClr val="FF0000"/>
                </a:solidFill>
              </a:rPr>
              <a:t>flow</a:t>
            </a:r>
            <a:r>
              <a:rPr lang="zh-TW" sz="1600"/>
              <a:t> to optimize the </a:t>
            </a:r>
            <a:r>
              <a:rPr b="1" lang="zh-TW" sz="1600"/>
              <a:t>detailed</a:t>
            </a:r>
            <a:r>
              <a:rPr lang="zh-TW" sz="1600"/>
              <a:t> </a:t>
            </a:r>
            <a:r>
              <a:rPr b="1" lang="zh-TW" sz="1600"/>
              <a:t>routability</a:t>
            </a:r>
            <a:r>
              <a:rPr lang="zh-TW" sz="1600"/>
              <a:t>.</a:t>
            </a:r>
            <a:endParaRPr b="1" sz="1600">
              <a:solidFill>
                <a:srgbClr val="0000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zh-TW" sz="1600">
                <a:solidFill>
                  <a:srgbClr val="0000FF"/>
                </a:solidFill>
              </a:rPr>
              <a:t>Operator-Level optimization</a:t>
            </a:r>
            <a:r>
              <a:rPr b="1" lang="zh-TW" sz="1600"/>
              <a:t> </a:t>
            </a:r>
            <a:r>
              <a:rPr lang="zh-TW" sz="1600"/>
              <a:t>techniques to achieve effective parallelization.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zh-TW" sz="1600">
                <a:solidFill>
                  <a:srgbClr val="0000FF"/>
                </a:solidFill>
              </a:rPr>
              <a:t>Stage-Aware parameters scheduling</a:t>
            </a:r>
            <a:r>
              <a:rPr lang="zh-TW" sz="1600"/>
              <a:t> to improve the solution.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zh-TW" sz="1600">
                <a:solidFill>
                  <a:srgbClr val="0000FF"/>
                </a:solidFill>
              </a:rPr>
              <a:t>Fourier-Neural-Operator (FNO)</a:t>
            </a:r>
            <a:r>
              <a:rPr lang="zh-TW" sz="1600"/>
              <a:t>, solving Poisson equation.</a:t>
            </a:r>
            <a:endParaRPr b="1" sz="1600"/>
          </a:p>
        </p:txBody>
      </p: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127" name="Google Shape;127;p17"/>
          <p:cNvGrpSpPr/>
          <p:nvPr/>
        </p:nvGrpSpPr>
        <p:grpSpPr>
          <a:xfrm>
            <a:off x="4730219" y="1773656"/>
            <a:ext cx="3216799" cy="1596177"/>
            <a:chOff x="5032294" y="951835"/>
            <a:chExt cx="1967100" cy="1020900"/>
          </a:xfrm>
        </p:grpSpPr>
        <p:sp>
          <p:nvSpPr>
            <p:cNvPr id="128" name="Google Shape;128;p17"/>
            <p:cNvSpPr/>
            <p:nvPr/>
          </p:nvSpPr>
          <p:spPr>
            <a:xfrm>
              <a:off x="5032294" y="951835"/>
              <a:ext cx="1967100" cy="1020900"/>
            </a:xfrm>
            <a:prstGeom prst="rect">
              <a:avLst/>
            </a:prstGeom>
            <a:solidFill>
              <a:srgbClr val="E9EDEE"/>
            </a:solidFill>
            <a:ln cap="flat" cmpd="sng" w="9525">
              <a:solidFill>
                <a:srgbClr val="1A1A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9" name="Google Shape;129;p17"/>
            <p:cNvSpPr txBox="1"/>
            <p:nvPr/>
          </p:nvSpPr>
          <p:spPr>
            <a:xfrm>
              <a:off x="5309226" y="1026598"/>
              <a:ext cx="1413300" cy="27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>
                  <a:latin typeface="Lato"/>
                  <a:ea typeface="Lato"/>
                  <a:cs typeface="Lato"/>
                  <a:sym typeface="Lato"/>
                </a:rPr>
                <a:t>DreamPlace</a:t>
              </a:r>
              <a:endParaRPr b="1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5149300" y="1462126"/>
              <a:ext cx="857400" cy="346200"/>
            </a:xfrm>
            <a:prstGeom prst="roundRect">
              <a:avLst>
                <a:gd fmla="val 16667" name="adj"/>
              </a:avLst>
            </a:prstGeom>
            <a:solidFill>
              <a:srgbClr val="E9EDEE"/>
            </a:solidFill>
            <a:ln cap="flat" cmpd="sng" w="9525">
              <a:solidFill>
                <a:srgbClr val="1A1A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latin typeface="Lato"/>
                  <a:ea typeface="Lato"/>
                  <a:cs typeface="Lato"/>
                  <a:sym typeface="Lato"/>
                </a:rPr>
                <a:t>ePlace/RePlace</a:t>
              </a:r>
              <a:endParaRPr b="1"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6175192" y="1462126"/>
              <a:ext cx="771000" cy="346200"/>
            </a:xfrm>
            <a:prstGeom prst="roundRect">
              <a:avLst>
                <a:gd fmla="val 16667" name="adj"/>
              </a:avLst>
            </a:prstGeom>
            <a:solidFill>
              <a:srgbClr val="E9EDEE"/>
            </a:solidFill>
            <a:ln cap="flat" cmpd="sng" w="9525">
              <a:solidFill>
                <a:srgbClr val="1A1A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1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ABCDPlace</a:t>
              </a:r>
              <a:endParaRPr b="1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32" name="Google Shape;132;p17"/>
          <p:cNvGrpSpPr/>
          <p:nvPr/>
        </p:nvGrpSpPr>
        <p:grpSpPr>
          <a:xfrm>
            <a:off x="4694818" y="1760837"/>
            <a:ext cx="3287614" cy="1621843"/>
            <a:chOff x="5893475" y="3565347"/>
            <a:chExt cx="1967100" cy="1369800"/>
          </a:xfrm>
        </p:grpSpPr>
        <p:sp>
          <p:nvSpPr>
            <p:cNvPr id="133" name="Google Shape;133;p17"/>
            <p:cNvSpPr/>
            <p:nvPr/>
          </p:nvSpPr>
          <p:spPr>
            <a:xfrm>
              <a:off x="5893475" y="3565347"/>
              <a:ext cx="1967100" cy="1369800"/>
            </a:xfrm>
            <a:prstGeom prst="rect">
              <a:avLst/>
            </a:prstGeom>
            <a:solidFill>
              <a:srgbClr val="E9EDEE"/>
            </a:solidFill>
            <a:ln cap="flat" cmpd="sng" w="9525">
              <a:solidFill>
                <a:srgbClr val="1A1A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4" name="Google Shape;134;p17"/>
            <p:cNvSpPr txBox="1"/>
            <p:nvPr/>
          </p:nvSpPr>
          <p:spPr>
            <a:xfrm>
              <a:off x="6170401" y="3640123"/>
              <a:ext cx="1413300" cy="27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800">
                  <a:latin typeface="Lato"/>
                  <a:ea typeface="Lato"/>
                  <a:cs typeface="Lato"/>
                  <a:sym typeface="Lato"/>
                </a:rPr>
                <a:t>Xplace-Route</a:t>
              </a:r>
              <a:endParaRPr b="1" sz="18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5976420" y="4075638"/>
              <a:ext cx="910200" cy="346200"/>
            </a:xfrm>
            <a:prstGeom prst="roundRect">
              <a:avLst>
                <a:gd fmla="val 16667" name="adj"/>
              </a:avLst>
            </a:prstGeom>
            <a:solidFill>
              <a:srgbClr val="E9EDEE"/>
            </a:solidFill>
            <a:ln cap="flat" cmpd="sng" w="9525">
              <a:solidFill>
                <a:srgbClr val="1A1A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0000FF"/>
                  </a:solidFill>
                  <a:latin typeface="Lato"/>
                  <a:ea typeface="Lato"/>
                  <a:cs typeface="Lato"/>
                  <a:sym typeface="Lato"/>
                </a:rPr>
                <a:t>ePlace/RePlace</a:t>
              </a:r>
              <a:endParaRPr b="1" sz="12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6931522" y="4075638"/>
              <a:ext cx="876000" cy="346200"/>
            </a:xfrm>
            <a:prstGeom prst="roundRect">
              <a:avLst>
                <a:gd fmla="val 16667" name="adj"/>
              </a:avLst>
            </a:prstGeom>
            <a:solidFill>
              <a:srgbClr val="E9EDEE"/>
            </a:solidFill>
            <a:ln cap="flat" cmpd="sng" w="9525">
              <a:solidFill>
                <a:srgbClr val="1A1A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ABCDPlace</a:t>
              </a:r>
              <a:endParaRPr b="1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6170406" y="4521700"/>
              <a:ext cx="1413300" cy="346200"/>
            </a:xfrm>
            <a:prstGeom prst="roundRect">
              <a:avLst>
                <a:gd fmla="val 16667" name="adj"/>
              </a:avLst>
            </a:prstGeom>
            <a:solidFill>
              <a:srgbClr val="E9EDEE"/>
            </a:solidFill>
            <a:ln cap="flat" cmpd="sng" w="9525">
              <a:solidFill>
                <a:srgbClr val="1A1A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00"/>
                <a:t>		 	 	 		</a:t>
              </a:r>
              <a:endParaRPr sz="11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00"/>
                <a:t>			</a:t>
              </a:r>
              <a:endParaRPr sz="11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FF0000"/>
                  </a:solidFill>
                </a:rPr>
                <a:t>Routability Optimization </a:t>
              </a:r>
              <a:endParaRPr b="1" sz="1200">
                <a:solidFill>
                  <a:srgbClr val="FF0000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00"/>
                <a:t>			</a:t>
              </a:r>
              <a:endParaRPr sz="11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00"/>
                <a:t>			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 - Placement Core Engine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 txBox="1"/>
          <p:nvPr>
            <p:ph idx="1" type="body"/>
          </p:nvPr>
        </p:nvSpPr>
        <p:spPr>
          <a:xfrm>
            <a:off x="180075" y="2379650"/>
            <a:ext cx="2131200" cy="7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zh-TW" sz="1600"/>
              <a:t>Operator-Level optimization</a:t>
            </a:r>
            <a:endParaRPr b="1"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45" name="Google Shape;14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7025" y="1763206"/>
            <a:ext cx="4096825" cy="309824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 txBox="1"/>
          <p:nvPr>
            <p:ph idx="1" type="body"/>
          </p:nvPr>
        </p:nvSpPr>
        <p:spPr>
          <a:xfrm>
            <a:off x="6919600" y="2000775"/>
            <a:ext cx="21312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zh-TW" sz="1600"/>
              <a:t>Placement- Stage-Aware parameters scheduler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/>
          </a:p>
        </p:txBody>
      </p:sp>
      <p:cxnSp>
        <p:nvCxnSpPr>
          <p:cNvPr id="147" name="Google Shape;147;p18"/>
          <p:cNvCxnSpPr/>
          <p:nvPr/>
        </p:nvCxnSpPr>
        <p:spPr>
          <a:xfrm>
            <a:off x="2169175" y="2803825"/>
            <a:ext cx="701100" cy="94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8"/>
          <p:cNvCxnSpPr/>
          <p:nvPr/>
        </p:nvCxnSpPr>
        <p:spPr>
          <a:xfrm flipH="1">
            <a:off x="6365425" y="2273375"/>
            <a:ext cx="757800" cy="312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49" name="Google Shape;149;p18"/>
          <p:cNvGrpSpPr/>
          <p:nvPr/>
        </p:nvGrpSpPr>
        <p:grpSpPr>
          <a:xfrm>
            <a:off x="180075" y="3078500"/>
            <a:ext cx="3703500" cy="1289125"/>
            <a:chOff x="180075" y="3078500"/>
            <a:chExt cx="3703500" cy="1289125"/>
          </a:xfrm>
        </p:grpSpPr>
        <p:cxnSp>
          <p:nvCxnSpPr>
            <p:cNvPr id="150" name="Google Shape;150;p18"/>
            <p:cNvCxnSpPr/>
            <p:nvPr/>
          </p:nvCxnSpPr>
          <p:spPr>
            <a:xfrm flipH="1" rot="10800000">
              <a:off x="2311275" y="3078500"/>
              <a:ext cx="1572300" cy="7776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1" name="Google Shape;151;p18"/>
            <p:cNvSpPr txBox="1"/>
            <p:nvPr/>
          </p:nvSpPr>
          <p:spPr>
            <a:xfrm>
              <a:off x="180075" y="3590025"/>
              <a:ext cx="2046000" cy="77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365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700"/>
                <a:buFont typeface="Lato"/>
                <a:buChar char="●"/>
              </a:pPr>
              <a:r>
                <a:rPr b="1" lang="zh-TW" sz="16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Fourier-Neural-Operator (FNO)</a:t>
              </a:r>
              <a:endPara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52" name="Google Shape;152;p18"/>
          <p:cNvGrpSpPr/>
          <p:nvPr/>
        </p:nvGrpSpPr>
        <p:grpSpPr>
          <a:xfrm>
            <a:off x="6365350" y="3524625"/>
            <a:ext cx="2778750" cy="843000"/>
            <a:chOff x="6365150" y="3637400"/>
            <a:chExt cx="2778750" cy="843000"/>
          </a:xfrm>
        </p:grpSpPr>
        <p:cxnSp>
          <p:nvCxnSpPr>
            <p:cNvPr id="153" name="Google Shape;153;p18"/>
            <p:cNvCxnSpPr/>
            <p:nvPr/>
          </p:nvCxnSpPr>
          <p:spPr>
            <a:xfrm flipH="1">
              <a:off x="6365150" y="3864725"/>
              <a:ext cx="890700" cy="1128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4" name="Google Shape;154;p18"/>
            <p:cNvSpPr txBox="1"/>
            <p:nvPr/>
          </p:nvSpPr>
          <p:spPr>
            <a:xfrm>
              <a:off x="7066400" y="3637400"/>
              <a:ext cx="2077500" cy="8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600"/>
                <a:buFont typeface="Lato"/>
                <a:buChar char="●"/>
              </a:pPr>
              <a:r>
                <a:rPr b="1" lang="zh-TW" sz="16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Routability evaluation and optimization </a:t>
              </a:r>
              <a:br>
                <a:rPr b="1" lang="zh-TW" sz="16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</a:br>
              <a:r>
                <a:rPr b="1" lang="zh-TW" sz="12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(GGR &lt;- our demo 4)</a:t>
              </a:r>
              <a:endParaRPr b="1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 - System Flow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 txBox="1"/>
          <p:nvPr>
            <p:ph idx="1" type="body"/>
          </p:nvPr>
        </p:nvSpPr>
        <p:spPr>
          <a:xfrm>
            <a:off x="729450" y="2078875"/>
            <a:ext cx="7688700" cy="26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zh-TW" sz="1700"/>
              <a:t>Routability-Driven Placement</a:t>
            </a:r>
            <a:r>
              <a:rPr lang="zh-TW" sz="1700"/>
              <a:t> </a:t>
            </a:r>
            <a:r>
              <a:rPr b="1" lang="zh-TW" sz="1700"/>
              <a:t>Flow</a:t>
            </a:r>
            <a:endParaRPr b="1" sz="17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/>
              <a:t>Pin-Accessibility-Aware Density Adjustment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/>
              <a:t>Placement Core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/>
              <a:t>Routing Congestion Map (3D Z-Shape)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/>
              <a:t>Cell Inflation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/>
              <a:t>Selects the solution with the smallest routing cost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/>
              <a:t>Legalization and Detailed Placement </a:t>
            </a:r>
            <a:br>
              <a:rPr lang="zh-TW" sz="1500"/>
            </a:br>
            <a:r>
              <a:rPr lang="zh-TW" sz="1500"/>
              <a:t>(use </a:t>
            </a:r>
            <a:r>
              <a:rPr b="1" lang="zh-TW" sz="1500"/>
              <a:t>ABCDPlace</a:t>
            </a:r>
            <a:r>
              <a:rPr lang="zh-TW" sz="1500"/>
              <a:t>)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/>
              <a:t>Pin-Accessibility-Driven Refinement</a:t>
            </a:r>
            <a:endParaRPr sz="1500"/>
          </a:p>
        </p:txBody>
      </p:sp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62" name="Google Shape;16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6300" y="511475"/>
            <a:ext cx="3248700" cy="43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Operator-Level Optimization</a:t>
            </a:r>
            <a:endParaRPr/>
          </a:p>
        </p:txBody>
      </p:sp>
      <p:sp>
        <p:nvSpPr>
          <p:cNvPr id="168" name="Google Shape;168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/>
              <a:t>Operator extraction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TW" sz="1700"/>
              <a:t>Db</a:t>
            </a:r>
            <a:r>
              <a:rPr lang="zh-TW" sz="1700"/>
              <a:t> is bin b’s cell density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TW" sz="1700"/>
              <a:t>overflow ratio  OVFL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TW" sz="1700"/>
              <a:t>total density map </a:t>
            </a:r>
            <a:endParaRPr sz="1700"/>
          </a:p>
        </p:txBody>
      </p:sp>
      <p:pic>
        <p:nvPicPr>
          <p:cNvPr id="169" name="Google Shape;16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250" y="3622475"/>
            <a:ext cx="3947301" cy="93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3375" y="3203837"/>
            <a:ext cx="3735024" cy="168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0"/>
          <p:cNvSpPr/>
          <p:nvPr/>
        </p:nvSpPr>
        <p:spPr>
          <a:xfrm>
            <a:off x="2701825" y="3742550"/>
            <a:ext cx="410400" cy="370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5726200" y="4433025"/>
            <a:ext cx="410400" cy="370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8425" y="3024325"/>
            <a:ext cx="370200" cy="3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Operator-Level Optimization</a:t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/>
              <a:t>Element- wise add operator to compute density map.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/>
              <a:t>Overflow operator to calculate OVFL.</a:t>
            </a:r>
            <a:endParaRPr sz="1500"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3525" y="2493300"/>
            <a:ext cx="3227481" cy="26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