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Proxima Nova"/>
      <p:regular r:id="rId43"/>
      <p:bold r:id="rId44"/>
      <p:italic r:id="rId45"/>
      <p:boldItalic r:id="rId46"/>
    </p:embeddedFont>
    <p:embeddedFont>
      <p:font typeface="Merriweather Light"/>
      <p:regular r:id="rId47"/>
      <p:bold r:id="rId48"/>
      <p:italic r:id="rId49"/>
      <p:boldItalic r:id="rId50"/>
    </p:embeddedFont>
    <p:embeddedFont>
      <p:font typeface="Bitter"/>
      <p:regular r:id="rId51"/>
      <p:bold r:id="rId52"/>
      <p:italic r:id="rId53"/>
      <p:boldItalic r:id="rId54"/>
    </p:embeddedFont>
    <p:embeddedFont>
      <p:font typeface="Roboto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erriweatherLight-bold.fntdata"/><Relationship Id="rId47" Type="http://schemas.openxmlformats.org/officeDocument/2006/relationships/font" Target="fonts/MerriweatherLight-regular.fntdata"/><Relationship Id="rId49" Type="http://schemas.openxmlformats.org/officeDocument/2006/relationships/font" Target="fonts/Merriweather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itter-regular.fntdata"/><Relationship Id="rId50" Type="http://schemas.openxmlformats.org/officeDocument/2006/relationships/font" Target="fonts/MerriweatherLight-boldItalic.fntdata"/><Relationship Id="rId53" Type="http://schemas.openxmlformats.org/officeDocument/2006/relationships/font" Target="fonts/Bitter-italic.fntdata"/><Relationship Id="rId52" Type="http://schemas.openxmlformats.org/officeDocument/2006/relationships/font" Target="fonts/Bitter-bold.fntdata"/><Relationship Id="rId11" Type="http://schemas.openxmlformats.org/officeDocument/2006/relationships/slide" Target="slides/slide5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54" Type="http://schemas.openxmlformats.org/officeDocument/2006/relationships/font" Target="fonts/Bitter-boldItalic.fntdata"/><Relationship Id="rId13" Type="http://schemas.openxmlformats.org/officeDocument/2006/relationships/slide" Target="slides/slide7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7ed0faa2a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7ed0faa2a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47d17621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47d17621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47d17621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47d17621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47d17621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47d17621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47d17621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47d17621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45e7a30c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45e7a30c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47d17621f_0_4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147d17621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47d17621f_0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3147d17621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47d17621f_0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3147d17621f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47d17621f_0_4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147d17621f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47d17621f_0_4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3147d17621f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ed0faa2a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ed0faa2a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47d17621f_0_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3147d17621f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47d17621f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47d17621f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47d17621f_0_4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3147d17621f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47d17621f_0_5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3147d17621f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47d17621f_0_5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3147d17621f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47d17621f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47d17621f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47d17621f_0_5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3147d17621f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47d17621f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47d17621f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47d17621f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147d17621f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147d17621f_0_4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3147d17621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47d1762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147d176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45e7a30c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45e7a30c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47d17621f_0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3147d17621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47d17621f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3147d17621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47d17621f_0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3147d17621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47d17621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3147d17621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147d17621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147d17621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147d17621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3147d17621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47d17621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147d17621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47d17621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47d17621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47d17621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47d17621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47d17621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47d17621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47d17621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47d17621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47d17621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47d17621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pollo.cs.nthu.edu.tw/pp24/share/script/setup-remote.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rxiv.org/pdf/2205.14135" TargetMode="External"/><Relationship Id="rId4" Type="http://schemas.openxmlformats.org/officeDocument/2006/relationships/hyperlink" Target="https://www.cvmart.net/community/detail/7943" TargetMode="External"/><Relationship Id="rId5" Type="http://schemas.openxmlformats.org/officeDocument/2006/relationships/hyperlink" Target="https://www.youtube.com/watch?v=eMlx5fFNoY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ortal.apps.edu-cloud.nchc.org.tw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mailto:root@nodeport.apps.edu-cloud.nchc.org.tw" TargetMode="External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Lab5 FlashAttention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Nov</a:t>
            </a:r>
            <a:r>
              <a:rPr i="1"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, 2024 Parallel Programming</a:t>
            </a:r>
            <a:endParaRPr i="1" sz="18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First-time Setup Script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9083700" cy="13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terminal in the container: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400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bash &lt;(curl -s </a:t>
            </a:r>
            <a:r>
              <a:rPr lang="en" sz="1400" u="sng">
                <a:solidFill>
                  <a:schemeClr val="hlink"/>
                </a:solidFill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https://apollo.cs.nthu.edu.tw/pp24/share/script/setup-remote.sh</a:t>
            </a:r>
            <a:r>
              <a:rPr lang="en" sz="1400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highlight>
                <a:srgbClr val="CCCC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2318375"/>
            <a:ext cx="8520600" cy="24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script will execute the following commands: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proper </a:t>
            </a:r>
            <a:r>
              <a:rPr lang="en">
                <a:solidFill>
                  <a:srgbClr val="FF0000"/>
                </a:solidFill>
              </a:rPr>
              <a:t>bash</a:t>
            </a:r>
            <a:r>
              <a:rPr lang="en"/>
              <a:t> config for homework judger (e.g., hw4-remote-judge)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ssh key and install it on Apollo (you will be prompted to enter your Apollo account name and password)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Run this script only </a:t>
            </a:r>
            <a:r>
              <a:rPr lang="en">
                <a:solidFill>
                  <a:srgbClr val="FF0000"/>
                </a:solidFill>
              </a:rPr>
              <a:t>once</a:t>
            </a:r>
            <a:r>
              <a:rPr lang="en"/>
              <a:t>, even you relaunched your container (since your personal data will be kept).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1576"/>
            <a:ext cx="9144001" cy="466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/>
          <p:nvPr/>
        </p:nvSpPr>
        <p:spPr>
          <a:xfrm>
            <a:off x="5349950" y="1598325"/>
            <a:ext cx="387300" cy="266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5"/>
          <p:cNvSpPr/>
          <p:nvPr/>
        </p:nvSpPr>
        <p:spPr>
          <a:xfrm>
            <a:off x="3666325" y="2091975"/>
            <a:ext cx="1482000" cy="266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5"/>
          <p:cNvSpPr/>
          <p:nvPr/>
        </p:nvSpPr>
        <p:spPr>
          <a:xfrm>
            <a:off x="2354525" y="669075"/>
            <a:ext cx="911100" cy="266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/>
          <p:nvPr/>
        </p:nvSpPr>
        <p:spPr>
          <a:xfrm>
            <a:off x="241575" y="4217900"/>
            <a:ext cx="2358300" cy="39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your container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Bitter"/>
              <a:buChar char="●"/>
            </a:pPr>
            <a:r>
              <a:rPr lang="en">
                <a:solidFill>
                  <a:srgbClr val="FF0000"/>
                </a:solidFill>
                <a:latin typeface="Bitter"/>
                <a:ea typeface="Bitter"/>
                <a:cs typeface="Bitter"/>
                <a:sym typeface="Bitter"/>
              </a:rPr>
              <a:t>Please stop your container if you aren’t using it; </a:t>
            </a:r>
            <a:br>
              <a:rPr lang="en">
                <a:solidFill>
                  <a:srgbClr val="FF0000"/>
                </a:solidFill>
                <a:latin typeface="Bitter"/>
                <a:ea typeface="Bitter"/>
                <a:cs typeface="Bitter"/>
                <a:sym typeface="Bitter"/>
              </a:rPr>
            </a:br>
            <a:r>
              <a:rPr lang="en">
                <a:solidFill>
                  <a:srgbClr val="FF0000"/>
                </a:solidFill>
                <a:latin typeface="Bitter"/>
                <a:ea typeface="Bitter"/>
                <a:cs typeface="Bitter"/>
                <a:sym typeface="Bitter"/>
              </a:rPr>
              <a:t>otherwise, other students may not have enough GPU resources</a:t>
            </a:r>
            <a:endParaRPr>
              <a:solidFill>
                <a:srgbClr val="FF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tter"/>
              <a:buChar char="●"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Your files located under $HOME (/root/) </a:t>
            </a:r>
            <a:b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</a:b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will be preserved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575" y="1942875"/>
            <a:ext cx="3675675" cy="29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/>
          <p:nvPr/>
        </p:nvSpPr>
        <p:spPr>
          <a:xfrm>
            <a:off x="8472450" y="3511800"/>
            <a:ext cx="274800" cy="262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NO MINING</a:t>
            </a:r>
            <a:endParaRPr sz="6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Educational use only</a:t>
            </a:r>
            <a:endParaRPr sz="69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Please cherish the computing resources we provided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Attention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25" name="Google Shape;22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Bitter"/>
                <a:ea typeface="Bitter"/>
                <a:cs typeface="Bitter"/>
                <a:sym typeface="Bitter"/>
              </a:rPr>
              <a:t>Attention</a:t>
            </a:r>
            <a:endParaRPr sz="2800">
              <a:solidFill>
                <a:srgbClr val="20272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t/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Q: What we're focusing on.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K: What features are available.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V: What content is retrieved based on focus.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32" name="Google Shape;23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75" y="1017725"/>
            <a:ext cx="4000650" cy="7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450" y="1129100"/>
            <a:ext cx="2294026" cy="5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Bitter"/>
                <a:ea typeface="Bitter"/>
                <a:cs typeface="Bitter"/>
                <a:sym typeface="Bitter"/>
              </a:rPr>
              <a:t>Attention</a:t>
            </a:r>
            <a:endParaRPr sz="2800">
              <a:solidFill>
                <a:srgbClr val="20272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625" y="1224975"/>
            <a:ext cx="7434726" cy="5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/>
          <p:nvPr/>
        </p:nvSpPr>
        <p:spPr>
          <a:xfrm>
            <a:off x="779050" y="1152475"/>
            <a:ext cx="2121300" cy="734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25" y="2554251"/>
            <a:ext cx="7766125" cy="16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0"/>
          <p:cNvSpPr/>
          <p:nvPr/>
        </p:nvSpPr>
        <p:spPr>
          <a:xfrm>
            <a:off x="3698075" y="2647075"/>
            <a:ext cx="1727100" cy="44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40"/>
          <p:cNvSpPr/>
          <p:nvPr/>
        </p:nvSpPr>
        <p:spPr>
          <a:xfrm>
            <a:off x="5783975" y="2874575"/>
            <a:ext cx="495300" cy="964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854625" y="2707825"/>
            <a:ext cx="495300" cy="39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Bitter"/>
                <a:ea typeface="Bitter"/>
                <a:cs typeface="Bitter"/>
                <a:sym typeface="Bitter"/>
              </a:rPr>
              <a:t>Attention</a:t>
            </a:r>
            <a:endParaRPr sz="2800">
              <a:solidFill>
                <a:srgbClr val="20272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54" name="Google Shape;25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625" y="1224975"/>
            <a:ext cx="7434726" cy="5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1"/>
          <p:cNvSpPr/>
          <p:nvPr/>
        </p:nvSpPr>
        <p:spPr>
          <a:xfrm>
            <a:off x="3201600" y="1224975"/>
            <a:ext cx="27408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100" y="2405174"/>
            <a:ext cx="7265775" cy="16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1"/>
          <p:cNvSpPr/>
          <p:nvPr/>
        </p:nvSpPr>
        <p:spPr>
          <a:xfrm>
            <a:off x="1063825" y="2531825"/>
            <a:ext cx="2446500" cy="453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5327275" y="2574325"/>
            <a:ext cx="2369100" cy="39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Bitter"/>
                <a:ea typeface="Bitter"/>
                <a:cs typeface="Bitter"/>
                <a:sym typeface="Bitter"/>
              </a:rPr>
              <a:t>Attention</a:t>
            </a:r>
            <a:endParaRPr sz="2800">
              <a:solidFill>
                <a:srgbClr val="20272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66" name="Google Shape;26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625" y="1224975"/>
            <a:ext cx="7434726" cy="5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/>
          <p:nvPr/>
        </p:nvSpPr>
        <p:spPr>
          <a:xfrm>
            <a:off x="6279200" y="1224975"/>
            <a:ext cx="19053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350" y="2452477"/>
            <a:ext cx="7303300" cy="16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2"/>
          <p:cNvSpPr/>
          <p:nvPr/>
        </p:nvSpPr>
        <p:spPr>
          <a:xfrm>
            <a:off x="3456250" y="2616750"/>
            <a:ext cx="2372400" cy="39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42"/>
          <p:cNvSpPr/>
          <p:nvPr/>
        </p:nvSpPr>
        <p:spPr>
          <a:xfrm>
            <a:off x="6236700" y="2616750"/>
            <a:ext cx="474300" cy="132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42"/>
          <p:cNvSpPr/>
          <p:nvPr/>
        </p:nvSpPr>
        <p:spPr>
          <a:xfrm>
            <a:off x="1083850" y="2616750"/>
            <a:ext cx="474300" cy="39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Multi-Head Attention</a:t>
            </a:r>
            <a:endParaRPr sz="2800">
              <a:solidFill>
                <a:srgbClr val="20272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Rich Representations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Efficient Parallelization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E.g. emb_dim = 4096 -&gt; num_heads = 32, head_size = 128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79" name="Google Shape;27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188" y="2792350"/>
            <a:ext cx="6289624" cy="9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Overview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❖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Platform Guide (NCHC CT)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❖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Attention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❖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FlashAttention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❖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Lab5 Assignment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Causal</a:t>
            </a:r>
            <a:r>
              <a:rPr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Attention</a:t>
            </a:r>
            <a:endParaRPr sz="2800">
              <a:solidFill>
                <a:srgbClr val="20272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86" name="Google Shape;286;p4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If you’re predicting the next word in a sentence, the model shouldn’t have access to future words beyond the current position.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67801"/>
            <a:ext cx="3096350" cy="19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275" y="2190775"/>
            <a:ext cx="5258862" cy="24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4"/>
          <p:cNvSpPr/>
          <p:nvPr/>
        </p:nvSpPr>
        <p:spPr>
          <a:xfrm>
            <a:off x="520675" y="2663875"/>
            <a:ext cx="474300" cy="39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44"/>
          <p:cNvSpPr/>
          <p:nvPr/>
        </p:nvSpPr>
        <p:spPr>
          <a:xfrm>
            <a:off x="520675" y="3135200"/>
            <a:ext cx="1243800" cy="337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44"/>
          <p:cNvSpPr/>
          <p:nvPr/>
        </p:nvSpPr>
        <p:spPr>
          <a:xfrm>
            <a:off x="520675" y="3550425"/>
            <a:ext cx="1947900" cy="337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44"/>
          <p:cNvSpPr/>
          <p:nvPr/>
        </p:nvSpPr>
        <p:spPr>
          <a:xfrm>
            <a:off x="520675" y="3965650"/>
            <a:ext cx="2586000" cy="29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FlashAttention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99" name="Google Shape;29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Flash</a:t>
            </a:r>
            <a:r>
              <a:rPr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Attention - Overview</a:t>
            </a:r>
            <a:endParaRPr sz="2800">
              <a:solidFill>
                <a:srgbClr val="20272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05" name="Google Shape;305;p4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Goal: avoid reading and writing the attention matrix to and from HBM.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Computing the softmax without access to the whole input.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Not storing the large intermediate attention matrix for the backward pass.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t/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38" y="3092599"/>
            <a:ext cx="7553727" cy="18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FlashAttention - Method</a:t>
            </a:r>
            <a:endParaRPr sz="2800">
              <a:solidFill>
                <a:srgbClr val="20272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13" name="Google Shape;313;p4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Tiling: split the input into blocks and make several passes over input blocks.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Matrix multiplication and pointwise operations are easy to handle.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SoftMax: need to maintain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m(x)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,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l(x)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Bitter"/>
              <a:buChar char="❖"/>
            </a:pPr>
            <a:r>
              <a:rPr lang="en" sz="20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Recompute: store the softmax normalization factor in order to quickly recompute in the backward pass.</a:t>
            </a:r>
            <a:endParaRPr sz="2000">
              <a:solidFill>
                <a:srgbClr val="99999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FlashAttention</a:t>
            </a:r>
            <a:endParaRPr sz="2800">
              <a:solidFill>
                <a:srgbClr val="20272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20" name="Google Shape;320;p4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21" name="Google Shape;32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38" y="1370350"/>
            <a:ext cx="8589727" cy="33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FlashAttention - SoftMax</a:t>
            </a:r>
            <a:endParaRPr/>
          </a:p>
        </p:txBody>
      </p:sp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9" name="Google Shape;3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988" y="1815163"/>
            <a:ext cx="3016024" cy="9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963" y="2884197"/>
            <a:ext cx="5182075" cy="10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FlashAttention - SoftMax</a:t>
            </a:r>
            <a:endParaRPr sz="2800">
              <a:solidFill>
                <a:srgbClr val="20272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36" name="Google Shape;336;p5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37" name="Google Shape;33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188" y="1657949"/>
            <a:ext cx="7237626" cy="5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625" y="2346925"/>
            <a:ext cx="7894751" cy="12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FlashAttention - SoftMax</a:t>
            </a:r>
            <a:endParaRPr/>
          </a:p>
        </p:txBody>
      </p:sp>
      <p:sp>
        <p:nvSpPr>
          <p:cNvPr id="345" name="Google Shape;34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5400"/>
            <a:ext cx="2275274" cy="223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524" y="1694258"/>
            <a:ext cx="2275274" cy="23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1720" y="1622425"/>
            <a:ext cx="3893229" cy="23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FlashAttention - Algorithm</a:t>
            </a:r>
            <a:endParaRPr/>
          </a:p>
        </p:txBody>
      </p:sp>
      <p:sp>
        <p:nvSpPr>
          <p:cNvPr id="354" name="Google Shape;35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5" name="Google Shape;3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038" y="1017725"/>
            <a:ext cx="6803917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Bitter"/>
                <a:ea typeface="Bitter"/>
                <a:cs typeface="Bitter"/>
                <a:sym typeface="Bitter"/>
              </a:rPr>
              <a:t>Reference</a:t>
            </a:r>
            <a:endParaRPr sz="2800">
              <a:solidFill>
                <a:srgbClr val="20272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61" name="Google Shape;361;p5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 u="sng">
                <a:solidFill>
                  <a:schemeClr val="accent5"/>
                </a:solidFill>
                <a:latin typeface="Bitter"/>
                <a:ea typeface="Bitter"/>
                <a:cs typeface="Bitter"/>
                <a:sym typeface="Bit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https://arxiv.org/pdf/2205.14135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 u="sng">
                <a:solidFill>
                  <a:schemeClr val="accent5"/>
                </a:solidFill>
                <a:latin typeface="Bitter"/>
                <a:ea typeface="Bitter"/>
                <a:cs typeface="Bitter"/>
                <a:sym typeface="Bit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https://www.cvmart.net/community/detail/7943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 u="sng">
                <a:solidFill>
                  <a:schemeClr val="hlink"/>
                </a:solidFill>
                <a:latin typeface="Bitter"/>
                <a:ea typeface="Bitter"/>
                <a:cs typeface="Bitter"/>
                <a:sym typeface="Bitter"/>
                <a:hlinkClick r:id="rId5"/>
              </a:rPr>
              <a:t>https://www.youtube.com/watch?v=eMlx5fFNoYc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62" name="Google Shape;36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Platform Guide (NCHC CT)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Lab5 Assignment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68" name="Google Shape;36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Bitter"/>
                <a:ea typeface="Bitter"/>
                <a:cs typeface="Bitter"/>
                <a:sym typeface="Bitter"/>
              </a:rPr>
              <a:t>Objective</a:t>
            </a:r>
            <a:endParaRPr sz="2800">
              <a:solidFill>
                <a:srgbClr val="20272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74" name="Google Shape;374;p5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Evaluate the performance of attention mechanisms by comparing: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The original PyTorch implementation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The FlashAttention v2 implementation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Analyze the benefits of FlashAttention and explore its advantages over the standard approach.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Conduct benchmarking with varying parameters and compare the results to gain deeper insights.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75" name="Google Shape;37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</a:pPr>
            <a:r>
              <a:rPr lang="en"/>
              <a:t>Benchmark Script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TA provide the Python benchmark script that does not require any modifications.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Your task is to adjust only the parameters within the benchmark.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The result will be outputted to a JSON file.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Execution time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FLOPs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Peak memory usage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382" name="Google Shape;38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400" y="2478875"/>
            <a:ext cx="2975400" cy="24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</a:pPr>
            <a:r>
              <a:rPr lang="en"/>
              <a:t>Benchmark Script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89" name="Google Shape;389;p57"/>
          <p:cNvSpPr txBox="1"/>
          <p:nvPr>
            <p:ph idx="1" type="body"/>
          </p:nvPr>
        </p:nvSpPr>
        <p:spPr>
          <a:xfrm>
            <a:off x="311700" y="115247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Test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 following parameters and compare the results.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b="1" lang="en" sz="2000">
                <a:latin typeface="Bitter"/>
                <a:ea typeface="Bitter"/>
                <a:cs typeface="Bitter"/>
                <a:sym typeface="Bitter"/>
              </a:rPr>
              <a:t>b</a:t>
            </a:r>
            <a:r>
              <a:rPr b="1" lang="en" sz="2000">
                <a:latin typeface="Bitter"/>
                <a:ea typeface="Bitter"/>
                <a:cs typeface="Bitter"/>
                <a:sym typeface="Bitter"/>
              </a:rPr>
              <a:t>atch_size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: int 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b="1" lang="en" sz="2000">
                <a:latin typeface="Bitter"/>
                <a:ea typeface="Bitter"/>
                <a:cs typeface="Bitter"/>
                <a:sym typeface="Bitter"/>
              </a:rPr>
              <a:t>s</a:t>
            </a:r>
            <a:r>
              <a:rPr b="1" lang="en" sz="2000">
                <a:latin typeface="Bitter"/>
                <a:ea typeface="Bitter"/>
                <a:cs typeface="Bitter"/>
                <a:sym typeface="Bitter"/>
              </a:rPr>
              <a:t>eq_len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: int 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b="1" lang="en" sz="2000">
                <a:latin typeface="Bitter"/>
                <a:ea typeface="Bitter"/>
                <a:cs typeface="Bitter"/>
                <a:sym typeface="Bitter"/>
              </a:rPr>
              <a:t>n</a:t>
            </a:r>
            <a:r>
              <a:rPr b="1" lang="en" sz="2000">
                <a:latin typeface="Bitter"/>
                <a:ea typeface="Bitter"/>
                <a:cs typeface="Bitter"/>
                <a:sym typeface="Bitter"/>
              </a:rPr>
              <a:t>um_heads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: int, 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(must be divisible by emb_dim)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b="1" lang="en" sz="2000">
                <a:latin typeface="Bitter"/>
                <a:ea typeface="Bitter"/>
                <a:cs typeface="Bitter"/>
                <a:sym typeface="Bitter"/>
              </a:rPr>
              <a:t>e</a:t>
            </a:r>
            <a:r>
              <a:rPr b="1" lang="en" sz="2000">
                <a:latin typeface="Bitter"/>
                <a:ea typeface="Bitter"/>
                <a:cs typeface="Bitter"/>
                <a:sym typeface="Bitter"/>
              </a:rPr>
              <a:t>mb_dim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: int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b="1" lang="en" sz="2000">
                <a:latin typeface="Bitter"/>
                <a:ea typeface="Bitter"/>
                <a:cs typeface="Bitter"/>
                <a:sym typeface="Bitter"/>
              </a:rPr>
              <a:t>i</a:t>
            </a:r>
            <a:r>
              <a:rPr b="1" lang="en" sz="2000">
                <a:latin typeface="Bitter"/>
                <a:ea typeface="Bitter"/>
                <a:cs typeface="Bitter"/>
                <a:sym typeface="Bitter"/>
              </a:rPr>
              <a:t>mpl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: str, 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(choose between Pytorch and Flash2)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b="1" lang="en" sz="2000">
                <a:latin typeface="Bitter"/>
                <a:ea typeface="Bitter"/>
                <a:cs typeface="Bitter"/>
                <a:sym typeface="Bitter"/>
              </a:rPr>
              <a:t>c</a:t>
            </a:r>
            <a:r>
              <a:rPr b="1" lang="en" sz="2000">
                <a:latin typeface="Bitter"/>
                <a:ea typeface="Bitter"/>
                <a:cs typeface="Bitter"/>
                <a:sym typeface="Bitter"/>
              </a:rPr>
              <a:t>ausal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: bool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90" name="Google Shape;39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Preparation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File are Located at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/tmp/lab5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 on </a:t>
            </a:r>
            <a:r>
              <a:rPr b="1" lang="en" sz="2000">
                <a:latin typeface="Bitter"/>
                <a:ea typeface="Bitter"/>
                <a:cs typeface="Bitter"/>
                <a:sym typeface="Bitter"/>
              </a:rPr>
              <a:t>NCHC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The benchmark script is named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lab5.py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Use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python lab5.py --help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 to view detailed parameter descriptions.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Important Notes: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Do not modify the source code.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Do not merge multiple tests into a single run, as this may result in incorrect output values.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To run multiple tests, you can use a bash script for automation.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97" name="Google Shape;39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403" name="Google Shape;403;p59"/>
          <p:cNvSpPr txBox="1"/>
          <p:nvPr>
            <p:ph idx="1" type="body"/>
          </p:nvPr>
        </p:nvSpPr>
        <p:spPr>
          <a:xfrm>
            <a:off x="311700" y="1152475"/>
            <a:ext cx="85206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❖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 -r /tmp/lab5 ~/lab5 &amp;&amp; cd ~/lab5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❖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python lab5.py \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--batch_size 32 \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--seq_len 1024 \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--num_heads 32 \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--emb_dim 2048 \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--impl Flash2 \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--causal \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--repeats 30 \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--output benchmark_result.json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Submission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410" name="Google Shape;41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Plot the experimental data in a chart for better visualization.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Analyze and explain your observations based on the collected data.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2000">
                <a:latin typeface="Bitter"/>
                <a:ea typeface="Bitter"/>
                <a:cs typeface="Bitter"/>
                <a:sym typeface="Bitter"/>
              </a:rPr>
              <a:t>Submit your report as a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lab5.pdf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 file to eeclass before </a:t>
            </a:r>
            <a:r>
              <a:rPr lang="en" sz="2000">
                <a:solidFill>
                  <a:srgbClr val="FF0000"/>
                </a:solidFill>
                <a:latin typeface="Bitter"/>
                <a:ea typeface="Bitter"/>
                <a:cs typeface="Bitter"/>
                <a:sym typeface="Bitter"/>
              </a:rPr>
              <a:t>11/28 23:59</a:t>
            </a:r>
            <a:r>
              <a:rPr lang="en" sz="2000">
                <a:latin typeface="Bitter"/>
                <a:ea typeface="Bitter"/>
                <a:cs typeface="Bitter"/>
                <a:sym typeface="Bitter"/>
              </a:rPr>
              <a:t>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❖"/>
            </a:pPr>
            <a:r>
              <a:rPr lang="en" sz="1900">
                <a:latin typeface="Bitter"/>
                <a:ea typeface="Bitter"/>
                <a:cs typeface="Bitter"/>
                <a:sym typeface="Bitter"/>
              </a:rPr>
              <a:t>Important Notes:</a:t>
            </a:r>
            <a:endParaRPr sz="19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lang="en" sz="1900">
                <a:latin typeface="Bitter"/>
                <a:ea typeface="Bitter"/>
                <a:cs typeface="Bitter"/>
                <a:sym typeface="Bitter"/>
              </a:rPr>
              <a:t>Get started as soon as possible since the NCHC platform is only accessible on Tuesday, Wednesday and Sunday.</a:t>
            </a:r>
            <a:endParaRPr sz="1900">
              <a:latin typeface="Bitter"/>
              <a:ea typeface="Bitter"/>
              <a:cs typeface="Bitter"/>
              <a:sym typeface="Bitt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Bitter"/>
              <a:buChar char="○"/>
            </a:pPr>
            <a:r>
              <a:rPr lang="en" sz="1900">
                <a:latin typeface="Bitter"/>
                <a:ea typeface="Bitter"/>
                <a:cs typeface="Bitter"/>
                <a:sym typeface="Bitter"/>
              </a:rPr>
              <a:t>Remember to stop your container when not in use.</a:t>
            </a:r>
            <a:endParaRPr sz="19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411" name="Google Shape;41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NCHC Container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❖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Webpage: </a:t>
            </a:r>
            <a:r>
              <a:rPr lang="en" u="sng">
                <a:solidFill>
                  <a:schemeClr val="hlink"/>
                </a:solidFill>
                <a:latin typeface="Bitter"/>
                <a:ea typeface="Bitter"/>
                <a:cs typeface="Bitter"/>
                <a:sym typeface="Bitter"/>
                <a:hlinkClick r:id="rId3"/>
              </a:rPr>
              <a:t>https://portal.apps.edu-cloud.nchc.org.tw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Bitter"/>
              <a:buChar char="❖"/>
            </a:pPr>
            <a:r>
              <a:rPr lang="en">
                <a:solidFill>
                  <a:srgbClr val="FF9900"/>
                </a:solidFill>
                <a:latin typeface="Bitter"/>
                <a:ea typeface="Bitter"/>
                <a:cs typeface="Bitter"/>
                <a:sym typeface="Bitter"/>
              </a:rPr>
              <a:t>Register your account first</a:t>
            </a:r>
            <a:endParaRPr>
              <a:solidFill>
                <a:srgbClr val="FF99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❖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GPU: RTX 3070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❖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A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vailable time: </a:t>
            </a:r>
            <a:r>
              <a:rPr lang="en">
                <a:solidFill>
                  <a:srgbClr val="FF0000"/>
                </a:solidFill>
                <a:latin typeface="Bitter"/>
                <a:ea typeface="Bitter"/>
                <a:cs typeface="Bitter"/>
                <a:sym typeface="Bitter"/>
              </a:rPr>
              <a:t>Tuesday, Wednesday and Sunday 00:00-23:59</a:t>
            </a:r>
            <a:endParaRPr>
              <a:solidFill>
                <a:srgbClr val="FF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❖"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Total available GPUs: 46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Bitter"/>
              <a:buChar char="❖"/>
            </a:pPr>
            <a:r>
              <a:rPr lang="en">
                <a:solidFill>
                  <a:srgbClr val="FF9900"/>
                </a:solidFill>
                <a:latin typeface="Bitter"/>
                <a:ea typeface="Bitter"/>
                <a:cs typeface="Bitter"/>
                <a:sym typeface="Bitter"/>
              </a:rPr>
              <a:t>Please stop your container if you aren’t using it</a:t>
            </a:r>
            <a:endParaRPr>
              <a:solidFill>
                <a:srgbClr val="FF99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52475"/>
            <a:ext cx="3214378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/>
          <p:nvPr/>
        </p:nvSpPr>
        <p:spPr>
          <a:xfrm>
            <a:off x="2774975" y="1156225"/>
            <a:ext cx="798900" cy="35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/>
          <p:nvPr/>
        </p:nvSpPr>
        <p:spPr>
          <a:xfrm>
            <a:off x="846150" y="3368825"/>
            <a:ext cx="1963800" cy="35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9"/>
          <p:cNvSpPr txBox="1"/>
          <p:nvPr/>
        </p:nvSpPr>
        <p:spPr>
          <a:xfrm>
            <a:off x="2774975" y="752275"/>
            <a:ext cx="2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551850" y="3343925"/>
            <a:ext cx="2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250" y="896950"/>
            <a:ext cx="229980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/>
          <p:nvPr/>
        </p:nvSpPr>
        <p:spPr>
          <a:xfrm>
            <a:off x="5620025" y="2096600"/>
            <a:ext cx="2030400" cy="35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 txBox="1"/>
          <p:nvPr/>
        </p:nvSpPr>
        <p:spPr>
          <a:xfrm>
            <a:off x="5129475" y="1633300"/>
            <a:ext cx="31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Your gmail account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9"/>
          <p:cNvSpPr/>
          <p:nvPr/>
        </p:nvSpPr>
        <p:spPr>
          <a:xfrm>
            <a:off x="5570950" y="3109550"/>
            <a:ext cx="2030400" cy="120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9"/>
          <p:cNvSpPr txBox="1"/>
          <p:nvPr/>
        </p:nvSpPr>
        <p:spPr>
          <a:xfrm>
            <a:off x="7650425" y="3175100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Enter whatever you want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grpSp>
        <p:nvGrpSpPr>
          <p:cNvPr id="148" name="Google Shape;148;p30"/>
          <p:cNvGrpSpPr/>
          <p:nvPr/>
        </p:nvGrpSpPr>
        <p:grpSpPr>
          <a:xfrm>
            <a:off x="2964809" y="1117450"/>
            <a:ext cx="3214378" cy="3416399"/>
            <a:chOff x="-3" y="1103425"/>
            <a:chExt cx="3214378" cy="3416399"/>
          </a:xfrm>
        </p:grpSpPr>
        <p:pic>
          <p:nvPicPr>
            <p:cNvPr id="149" name="Google Shape;149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1103425"/>
              <a:ext cx="3214378" cy="3416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30"/>
            <p:cNvSpPr/>
            <p:nvPr/>
          </p:nvSpPr>
          <p:spPr>
            <a:xfrm>
              <a:off x="527425" y="2752175"/>
              <a:ext cx="1963800" cy="3504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Container</a:t>
            </a:r>
            <a:endParaRPr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31"/>
          <p:cNvPicPr preferRelativeResize="0"/>
          <p:nvPr/>
        </p:nvPicPr>
        <p:blipFill rotWithShape="1">
          <a:blip r:embed="rId3">
            <a:alphaModFix/>
          </a:blip>
          <a:srcRect b="0" l="22093" r="22099" t="0"/>
          <a:stretch/>
        </p:blipFill>
        <p:spPr>
          <a:xfrm>
            <a:off x="2129600" y="4105656"/>
            <a:ext cx="3351800" cy="4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/>
          <p:nvPr/>
        </p:nvSpPr>
        <p:spPr>
          <a:xfrm>
            <a:off x="5840038" y="3053725"/>
            <a:ext cx="647400" cy="33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1"/>
          <p:cNvSpPr txBox="1"/>
          <p:nvPr/>
        </p:nvSpPr>
        <p:spPr>
          <a:xfrm>
            <a:off x="6531025" y="3021025"/>
            <a:ext cx="2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900" y="1530613"/>
            <a:ext cx="3716800" cy="28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40" y="1557750"/>
            <a:ext cx="4731759" cy="28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the Container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port number will be different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Codeserver (the web version of vscode)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the “vscode” button</a:t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379" y="1184262"/>
            <a:ext cx="3002501" cy="21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5255625" y="3451250"/>
            <a:ext cx="4029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MobaXterm or Terminal: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ssh </a:t>
            </a:r>
            <a:r>
              <a:rPr lang="en" sz="11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root@nodeport.apps.edu-cloud.nchc.org.tw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 -p </a:t>
            </a:r>
            <a:r>
              <a:rPr lang="en" sz="11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32157</a:t>
            </a:r>
            <a:endParaRPr sz="11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2" name="Google Shape;172;p32"/>
          <p:cNvCxnSpPr/>
          <p:nvPr/>
        </p:nvCxnSpPr>
        <p:spPr>
          <a:xfrm>
            <a:off x="7596125" y="1429525"/>
            <a:ext cx="953100" cy="229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4300" y="2395000"/>
            <a:ext cx="3376300" cy="253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32"/>
          <p:cNvCxnSpPr>
            <a:stCxn id="176" idx="3"/>
            <a:endCxn id="170" idx="1"/>
          </p:cNvCxnSpPr>
          <p:nvPr/>
        </p:nvCxnSpPr>
        <p:spPr>
          <a:xfrm flipH="1" rot="10800000">
            <a:off x="2834550" y="2234575"/>
            <a:ext cx="2696700" cy="232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32"/>
          <p:cNvSpPr/>
          <p:nvPr/>
        </p:nvSpPr>
        <p:spPr>
          <a:xfrm>
            <a:off x="2571750" y="4452925"/>
            <a:ext cx="262800" cy="21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&amp; Password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User: 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Password: student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password of </a:t>
            </a:r>
            <a:r>
              <a:rPr lang="en">
                <a:solidFill>
                  <a:srgbClr val="FF9900"/>
                </a:solidFill>
              </a:rPr>
              <a:t>ssh</a:t>
            </a:r>
            <a:r>
              <a:rPr lang="en"/>
              <a:t> and </a:t>
            </a:r>
            <a:r>
              <a:rPr lang="en">
                <a:solidFill>
                  <a:srgbClr val="FF9900"/>
                </a:solidFill>
              </a:rPr>
              <a:t>code</a:t>
            </a:r>
            <a:r>
              <a:rPr lang="en">
                <a:solidFill>
                  <a:srgbClr val="FF9900"/>
                </a:solidFill>
              </a:rPr>
              <a:t>-server</a:t>
            </a:r>
            <a:r>
              <a:rPr lang="en"/>
              <a:t> is the same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999" y="2571749"/>
            <a:ext cx="4743299" cy="19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