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0f0c327e33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20f0c327e33_0_332:notes"/>
          <p:cNvSpPr/>
          <p:nvPr>
            <p:ph idx="2" type="sldImg"/>
          </p:nvPr>
        </p:nvSpPr>
        <p:spPr>
          <a:xfrm>
            <a:off x="-2441232" y="685800"/>
            <a:ext cx="1174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849a9f9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849a9f9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dd8f3384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dd8f338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f0f0fe85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f0f0fe85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bff9795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bff9795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7849a9f9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7849a9f9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849a9f9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849a9f9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849a9f9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849a9f9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849a9f94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849a9f94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849a9f9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849a9f9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849a9f94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849a9f9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849a9f9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849a9f9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Medium"/>
              <a:buNone/>
              <a:defRPr sz="5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Comic Sans MS"/>
              <a:buNone/>
              <a:defRPr sz="28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 rot="179647">
            <a:off x="-25629" y="-338326"/>
            <a:ext cx="9195252" cy="996153"/>
          </a:xfrm>
          <a:prstGeom prst="rect">
            <a:avLst/>
          </a:prstGeom>
          <a:solidFill>
            <a:srgbClr val="939596"/>
          </a:solidFill>
          <a:ln cap="flat" cmpd="sng" w="9525">
            <a:solidFill>
              <a:srgbClr val="939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ic Sans MS"/>
              <a:buNone/>
              <a:defRPr sz="21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628651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0" type="dt"/>
          </p:nvPr>
        </p:nvSpPr>
        <p:spPr>
          <a:xfrm>
            <a:off x="628651" y="4767264"/>
            <a:ext cx="205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457951" y="4767264"/>
            <a:ext cx="205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pollo.cs.nthu.edu.tw/pp24/scoreboard/lab-mnis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ctrTitle"/>
          </p:nvPr>
        </p:nvSpPr>
        <p:spPr>
          <a:xfrm>
            <a:off x="311700" y="1536500"/>
            <a:ext cx="85206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OpenACC</a:t>
            </a:r>
            <a:endParaRPr/>
          </a:p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5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Lab3</a:t>
            </a:r>
            <a:endParaRPr/>
          </a:p>
        </p:txBody>
      </p:sp>
      <p:sp>
        <p:nvSpPr>
          <p:cNvPr id="44" name="Google Shape;44;p9"/>
          <p:cNvSpPr txBox="1"/>
          <p:nvPr/>
        </p:nvSpPr>
        <p:spPr>
          <a:xfrm>
            <a:off x="311700" y="38972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00" y="1382349"/>
            <a:ext cx="8455200" cy="21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Judge Result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2825"/>
            <a:ext cx="9143999" cy="538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Submit your code and Makefile (optional) to eeclass before </a:t>
            </a:r>
            <a:r>
              <a:rPr lang="zh-TW">
                <a:solidFill>
                  <a:srgbClr val="FF0000"/>
                </a:solidFill>
              </a:rPr>
              <a:t>10/31 23:59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zh-TW">
                <a:solidFill>
                  <a:srgbClr val="000000"/>
                </a:solidFill>
              </a:rPr>
              <a:t>mnist.cpp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zh-TW">
                <a:solidFill>
                  <a:srgbClr val="000000"/>
                </a:solidFill>
              </a:rPr>
              <a:t>Makefile (Optional)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Neural Network(DNN)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1152475"/>
            <a:ext cx="696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MNIST hand written digits cla</a:t>
            </a:r>
            <a:r>
              <a:rPr lang="zh-TW"/>
              <a:t>ssification Inference</a:t>
            </a:r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75" y="158972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Neural Network(DNN)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1152475"/>
            <a:ext cx="53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Two fully-connected layer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975" y="1912775"/>
            <a:ext cx="7033224" cy="21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Neural Network(DNN)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1152475"/>
            <a:ext cx="53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Two fully-connected layer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163" y="1617499"/>
            <a:ext cx="5823675" cy="322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Neural Network(DNN)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59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Two fully-connected layer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First Linear Layer + Sigmoid Activation Function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Second Linear Layer + Argmax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5" y="2732175"/>
            <a:ext cx="2936225" cy="22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713" y="2487970"/>
            <a:ext cx="3508501" cy="23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6850" y="2023793"/>
            <a:ext cx="2936225" cy="547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311700" y="1152475"/>
            <a:ext cx="781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Given the sequential version of DNN code that runs on CPU.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Try to parallel the matrix computation in the neural network.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Using OpenACC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The sequential code requires about 30~40 seconds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781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Provided files: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Sequential code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pretrained model weights(since the task is inference)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Makefile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Please only modify the functions with TODO label.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Workflow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ct val="100000"/>
              <a:buAutoNum type="arabicPeriod"/>
            </a:pPr>
            <a:r>
              <a:rPr lang="zh-TW">
                <a:solidFill>
                  <a:srgbClr val="188038"/>
                </a:solidFill>
              </a:rPr>
              <a:t>cp -r /home/pp24/share/lab-mnist ~/</a:t>
            </a:r>
            <a:r>
              <a:rPr lang="zh-TW">
                <a:solidFill>
                  <a:srgbClr val="188038"/>
                </a:solidFill>
              </a:rPr>
              <a:t>lab_mnist</a:t>
            </a:r>
            <a:endParaRPr>
              <a:solidFill>
                <a:srgbClr val="188038"/>
              </a:solidFill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ct val="100000"/>
              <a:buAutoNum type="arabicPeriod"/>
            </a:pPr>
            <a:r>
              <a:rPr lang="zh-TW">
                <a:solidFill>
                  <a:srgbClr val="188038"/>
                </a:solidFill>
              </a:rPr>
              <a:t>cd ~/</a:t>
            </a:r>
            <a:r>
              <a:rPr lang="zh-TW">
                <a:solidFill>
                  <a:srgbClr val="188038"/>
                </a:solidFill>
              </a:rPr>
              <a:t>lab_mnist</a:t>
            </a:r>
            <a:endParaRPr>
              <a:solidFill>
                <a:srgbClr val="B6D7A8"/>
              </a:solidFill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ct val="100000"/>
              <a:buAutoNum type="arabicPeriod"/>
            </a:pPr>
            <a:r>
              <a:rPr lang="zh-TW">
                <a:solidFill>
                  <a:srgbClr val="188038"/>
                </a:solidFill>
              </a:rPr>
              <a:t>module </a:t>
            </a:r>
            <a:r>
              <a:rPr lang="zh-TW">
                <a:solidFill>
                  <a:srgbClr val="188038"/>
                </a:solidFill>
              </a:rPr>
              <a:t>load </a:t>
            </a:r>
            <a:r>
              <a:rPr lang="zh-TW">
                <a:solidFill>
                  <a:srgbClr val="188038"/>
                </a:solidFill>
              </a:rPr>
              <a:t>nvhpc-nompi/24.9</a:t>
            </a:r>
            <a:endParaRPr>
              <a:solidFill>
                <a:srgbClr val="188038"/>
              </a:solidFill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zh-TW">
                <a:solidFill>
                  <a:schemeClr val="dk1"/>
                </a:solidFill>
              </a:rPr>
              <a:t>Parallel the TODOs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zh-TW">
                <a:solidFill>
                  <a:schemeClr val="dk1"/>
                </a:solidFill>
              </a:rPr>
              <a:t>compile the program : </a:t>
            </a:r>
            <a:r>
              <a:rPr lang="zh-TW">
                <a:solidFill>
                  <a:srgbClr val="188038"/>
                </a:solidFill>
              </a:rPr>
              <a:t>make</a:t>
            </a:r>
            <a:endParaRPr>
              <a:solidFill>
                <a:srgbClr val="188038"/>
              </a:solidFill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zh-TW">
                <a:solidFill>
                  <a:schemeClr val="dk1"/>
                </a:solidFill>
              </a:rPr>
              <a:t>run the DNN program : </a:t>
            </a:r>
            <a:r>
              <a:rPr lang="zh-TW">
                <a:solidFill>
                  <a:srgbClr val="188038"/>
                </a:solidFill>
              </a:rPr>
              <a:t>srun --gres=gpu:1 ./mnist</a:t>
            </a:r>
            <a:endParaRPr>
              <a:solidFill>
                <a:srgbClr val="188038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zh-TW">
                <a:solidFill>
                  <a:srgbClr val="000000"/>
                </a:solidFill>
              </a:rPr>
              <a:t>judge: </a:t>
            </a:r>
            <a:r>
              <a:rPr lang="zh-TW">
                <a:solidFill>
                  <a:srgbClr val="188038"/>
                </a:solidFill>
              </a:rPr>
              <a:t>lab-mnist-judge</a:t>
            </a:r>
            <a:endParaRPr>
              <a:solidFill>
                <a:srgbClr val="188038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zh-TW">
                <a:solidFill>
                  <a:schemeClr val="dk1"/>
                </a:solidFill>
              </a:rPr>
              <a:t>Scoreboard: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mnist</a:t>
            </a:r>
            <a:br>
              <a:rPr lang="zh-TW">
                <a:solidFill>
                  <a:srgbClr val="188038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zh-TW">
                <a:solidFill>
                  <a:srgbClr val="000000"/>
                </a:solidFill>
              </a:rPr>
              <a:t>Inference accuracy should be </a:t>
            </a:r>
            <a:r>
              <a:rPr b="1"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97.8183% </a:t>
            </a:r>
            <a:r>
              <a:rPr lang="zh-TW">
                <a:solidFill>
                  <a:srgbClr val="000000"/>
                </a:solidFill>
              </a:rPr>
              <a:t>(the parallelization should not affect the accuracy)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4CC1F"/>
      </a:accent1>
      <a:accent2>
        <a:srgbClr val="000000"/>
      </a:accent2>
      <a:accent3>
        <a:srgbClr val="939596"/>
      </a:accent3>
      <a:accent4>
        <a:srgbClr val="FFAB40"/>
      </a:accent4>
      <a:accent5>
        <a:srgbClr val="0097A7"/>
      </a:accent5>
      <a:accent6>
        <a:srgbClr val="F4CC1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