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  <p:embeddedFont>
      <p:font typeface="Proxima Nova Semibold"/>
      <p:regular r:id="rId39"/>
      <p:bold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Semibold-bold.fntdata"/><Relationship Id="rId20" Type="http://schemas.openxmlformats.org/officeDocument/2006/relationships/slide" Target="slides/slide15.xml"/><Relationship Id="rId41" Type="http://schemas.openxmlformats.org/officeDocument/2006/relationships/font" Target="fonts/ProximaNovaSemibold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oximaNova-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.fntdata"/><Relationship Id="rId17" Type="http://schemas.openxmlformats.org/officeDocument/2006/relationships/slide" Target="slides/slide12.xml"/><Relationship Id="rId39" Type="http://schemas.openxmlformats.org/officeDocument/2006/relationships/font" Target="fonts/ProximaNovaSemibold-regular.fntdata"/><Relationship Id="rId16" Type="http://schemas.openxmlformats.org/officeDocument/2006/relationships/slide" Target="slides/slide11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8a0bdfa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8a0bdfa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2d0fff93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2d0fff93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3c98560e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3c98560e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3c98560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3c98560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3c98560e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3c98560e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2d0fff9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2d0fff9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2d0fff93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2d0fff93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3c98560e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3c98560e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3c98560e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3c98560e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3c98560e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3c98560e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3c98560e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3c98560e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8a0bdfa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8a0bdfa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3c98560e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3c98560e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3c98560e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3c98560e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3c98560e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3c98560e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3c98560e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3c98560e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3c98560e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03c98560e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2d0fff93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02d0fff93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2d0fff93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2d0fff93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f8c6e5f3e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f8c6e5f3e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f8c6e5f3e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f8c6e5f3e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8c6e5f3e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f8c6e5f3e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8c6e5f3e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8c6e5f3e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2d0fff93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2d0fff93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2d0fff93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2d0fff93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2d0fff93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2d0fff93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2d0fff93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2d0fff93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8c6e5f3e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8c6e5f3e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Proxima Nova"/>
              <a:buNone/>
              <a:defRPr sz="5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None/>
              <a:defRPr sz="20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None/>
              <a:defRPr sz="20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None/>
              <a:defRPr sz="20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None/>
              <a:defRPr sz="20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None/>
              <a:defRPr sz="20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None/>
              <a:defRPr sz="20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None/>
              <a:defRPr sz="20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None/>
              <a:defRPr sz="20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None/>
              <a:defRPr sz="20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intel.com/content/www/us/en/docs/intrinsics-guide/index.html#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intel.com/content/www/us/en/docs/vtune-profiler/user-guide/2024-2/command-syntax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intel.com/content/www/us/en/docs/vtune-profiler/installation-guide/2024-2/overview.html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google.com/document/d/1PFxqJHnVQHWaZy1jum2L0k__lOnf5AuU/ed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Lab 2-0</a:t>
            </a:r>
            <a:endParaRPr sz="4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QCT SERVER</a:t>
            </a:r>
            <a:endParaRPr sz="4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Parallel Programming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2024/09/26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Linking Pthread &amp; Openmp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Linking pthread</a:t>
            </a:r>
            <a:br>
              <a:rPr lang="zh-TW">
                <a:solidFill>
                  <a:srgbClr val="3D3929"/>
                </a:solidFill>
              </a:rPr>
            </a:br>
            <a:r>
              <a:rPr lang="zh-TW">
                <a:solidFill>
                  <a:srgbClr val="3D3929"/>
                </a:solidFill>
              </a:rPr>
              <a:t>gcc your_program.c -o your_program </a:t>
            </a:r>
            <a:r>
              <a:rPr lang="zh-TW">
                <a:solidFill>
                  <a:srgbClr val="FF0000"/>
                </a:solidFill>
              </a:rPr>
              <a:t>-pthread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Linking openmp</a:t>
            </a:r>
            <a:br>
              <a:rPr lang="zh-TW">
                <a:solidFill>
                  <a:srgbClr val="3D3929"/>
                </a:solidFill>
              </a:rPr>
            </a:br>
            <a:r>
              <a:rPr lang="zh-TW">
                <a:solidFill>
                  <a:srgbClr val="3D3929"/>
                </a:solidFill>
              </a:rPr>
              <a:t>gcc your_program.c -o your_program </a:t>
            </a:r>
            <a:r>
              <a:rPr lang="zh-TW">
                <a:solidFill>
                  <a:srgbClr val="0000FF"/>
                </a:solidFill>
              </a:rPr>
              <a:t>-fopenmp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3D3929"/>
                </a:solidFill>
              </a:rPr>
              <a:t>Linking both</a:t>
            </a:r>
            <a:br>
              <a:rPr lang="zh-TW">
                <a:solidFill>
                  <a:srgbClr val="3D3929"/>
                </a:solidFill>
              </a:rPr>
            </a:br>
            <a:r>
              <a:rPr lang="zh-TW">
                <a:solidFill>
                  <a:srgbClr val="3D3929"/>
                </a:solidFill>
              </a:rPr>
              <a:t>gcc your_program.c -o your_program </a:t>
            </a:r>
            <a:r>
              <a:rPr lang="zh-TW">
                <a:solidFill>
                  <a:srgbClr val="FF0000"/>
                </a:solidFill>
              </a:rPr>
              <a:t>-pthread </a:t>
            </a:r>
            <a:r>
              <a:rPr lang="zh-TW">
                <a:solidFill>
                  <a:srgbClr val="0000FF"/>
                </a:solidFill>
              </a:rPr>
              <a:t>-fopenmp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Approximate pixels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Copy source file to your home directory：cp -r /home/share/lab2 ~/</a:t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lab2 judges：lab2_pthread-judge </a:t>
            </a:r>
            <a:r>
              <a:rPr lang="zh-TW">
                <a:solidFill>
                  <a:srgbClr val="3D3929"/>
                </a:solidFill>
              </a:rPr>
              <a:t> lab2_omp-judge lab2_hybrid-judge</a:t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D3929"/>
              </a:solidFill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175" y="2349538"/>
            <a:ext cx="461962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Approximate pixels using pthread and OpenMP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929"/>
              </a:buClr>
              <a:buSzPts val="1800"/>
              <a:buChar char="❏"/>
            </a:pPr>
            <a:r>
              <a:rPr lang="zh-TW">
                <a:solidFill>
                  <a:srgbClr val="3D3929"/>
                </a:solidFill>
              </a:rPr>
              <a:t>Modify the sequential code lab2_pthread.cc with pthread</a:t>
            </a:r>
            <a:endParaRPr>
              <a:solidFill>
                <a:srgbClr val="3D392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600"/>
              <a:buChar char="❏"/>
            </a:pPr>
            <a:r>
              <a:rPr lang="zh-TW" sz="1600">
                <a:solidFill>
                  <a:srgbClr val="3D3929"/>
                </a:solidFill>
              </a:rPr>
              <a:t>g++ lab2_pthread.cc -o lab2_pthread -pthread -lm </a:t>
            </a:r>
            <a:endParaRPr sz="1600">
              <a:solidFill>
                <a:srgbClr val="3D392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600"/>
              <a:buChar char="❏"/>
            </a:pPr>
            <a:r>
              <a:rPr lang="zh-TW" sz="1600">
                <a:solidFill>
                  <a:srgbClr val="3D3929"/>
                </a:solidFill>
              </a:rPr>
              <a:t>srun -c4 -n1 ./lab2_pthread </a:t>
            </a:r>
            <a:r>
              <a:rPr lang="zh-TW" sz="1600">
                <a:solidFill>
                  <a:srgbClr val="3D3929"/>
                </a:solidFill>
              </a:rPr>
              <a:t>? ?</a:t>
            </a:r>
            <a:endParaRPr sz="1600">
              <a:solidFill>
                <a:srgbClr val="3D392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800"/>
              <a:buChar char="❏"/>
            </a:pPr>
            <a:r>
              <a:rPr lang="zh-TW">
                <a:solidFill>
                  <a:srgbClr val="3D3929"/>
                </a:solidFill>
              </a:rPr>
              <a:t>Modify the sequential code lab2_openmp.cc with openmp</a:t>
            </a:r>
            <a:endParaRPr>
              <a:solidFill>
                <a:srgbClr val="3D392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600"/>
              <a:buChar char="❏"/>
            </a:pPr>
            <a:r>
              <a:rPr lang="zh-TW" sz="1600">
                <a:solidFill>
                  <a:srgbClr val="3D3929"/>
                </a:solidFill>
              </a:rPr>
              <a:t>g++ lab2_openmp.cc -o lab2_openmp -fopenmp -lm </a:t>
            </a:r>
            <a:endParaRPr sz="1600">
              <a:solidFill>
                <a:srgbClr val="3D392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3D3929"/>
              </a:buClr>
              <a:buSzPts val="1600"/>
              <a:buChar char="❏"/>
            </a:pPr>
            <a:r>
              <a:rPr lang="zh-TW" sz="1600">
                <a:solidFill>
                  <a:srgbClr val="3D3929"/>
                </a:solidFill>
              </a:rPr>
              <a:t>srun -c4 -n1 ./lab2_openmp ? ?</a:t>
            </a:r>
            <a:endParaRPr sz="1600">
              <a:solidFill>
                <a:srgbClr val="3D392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Approximate pixels using Hybrid MPI with OpenMP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929"/>
              </a:buClr>
              <a:buSzPts val="1800"/>
              <a:buChar char="❏"/>
            </a:pPr>
            <a:r>
              <a:rPr lang="zh-TW">
                <a:solidFill>
                  <a:srgbClr val="3D3929"/>
                </a:solidFill>
              </a:rPr>
              <a:t>Modify the sequential code lab2_hybrid.cc with MPI and OpenMP</a:t>
            </a:r>
            <a:endParaRPr>
              <a:solidFill>
                <a:srgbClr val="3D392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600"/>
              <a:buChar char="❏"/>
            </a:pPr>
            <a:r>
              <a:rPr lang="zh-TW" sz="1600">
                <a:solidFill>
                  <a:srgbClr val="3D3929"/>
                </a:solidFill>
              </a:rPr>
              <a:t>mpicxx lab2_hybrid.cc -o lab2_hybrid -fopenmp -lm </a:t>
            </a:r>
            <a:endParaRPr sz="1600">
              <a:solidFill>
                <a:srgbClr val="3D392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3D3929"/>
              </a:buClr>
              <a:buSzPts val="1600"/>
              <a:buChar char="❏"/>
            </a:pPr>
            <a:r>
              <a:rPr lang="zh-TW" sz="1600">
                <a:solidFill>
                  <a:srgbClr val="3D3929"/>
                </a:solidFill>
              </a:rPr>
              <a:t>srun -n6 -c4 ./lab2_hybrid ? ?</a:t>
            </a:r>
            <a:endParaRPr sz="1600">
              <a:solidFill>
                <a:srgbClr val="3D392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Lab 2-3</a:t>
            </a:r>
            <a:endParaRPr sz="4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Vectorization</a:t>
            </a:r>
            <a:endParaRPr sz="4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44" name="Google Shape;144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Parallel Programming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2024/09/26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SISD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989850" y="1821925"/>
            <a:ext cx="1028700" cy="2077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Data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Pool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2238300" y="2805775"/>
            <a:ext cx="2077500" cy="1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4475450" y="2559000"/>
            <a:ext cx="768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PU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3291800" y="1249225"/>
            <a:ext cx="3136200" cy="57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Instruction Pool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4809050" y="1965313"/>
            <a:ext cx="101700" cy="450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/>
        </p:nvSpPr>
        <p:spPr>
          <a:xfrm>
            <a:off x="5795475" y="2557650"/>
            <a:ext cx="2986500" cy="22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SIMD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989850" y="1821925"/>
            <a:ext cx="1028700" cy="2742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Data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Pool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2208250" y="2805775"/>
            <a:ext cx="2077500" cy="1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4475450" y="2559000"/>
            <a:ext cx="768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PU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3291800" y="929625"/>
            <a:ext cx="3136200" cy="57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Instruction Pool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4475450" y="3275075"/>
            <a:ext cx="768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PU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4475450" y="3991150"/>
            <a:ext cx="768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PU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4475450" y="1860050"/>
            <a:ext cx="768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PU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2208250" y="2099138"/>
            <a:ext cx="2077500" cy="1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2208250" y="3512400"/>
            <a:ext cx="2077500" cy="1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2208250" y="4219025"/>
            <a:ext cx="2077500" cy="1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5853725" y="1730025"/>
            <a:ext cx="49800" cy="254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/>
          <p:nvPr/>
        </p:nvSpPr>
        <p:spPr>
          <a:xfrm flipH="1">
            <a:off x="5384150" y="2091500"/>
            <a:ext cx="516900" cy="1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/>
          <p:nvPr/>
        </p:nvSpPr>
        <p:spPr>
          <a:xfrm flipH="1">
            <a:off x="5384150" y="2790475"/>
            <a:ext cx="516900" cy="1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 flipH="1">
            <a:off x="5384150" y="3489450"/>
            <a:ext cx="516900" cy="1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 flipH="1">
            <a:off x="5384150" y="4188425"/>
            <a:ext cx="516900" cy="1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Vector Instruction Set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lscpu </a:t>
            </a:r>
            <a:r>
              <a:rPr lang="zh-TW">
                <a:solidFill>
                  <a:srgbClr val="3D3929"/>
                </a:solidFill>
              </a:rPr>
              <a:t>can be used to display the vector instruction sets supported by the CPU</a:t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On the QCT server, sse/sse2/avx/avx2/avx512 and more are available.</a:t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 </a:t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D3929"/>
              </a:solidFill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62" y="3086999"/>
            <a:ext cx="8408674" cy="8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Vector Instruction Set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SSE</a:t>
            </a:r>
            <a:r>
              <a:rPr lang="zh-TW">
                <a:solidFill>
                  <a:srgbClr val="3D3929"/>
                </a:solidFill>
              </a:rPr>
              <a:t>（Streaming SIMD Extensions）</a:t>
            </a:r>
            <a:endParaRPr>
              <a:solidFill>
                <a:srgbClr val="3D392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800"/>
              <a:buChar char="❏"/>
            </a:pPr>
            <a:r>
              <a:rPr lang="zh-TW">
                <a:solidFill>
                  <a:srgbClr val="3D3929"/>
                </a:solidFill>
              </a:rPr>
              <a:t>128-bit registers, doubling the width of the 64-bit MMX registers</a:t>
            </a:r>
            <a:endParaRPr>
              <a:solidFill>
                <a:srgbClr val="3D392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800"/>
              <a:buChar char="❏"/>
            </a:pPr>
            <a:r>
              <a:rPr lang="zh-TW">
                <a:solidFill>
                  <a:srgbClr val="3D3929"/>
                </a:solidFill>
              </a:rPr>
              <a:t>SSE only supports 32-bit floating point</a:t>
            </a:r>
            <a:endParaRPr>
              <a:solidFill>
                <a:srgbClr val="3D392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3D3929"/>
              </a:buClr>
              <a:buSzPts val="1800"/>
              <a:buChar char="❏"/>
            </a:pPr>
            <a:r>
              <a:rPr lang="zh-TW">
                <a:solidFill>
                  <a:srgbClr val="3D3929"/>
                </a:solidFill>
              </a:rPr>
              <a:t>SSE2 adds double, long long, int, char </a:t>
            </a:r>
            <a:endParaRPr>
              <a:solidFill>
                <a:srgbClr val="3D392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Vector Instruction Set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AVX</a:t>
            </a:r>
            <a:r>
              <a:rPr lang="zh-TW">
                <a:solidFill>
                  <a:srgbClr val="3D3929"/>
                </a:solidFill>
              </a:rPr>
              <a:t>（</a:t>
            </a:r>
            <a:r>
              <a:rPr lang="zh-TW">
                <a:solidFill>
                  <a:srgbClr val="3D3929"/>
                </a:solidFill>
              </a:rPr>
              <a:t>Advanced Vector Extensions</a:t>
            </a:r>
            <a:r>
              <a:rPr lang="zh-TW">
                <a:solidFill>
                  <a:srgbClr val="3D3929"/>
                </a:solidFill>
              </a:rPr>
              <a:t>）</a:t>
            </a:r>
            <a:endParaRPr>
              <a:solidFill>
                <a:srgbClr val="3D392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800"/>
              <a:buChar char="❏"/>
            </a:pPr>
            <a:r>
              <a:rPr lang="zh-TW">
                <a:solidFill>
                  <a:srgbClr val="3D3929"/>
                </a:solidFill>
              </a:rPr>
              <a:t>Expanded SIMD registers from 128 bits (in SSE) to 256 bits</a:t>
            </a:r>
            <a:endParaRPr>
              <a:solidFill>
                <a:srgbClr val="3D392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800"/>
              <a:buChar char="❏"/>
            </a:pPr>
            <a:r>
              <a:rPr lang="zh-TW">
                <a:solidFill>
                  <a:srgbClr val="3D3929"/>
                </a:solidFill>
              </a:rPr>
              <a:t>Supports both single-precision and double-precision floating-point operations</a:t>
            </a:r>
            <a:endParaRPr>
              <a:solidFill>
                <a:srgbClr val="3D392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3D3929"/>
              </a:buClr>
              <a:buSzPts val="1800"/>
              <a:buChar char="❏"/>
            </a:pPr>
            <a:r>
              <a:rPr lang="zh-TW">
                <a:solidFill>
                  <a:srgbClr val="3D3929"/>
                </a:solidFill>
              </a:rPr>
              <a:t>AVX512 expands SIMD registers to 512 bits</a:t>
            </a:r>
            <a:endParaRPr>
              <a:solidFill>
                <a:srgbClr val="3D392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System Spec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Slurm partition：qct-cpu</a:t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96 cores per node</a:t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2 threads per core</a:t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Maximum allocate node per job：1</a:t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MPI module：openmpi/4.1.6, mpi/latest </a:t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D392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Vector Instruction 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D3929"/>
              </a:buClr>
              <a:buSzPts val="1800"/>
              <a:buFont typeface="Times New Roman"/>
              <a:buAutoNum type="arabicPeriod"/>
            </a:pPr>
            <a:r>
              <a:rPr lang="zh-TW">
                <a:solidFill>
                  <a:srgbClr val="3D3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zh-TW">
                <a:solidFill>
                  <a:srgbClr val="3D3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odes have to be executed many times, will probably benefit from vectorization</a:t>
            </a:r>
            <a:endParaRPr>
              <a:solidFill>
                <a:srgbClr val="3D3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800"/>
              <a:buFont typeface="Times New Roman"/>
              <a:buAutoNum type="arabicPeriod"/>
            </a:pPr>
            <a:r>
              <a:rPr lang="zh-TW">
                <a:solidFill>
                  <a:srgbClr val="3D3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there are no data dependency, it will be easier to vectorize</a:t>
            </a:r>
            <a:endParaRPr>
              <a:solidFill>
                <a:srgbClr val="3D3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3D3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dependency means the value of one data elements depends on another</a:t>
            </a:r>
            <a:endParaRPr>
              <a:solidFill>
                <a:srgbClr val="3D3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Automatic Vectorization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3D3929"/>
                </a:solidFill>
              </a:rPr>
              <a:t>GCC Vectorization</a:t>
            </a:r>
            <a:endParaRPr sz="1600">
              <a:solidFill>
                <a:srgbClr val="3D3929"/>
              </a:solidFill>
            </a:endParaRPr>
          </a:p>
          <a:p>
            <a:pPr indent="-330200" lvl="0" marL="457200" rtl="0" algn="l">
              <a:lnSpc>
                <a:spcPct val="18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600"/>
              <a:buChar char="❏"/>
            </a:pPr>
            <a:r>
              <a:rPr lang="zh-TW" sz="1600">
                <a:solidFill>
                  <a:srgbClr val="3D3929"/>
                </a:solidFill>
              </a:rPr>
              <a:t>-ftree-vectorize：enabled vectorization </a:t>
            </a:r>
            <a:endParaRPr sz="1600">
              <a:solidFill>
                <a:srgbClr val="3D3929"/>
              </a:solidFill>
            </a:endParaRPr>
          </a:p>
          <a:p>
            <a:pPr indent="-330200" lvl="0" marL="457200" rtl="0" algn="l">
              <a:lnSpc>
                <a:spcPct val="18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600"/>
              <a:buChar char="❏"/>
            </a:pPr>
            <a:r>
              <a:rPr lang="zh-TW" sz="1600">
                <a:solidFill>
                  <a:srgbClr val="3D3929"/>
                </a:solidFill>
              </a:rPr>
              <a:t>-O3：enabled vectorization</a:t>
            </a:r>
            <a:r>
              <a:rPr lang="zh-TW" sz="1600">
                <a:solidFill>
                  <a:srgbClr val="3D3929"/>
                </a:solidFill>
              </a:rPr>
              <a:t> by default</a:t>
            </a:r>
            <a:endParaRPr sz="1600">
              <a:solidFill>
                <a:srgbClr val="3D3929"/>
              </a:solidFill>
            </a:endParaRPr>
          </a:p>
          <a:p>
            <a:pPr indent="-330200" lvl="0" marL="457200" rtl="0" algn="l">
              <a:lnSpc>
                <a:spcPct val="18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600"/>
              <a:buChar char="❏"/>
            </a:pPr>
            <a:r>
              <a:rPr lang="zh-TW" sz="1600">
                <a:solidFill>
                  <a:srgbClr val="3D3929"/>
                </a:solidFill>
              </a:rPr>
              <a:t>-march=native：use instructions supported by the local CPU </a:t>
            </a:r>
            <a:endParaRPr sz="1600">
              <a:solidFill>
                <a:srgbClr val="3D3929"/>
              </a:solidFill>
            </a:endParaRPr>
          </a:p>
          <a:p>
            <a:pPr indent="-330200" lvl="0" marL="457200" rtl="0" algn="l">
              <a:lnSpc>
                <a:spcPct val="18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600"/>
              <a:buChar char="❏"/>
            </a:pPr>
            <a:r>
              <a:rPr lang="zh-TW" sz="1600">
                <a:solidFill>
                  <a:srgbClr val="3D3929"/>
                </a:solidFill>
              </a:rPr>
              <a:t>-fopt-info-vec-all：print vectorization log </a:t>
            </a:r>
            <a:endParaRPr sz="1600">
              <a:solidFill>
                <a:srgbClr val="3D3929"/>
              </a:solidFill>
            </a:endParaRPr>
          </a:p>
          <a:p>
            <a:pPr indent="-330200" lvl="0" marL="457200" rtl="0" algn="l">
              <a:lnSpc>
                <a:spcPct val="180000"/>
              </a:lnSpc>
              <a:spcBef>
                <a:spcPts val="1600"/>
              </a:spcBef>
              <a:spcAft>
                <a:spcPts val="1600"/>
              </a:spcAft>
              <a:buClr>
                <a:srgbClr val="3D3929"/>
              </a:buClr>
              <a:buSzPts val="1600"/>
              <a:buChar char="❏"/>
            </a:pPr>
            <a:r>
              <a:rPr lang="zh-TW" sz="1600">
                <a:solidFill>
                  <a:srgbClr val="3D3929"/>
                </a:solidFill>
              </a:rPr>
              <a:t>#pragma GCC ivdep：tells compiler there is no dat</a:t>
            </a:r>
            <a:r>
              <a:rPr lang="zh-TW" sz="1600">
                <a:solidFill>
                  <a:srgbClr val="3D3929"/>
                </a:solidFill>
              </a:rPr>
              <a:t>a </a:t>
            </a:r>
            <a:r>
              <a:rPr lang="zh-TW" sz="1600">
                <a:solidFill>
                  <a:srgbClr val="3D3929"/>
                </a:solidFill>
              </a:rPr>
              <a:t>dependency in the following loop</a:t>
            </a:r>
            <a:endParaRPr sz="1600">
              <a:solidFill>
                <a:srgbClr val="3D392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  <a:hlinkClick r:id="rId3"/>
              </a:rPr>
              <a:t>Intel Intrinsics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152475"/>
            <a:ext cx="8520600" cy="3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Allows developers to use advanced instruction sets of processors directly in C/C++ </a:t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Procedure：</a:t>
            </a:r>
            <a:endParaRPr>
              <a:solidFill>
                <a:srgbClr val="3D3929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800"/>
              <a:buAutoNum type="arabicPeriod"/>
            </a:pPr>
            <a:r>
              <a:rPr lang="zh-TW">
                <a:solidFill>
                  <a:srgbClr val="3D3929"/>
                </a:solidFill>
              </a:rPr>
              <a:t>Load data from memory to the special registers </a:t>
            </a:r>
            <a:endParaRPr>
              <a:solidFill>
                <a:srgbClr val="3D3929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800"/>
              <a:buAutoNum type="arabicPeriod"/>
            </a:pPr>
            <a:r>
              <a:rPr lang="zh-TW">
                <a:solidFill>
                  <a:srgbClr val="3D3929"/>
                </a:solidFill>
              </a:rPr>
              <a:t>Perform vector instructions </a:t>
            </a:r>
            <a:endParaRPr>
              <a:solidFill>
                <a:srgbClr val="3D3929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3D3929"/>
              </a:buClr>
              <a:buSzPts val="1800"/>
              <a:buAutoNum type="arabicPeriod"/>
            </a:pPr>
            <a:r>
              <a:rPr lang="zh-TW">
                <a:solidFill>
                  <a:srgbClr val="3D3929"/>
                </a:solidFill>
              </a:rPr>
              <a:t>Save data from the special registers to memory</a:t>
            </a:r>
            <a:endParaRPr>
              <a:solidFill>
                <a:srgbClr val="3D392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Intel Intrinsics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Compile sample code：</a:t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g++ -o vectorize_example vectorize_example.cc -march=native</a:t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D3929"/>
              </a:solidFill>
            </a:endParaRPr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475" y="3040838"/>
            <a:ext cx="6677025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5"/>
          <p:cNvSpPr txBox="1"/>
          <p:nvPr/>
        </p:nvSpPr>
        <p:spPr>
          <a:xfrm>
            <a:off x="4057051" y="4308300"/>
            <a:ext cx="10299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Intel Intrinsics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875" y="661250"/>
            <a:ext cx="565504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Lab 2-4</a:t>
            </a:r>
            <a:endParaRPr sz="4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Profiling</a:t>
            </a:r>
            <a:endParaRPr sz="4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32" name="Google Shape;232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Parallel Programming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2024/09/26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Intel Vtune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3D3929"/>
                </a:solidFill>
              </a:rPr>
              <a:t>module load intel-vtune/2024</a:t>
            </a:r>
            <a:endParaRPr sz="1600"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rgbClr val="3D3929"/>
                </a:solidFill>
              </a:rPr>
              <a:t>Vtune command line syntax introduction：</a:t>
            </a:r>
            <a:r>
              <a:rPr lang="zh-TW" sz="16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600"/>
              <a:buChar char="❏"/>
            </a:pPr>
            <a:r>
              <a:rPr lang="zh-TW" sz="1600">
                <a:solidFill>
                  <a:srgbClr val="3D3929"/>
                </a:solidFill>
              </a:rPr>
              <a:t>vtune -h</a:t>
            </a:r>
            <a:endParaRPr sz="1600">
              <a:solidFill>
                <a:srgbClr val="3D3929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600"/>
              <a:buChar char="❏"/>
            </a:pPr>
            <a:r>
              <a:rPr lang="zh-TW" sz="1600">
                <a:solidFill>
                  <a:srgbClr val="3D3929"/>
                </a:solidFill>
              </a:rPr>
              <a:t>vtune -collect hotspots -result-dir $HOME/vtune-result ./vectorize_example</a:t>
            </a:r>
            <a:endParaRPr sz="1600">
              <a:solidFill>
                <a:srgbClr val="3D3929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600"/>
              <a:buChar char="❏"/>
            </a:pPr>
            <a:r>
              <a:rPr lang="zh-TW" sz="1600">
                <a:solidFill>
                  <a:srgbClr val="3D3929"/>
                </a:solidFill>
              </a:rPr>
              <a:t>mpirun -n 2 vtune -collect hotspots -result-dir $HOME/vtune-result ./vectorize_example</a:t>
            </a:r>
            <a:endParaRPr sz="1600"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3D392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Intel Vtune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Install it on your computer：</a:t>
            </a:r>
            <a:r>
              <a:rPr lang="zh-TW" u="sng">
                <a:solidFill>
                  <a:srgbClr val="6A995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>
              <a:solidFill>
                <a:srgbClr val="6A995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Find this：</a:t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3D3929"/>
                </a:solidFill>
              </a:rPr>
              <a:t>Choose your .vtune file and open it</a:t>
            </a:r>
            <a:endParaRPr>
              <a:solidFill>
                <a:srgbClr val="3D3929"/>
              </a:solidFill>
            </a:endParaRPr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0750" y="1735013"/>
            <a:ext cx="31070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7000" y="1074430"/>
            <a:ext cx="3061700" cy="1590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7002" y="3372673"/>
            <a:ext cx="3061700" cy="961877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/>
        </p:nvSpPr>
        <p:spPr>
          <a:xfrm>
            <a:off x="5317000" y="2908550"/>
            <a:ext cx="1957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performance-snapshot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" name="Google Shape;249;p39"/>
          <p:cNvSpPr txBox="1"/>
          <p:nvPr/>
        </p:nvSpPr>
        <p:spPr>
          <a:xfrm>
            <a:off x="5317000" y="4478975"/>
            <a:ext cx="1957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hotsots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HW2 </a:t>
            </a:r>
            <a:endParaRPr sz="4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55" name="Google Shape;255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Parallel Programming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2024/09/26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0" u="sng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SPEC</a:t>
            </a:r>
            <a:endParaRPr sz="18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Slurm sbatch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38761D"/>
                </a:solidFill>
              </a:rPr>
              <a:t>#!/bin/bash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8761D"/>
                </a:solidFill>
              </a:rPr>
              <a:t>#SBATCH --job-name=my_job           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8761D"/>
                </a:solidFill>
              </a:rPr>
              <a:t>#SBATCH --output=my_job_%j.out     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8761D"/>
                </a:solidFill>
              </a:rPr>
              <a:t>#SBATCH --error=my_job_%j.err      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8761D"/>
                </a:solidFill>
              </a:rPr>
              <a:t>#SBATCH --time=00:05:00           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8761D"/>
                </a:solidFill>
              </a:rPr>
              <a:t>#SBATCH --nodes=1                   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38761D"/>
                </a:solidFill>
              </a:rPr>
              <a:t>#SBATCH --ntasks-per-node=2         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38761D"/>
                </a:solidFill>
              </a:rPr>
              <a:t>#SBATCH --cpus-per-task=1           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Lab 2-1</a:t>
            </a:r>
            <a:endParaRPr sz="4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VScode SSH &amp; SSH-key</a:t>
            </a:r>
            <a:endParaRPr sz="4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Parallel Programming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2024/09/26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Generate </a:t>
            </a: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SSH key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On your computer：</a:t>
            </a:r>
            <a:endParaRPr>
              <a:solidFill>
                <a:srgbClr val="3D3929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800"/>
              <a:buChar char="❏"/>
            </a:pPr>
            <a:r>
              <a:rPr lang="zh-TW">
                <a:solidFill>
                  <a:srgbClr val="3D3929"/>
                </a:solidFill>
              </a:rPr>
              <a:t>s</a:t>
            </a:r>
            <a:r>
              <a:rPr lang="zh-TW">
                <a:solidFill>
                  <a:srgbClr val="3D3929"/>
                </a:solidFill>
              </a:rPr>
              <a:t>sh-keygen -t rsa -b 4096</a:t>
            </a:r>
            <a:endParaRPr>
              <a:solidFill>
                <a:srgbClr val="3D3929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800"/>
              <a:buChar char="❏"/>
            </a:pPr>
            <a:r>
              <a:rPr lang="zh-TW">
                <a:solidFill>
                  <a:srgbClr val="3D3929"/>
                </a:solidFill>
              </a:rPr>
              <a:t>cat ~/.ssh/id_rsa.pub </a:t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On the remote server：</a:t>
            </a:r>
            <a:endParaRPr>
              <a:solidFill>
                <a:srgbClr val="3D3929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800"/>
              <a:buChar char="❏"/>
            </a:pPr>
            <a:r>
              <a:rPr lang="zh-TW">
                <a:solidFill>
                  <a:srgbClr val="3D3929"/>
                </a:solidFill>
              </a:rPr>
              <a:t>mkdir ~/.ssh</a:t>
            </a:r>
            <a:endParaRPr>
              <a:solidFill>
                <a:srgbClr val="3D3929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3D3929"/>
              </a:buClr>
              <a:buSzPts val="1800"/>
              <a:buChar char="❏"/>
            </a:pPr>
            <a:r>
              <a:rPr lang="zh-TW">
                <a:solidFill>
                  <a:srgbClr val="3D3929"/>
                </a:solidFill>
              </a:rPr>
              <a:t>vim ~/.ssh/authorized_keys</a:t>
            </a:r>
            <a:endParaRPr>
              <a:solidFill>
                <a:srgbClr val="3D3929"/>
              </a:solidFill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3756375" y="2059625"/>
            <a:ext cx="3485700" cy="399600"/>
          </a:xfrm>
          <a:prstGeom prst="wedgeRectCallout">
            <a:avLst>
              <a:gd fmla="val -66332" name="adj1"/>
              <a:gd fmla="val 32476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copy it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4368200" y="3630950"/>
            <a:ext cx="3485700" cy="399600"/>
          </a:xfrm>
          <a:prstGeom prst="wedgeRectCallout">
            <a:avLst>
              <a:gd fmla="val -66332" name="adj1"/>
              <a:gd fmla="val 32476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paste the key into it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VScode SSH-Config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D3929"/>
              </a:buClr>
              <a:buSzPts val="1800"/>
              <a:buAutoNum type="arabicPeriod"/>
            </a:pPr>
            <a:r>
              <a:rPr lang="zh-TW">
                <a:solidFill>
                  <a:srgbClr val="3D3929"/>
                </a:solidFill>
              </a:rPr>
              <a:t>Go to extension marketplace</a:t>
            </a:r>
            <a:endParaRPr>
              <a:solidFill>
                <a:srgbClr val="3D3929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800"/>
              <a:buAutoNum type="arabicPeriod"/>
            </a:pPr>
            <a:r>
              <a:rPr lang="zh-TW">
                <a:solidFill>
                  <a:srgbClr val="3D3929"/>
                </a:solidFill>
              </a:rPr>
              <a:t>Install both of them</a:t>
            </a:r>
            <a:endParaRPr>
              <a:solidFill>
                <a:srgbClr val="3D3929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800"/>
              <a:buAutoNum type="arabicPeriod"/>
            </a:pPr>
            <a:r>
              <a:rPr lang="zh-TW">
                <a:solidFill>
                  <a:srgbClr val="3D3929"/>
                </a:solidFill>
              </a:rPr>
              <a:t>Go to remote explorer</a:t>
            </a:r>
            <a:endParaRPr>
              <a:solidFill>
                <a:srgbClr val="3D3929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Clr>
                <a:srgbClr val="3D3929"/>
              </a:buClr>
              <a:buSzPts val="1800"/>
              <a:buAutoNum type="arabicPeriod"/>
            </a:pPr>
            <a:r>
              <a:rPr lang="zh-TW">
                <a:solidFill>
                  <a:srgbClr val="3D3929"/>
                </a:solidFill>
              </a:rPr>
              <a:t>Open SSH Config File</a:t>
            </a:r>
            <a:endParaRPr>
              <a:solidFill>
                <a:srgbClr val="3D3929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46475"/>
            <a:ext cx="3568825" cy="18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65550"/>
            <a:ext cx="47625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/>
          <p:nvPr/>
        </p:nvSpPr>
        <p:spPr>
          <a:xfrm>
            <a:off x="5324375" y="531575"/>
            <a:ext cx="2087400" cy="399600"/>
          </a:xfrm>
          <a:prstGeom prst="wedgeRectCallout">
            <a:avLst>
              <a:gd fmla="val -63433" name="adj1"/>
              <a:gd fmla="val 22472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Extension Marketplace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5324375" y="1182300"/>
            <a:ext cx="1857600" cy="399600"/>
          </a:xfrm>
          <a:prstGeom prst="wedgeRectCallout">
            <a:avLst>
              <a:gd fmla="val -65671" name="adj1"/>
              <a:gd fmla="val 21168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Remote Explorer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9" y="3669675"/>
            <a:ext cx="4182291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3176100" y="3761288"/>
            <a:ext cx="1121100" cy="89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VScode SSH-Config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563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Host：An alias use to refer to this server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HostName：IP address of the target server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User：Username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ProxyJump：Tells SSH to use the another host as an jump server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IdentityFile：The private key file to use for authentication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Port：Port to connect the target server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After setting up, Ctrl+S and refresh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600" y="1512000"/>
            <a:ext cx="291465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6900" y="4231325"/>
            <a:ext cx="375175" cy="2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VScode SSH-Config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如果你是用前面簡報的方式設定，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請將你本地的public key複製到跳板機以及QCT server。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如果你是先連線到跳板機再連線到QCT server，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跳板機上要放本地的public key以外，要再生成一個key，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並將這個key放到QCT server。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600"/>
              <a:t>或是你也可以打密碼就好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Lab 2-2</a:t>
            </a:r>
            <a:endParaRPr sz="4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Pthread &amp; OpenMP</a:t>
            </a:r>
            <a:endParaRPr sz="4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Parallel Programming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2024/09/26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