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Source Code Pr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8c6af85a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8c6af85a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8c6af85a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8c6af85a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c6af85a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c6af85a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8c6af85a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8c6af85a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c6af85a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c6af85a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c6af85a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c6af85a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8c6af85a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8c6af85a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c6af85a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8c6af85a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c6af85a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c6af85a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8c6af85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8c6af85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c6af85a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c6af85a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c6af85a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c6af85a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c6af85a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c6af85a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8c6af85a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8c6af85a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c6af85a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c6af85a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8c6af85a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8c6af85a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c6af85a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c6af85a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8c6af85a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8c6af85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nvidia.com/nsight-systems/UserGuide/index.html#cli-profile-command-switch-opt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VIDIA/NVTX/blob/release-v3/c/README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vidia.com/nsight-systems/get-start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nvidia.com/nsight-systems/UserGuide/index.html#cli-profile-command-switch-op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Profiling CPU &amp; MPI Applications with Nsight Systems</a:t>
            </a:r>
            <a:endParaRPr sz="43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Kuo @ PP24 Lab2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Nsight Systems Profiling Options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17725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-o &lt;output.nsys-rep&gt;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--trace &lt;events&gt;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Events to trace</a:t>
            </a:r>
            <a:endParaRPr sz="3228"/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06"/>
              <a:t>Available options:</a:t>
            </a:r>
            <a:r>
              <a:rPr b="1" lang="en" sz="2806"/>
              <a:t> cuda</a:t>
            </a:r>
            <a:r>
              <a:rPr lang="en" sz="2806"/>
              <a:t>, </a:t>
            </a:r>
            <a:r>
              <a:rPr b="1" lang="en" sz="2806"/>
              <a:t>nvtx</a:t>
            </a:r>
            <a:r>
              <a:rPr lang="en" sz="2806"/>
              <a:t>, cublas, cublas-verbose, cusparse, cusparse-verbose, cudnn, cudla, cudla-verbose, cusolver, cusolver-verbose, opengl, opengl-annotations, openacc, </a:t>
            </a:r>
            <a:r>
              <a:rPr b="1" lang="en" sz="2806"/>
              <a:t>openmp</a:t>
            </a:r>
            <a:r>
              <a:rPr lang="en" sz="2806"/>
              <a:t>, </a:t>
            </a:r>
            <a:r>
              <a:rPr b="1" lang="en" sz="2806"/>
              <a:t>osrt</a:t>
            </a:r>
            <a:r>
              <a:rPr lang="en" sz="2806"/>
              <a:t>, </a:t>
            </a:r>
            <a:r>
              <a:rPr b="1" lang="en" sz="2806"/>
              <a:t>mpi</a:t>
            </a:r>
            <a:r>
              <a:rPr lang="en" sz="2806"/>
              <a:t>, nvvideo, vulkan, vulkan-annotations, dx11, dx11-annotations, dx12, dx12-annotations, openxr, openxr-annotations, oshmem, </a:t>
            </a:r>
            <a:r>
              <a:rPr b="1" lang="en" sz="2806"/>
              <a:t>ucx</a:t>
            </a:r>
            <a:r>
              <a:rPr lang="en" sz="2806"/>
              <a:t>, wddm, tegra-accelerators, python-gil, syscall, none</a:t>
            </a:r>
            <a:endParaRPr sz="2806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--start-later X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Start profiling after X seconds 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--duration Y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86956"/>
              <a:buChar char="○"/>
            </a:pPr>
            <a:r>
              <a:rPr lang="en" sz="3228"/>
              <a:t>Profile for Y seconds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Source Code Pro"/>
              <a:buChar char="●"/>
            </a:pPr>
            <a:r>
              <a:rPr b="1" lang="en" sz="36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--mpi-impl &lt;MPI implementation&gt;</a:t>
            </a:r>
            <a:endParaRPr b="1" sz="3628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86956"/>
              <a:buChar char="○"/>
            </a:pPr>
            <a:r>
              <a:rPr b="1" lang="en" sz="32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openmpi</a:t>
            </a:r>
            <a:r>
              <a:rPr lang="en" sz="3228">
                <a:solidFill>
                  <a:srgbClr val="CC0000"/>
                </a:solidFill>
              </a:rPr>
              <a:t> for OpenMPI</a:t>
            </a:r>
            <a:endParaRPr sz="3228">
              <a:solidFill>
                <a:srgbClr val="CC0000"/>
              </a:solidFill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○"/>
            </a:pPr>
            <a:r>
              <a:rPr b="1" lang="en" sz="32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mpich</a:t>
            </a:r>
            <a:r>
              <a:rPr lang="en" sz="3228">
                <a:solidFill>
                  <a:srgbClr val="CC0000"/>
                </a:solidFill>
              </a:rPr>
              <a:t> for Intel MPI</a:t>
            </a:r>
            <a:endParaRPr sz="3228">
              <a:solidFill>
                <a:srgbClr val="CC0000"/>
              </a:solidFill>
            </a:endParaRPr>
          </a:p>
          <a:p>
            <a:pPr indent="-313265" lvl="0" marL="457200" rtl="0" algn="l">
              <a:spcBef>
                <a:spcPts val="0"/>
              </a:spcBef>
              <a:spcAft>
                <a:spcPts val="0"/>
              </a:spcAft>
              <a:buSzPct val="84880"/>
              <a:buChar char="●"/>
            </a:pPr>
            <a:r>
              <a:rPr lang="en" sz="3306"/>
              <a:t>More options here:</a:t>
            </a:r>
            <a:br>
              <a:rPr lang="en" sz="3306"/>
            </a:br>
            <a:r>
              <a:rPr lang="en" sz="3563" u="sng">
                <a:solidFill>
                  <a:schemeClr val="hlink"/>
                </a:solidFill>
                <a:hlinkClick r:id="rId3"/>
              </a:rPr>
              <a:t>https://docs.nvidia.com/nsight-systems/UserGuide/index.html#cli-profile-command-switch-options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Multi-report View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905625"/>
            <a:ext cx="8152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Download the reports to your local machine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2284350"/>
            <a:ext cx="2769574" cy="1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425" y="1662150"/>
            <a:ext cx="5097980" cy="28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View &amp; Events View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847200" y="4590050"/>
            <a:ext cx="7985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Right click on a track &gt; click Show in Events View to view in Events View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6" y="619750"/>
            <a:ext cx="6041300" cy="39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System View - MPI Event Trace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200"/>
            <a:ext cx="8839200" cy="34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9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Stats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289050" y="868800"/>
            <a:ext cx="8565900" cy="1069800"/>
          </a:xfrm>
          <a:prstGeom prst="roundRect">
            <a:avLst>
              <a:gd fmla="val 4545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$"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nsys stats -r mpi_event_trace &lt;.sqlite or .nsys-rep&gt;</a:t>
            </a:r>
            <a:b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</a:b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$"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nsys stats -r mpi_event_trace </a:t>
            </a: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--format csv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&lt;.sqlite or .nsys-rep&gt;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2525"/>
            <a:ext cx="8839200" cy="155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52587"/>
            <a:ext cx="8839200" cy="80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own traces using NVTX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NVTX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your own ranges &amp; show up on Nsight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https://github.com/NVIDIA/NVTX/blob/release-v3/c/README.md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#include &lt;nvtx3/nvToolsExt.h&gt;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nvtxRangePush("My Range");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nvtxRangePop();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Colors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nvtxEventAttributes_t eventAttrib = {0};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eventAttrib.colorType = NVTX_COLOR_ARGB;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eventAttrib.color = COLOR_GREEN;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eventAttrib.messageType = NVTX_MESSAGE_TYPE_ASCII;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eventAttrib.message.ascii = "My Range";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nvtxRangePushEx(&amp;eventAttrib);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nvtxRangePop();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View with NVTX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563"/>
            <a:ext cx="8839198" cy="161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System View - NVTX Push/Pop Range Summary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program takes time to run, </a:t>
            </a:r>
            <a:r>
              <a:rPr b="1" lang="en">
                <a:solidFill>
                  <a:srgbClr val="CC0000"/>
                </a:solidFill>
              </a:rPr>
              <a:t>be sure to set --start-after and --duration!</a:t>
            </a:r>
            <a:endParaRPr b="1">
              <a:solidFill>
                <a:srgbClr val="CC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Otherwise, the size will be very big &amp; takes forever to open in GUI!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only need to take a </a:t>
            </a:r>
            <a:r>
              <a:rPr b="1" lang="en" sz="1800"/>
              <a:t>sample</a:t>
            </a:r>
            <a:r>
              <a:rPr lang="en" sz="1800"/>
              <a:t> of how your program is running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 recommended duration value is &lt; 10s</a:t>
            </a:r>
            <a:br>
              <a:rPr b="1" lang="en" sz="1800"/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You can export the stats, analysing it meaningfully and plot it using Google Sheets or Excel to put it in your report</a:t>
            </a:r>
            <a:endParaRPr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Measuring I/O, Compute, Communication times</a:t>
            </a:r>
            <a:endParaRPr sz="1700"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Load balance of thread/ranks</a:t>
            </a:r>
            <a:endParaRPr sz="1700"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… etc.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Nsight Systems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instinct timeline view of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NVIDIA, mainly for analyzing GPU application performance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But is also very useful for CPU only applications!</a:t>
            </a:r>
            <a:endParaRPr sz="19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6171" l="0" r="0" t="0"/>
          <a:stretch/>
        </p:blipFill>
        <p:spPr>
          <a:xfrm>
            <a:off x="920675" y="2386275"/>
            <a:ext cx="6979601" cy="2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975" y="331350"/>
            <a:ext cx="916900" cy="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rerequisites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&amp; Install Nsight Systems on your computer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non-MPI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Nsight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</a:t>
            </a:r>
            <a:r>
              <a:rPr lang="en"/>
              <a:t>non-MPI </a:t>
            </a:r>
            <a:r>
              <a:rPr lang="en"/>
              <a:t>Applications with Nsight Systems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non-MPI: Single thread / Multi-thread (pthread / OpenMP)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nsys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odule load nsys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“nsys profile” in front of your running command (but after srun)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○"/>
            </a:pP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-n1 -cX</a:t>
            </a:r>
            <a:r>
              <a:rPr b="1" lang="en" sz="1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 profile &lt;nsys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options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" sz="1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./your_program &lt;program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b="1" sz="13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a .nsys-rep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.nsys-rep file to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report with Nsight Systems GUI on your computer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Nsight Systems Profiling Options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-o &lt;output.nsys-rep&gt;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trace &lt;events&gt;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Events to trace</a:t>
            </a:r>
            <a:endParaRPr sz="3228"/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06"/>
              <a:t>Available options:</a:t>
            </a:r>
            <a:r>
              <a:rPr b="1" lang="en" sz="2806"/>
              <a:t> cuda</a:t>
            </a:r>
            <a:r>
              <a:rPr lang="en" sz="2806"/>
              <a:t>, </a:t>
            </a:r>
            <a:r>
              <a:rPr b="1" lang="en" sz="2806"/>
              <a:t>nvtx</a:t>
            </a:r>
            <a:r>
              <a:rPr lang="en" sz="2806"/>
              <a:t>, cublas, cublas-verbose, cusparse, cusparse-verbose, cudnn, cudla, cudla-verbose, cusolver, cusolver-verbose, opengl, opengl-annotations, openacc, </a:t>
            </a:r>
            <a:r>
              <a:rPr b="1" lang="en" sz="2806"/>
              <a:t>openmp</a:t>
            </a:r>
            <a:r>
              <a:rPr lang="en" sz="2806"/>
              <a:t>, </a:t>
            </a:r>
            <a:r>
              <a:rPr b="1" lang="en" sz="2806"/>
              <a:t>osrt</a:t>
            </a:r>
            <a:r>
              <a:rPr lang="en" sz="2806"/>
              <a:t>, </a:t>
            </a:r>
            <a:r>
              <a:rPr b="1" lang="en" sz="2806"/>
              <a:t>mpi</a:t>
            </a:r>
            <a:r>
              <a:rPr lang="en" sz="2806"/>
              <a:t>, nvvideo, vulkan, vulkan-annotations, dx11, dx11-annotations, dx12, dx12-annotations, openxr, openxr-annotations, oshmem, </a:t>
            </a:r>
            <a:r>
              <a:rPr b="1" lang="en" sz="2806"/>
              <a:t>ucx</a:t>
            </a:r>
            <a:r>
              <a:rPr lang="en" sz="2806"/>
              <a:t>, wddm, tegra-accelerators, python-gil, syscall, none</a:t>
            </a:r>
            <a:endParaRPr sz="2806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--start-later X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Start profiling after X seconds 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--duration Y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86956"/>
              <a:buChar char="○"/>
            </a:pPr>
            <a:r>
              <a:rPr lang="en" sz="3228"/>
              <a:t>Profile for Y seconds</a:t>
            </a:r>
            <a:br>
              <a:rPr lang="en" sz="3228"/>
            </a:br>
            <a:endParaRPr sz="3228"/>
          </a:p>
          <a:p>
            <a:pPr indent="-313265" lvl="0" marL="457200" rtl="0" algn="l">
              <a:spcBef>
                <a:spcPts val="0"/>
              </a:spcBef>
              <a:spcAft>
                <a:spcPts val="0"/>
              </a:spcAft>
              <a:buSzPct val="84880"/>
              <a:buChar char="●"/>
            </a:pPr>
            <a:r>
              <a:rPr lang="en" sz="3306"/>
              <a:t>More options here:</a:t>
            </a:r>
            <a:br>
              <a:rPr lang="en" sz="3306"/>
            </a:br>
            <a:r>
              <a:rPr lang="en" sz="3563" u="sng">
                <a:solidFill>
                  <a:schemeClr val="hlink"/>
                </a:solidFill>
                <a:hlinkClick r:id="rId3"/>
              </a:rPr>
              <a:t>https://docs.nvidia.com/nsight-systems/UserGuide/index.html#cli-profile-command-switch-options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MPI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Nsight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MPI Applications with Nsight Systems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2645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nsys module &amp; MPI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module load nsys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odule load openmpi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module load mpi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wrapper script for each process (on the next page)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wrapper script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○"/>
            </a:pP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 -nX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./wrapper.sh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./your_program &lt;program args&gt;</a:t>
            </a:r>
            <a:endParaRPr b="1" sz="13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X .nsys-rep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X .nsys-rep files to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report with Nsight Systems GUI on your computer with Multi-report 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Wrapper Script (wrapper.sh)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509150" y="1206450"/>
            <a:ext cx="6125700" cy="2898900"/>
          </a:xfrm>
          <a:prstGeom prst="roundRect">
            <a:avLst>
              <a:gd fmla="val 2398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BC02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 /bin/bash</a:t>
            </a:r>
            <a:endParaRPr sz="1250">
              <a:solidFill>
                <a:srgbClr val="9CDCF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-p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nsys_reports</a:t>
            </a:r>
            <a:endParaRPr sz="1250">
              <a:solidFill>
                <a:srgbClr val="CE917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A99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Output to ./nsys_reports/rank_$N.nsys-rep</a:t>
            </a:r>
            <a:endParaRPr sz="1350">
              <a:solidFill>
                <a:srgbClr val="6A995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nsys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profile \</a:t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-o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"./nsys_reports/rank_</a:t>
            </a: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PMI_RANK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.nsys-rep"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--mpi-impl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openmpi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--trace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mpi,ucx,osrt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$@</a:t>
            </a:r>
            <a:endParaRPr sz="1200">
              <a:solidFill>
                <a:srgbClr val="FBC02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89175" y="4275250"/>
            <a:ext cx="76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 to </a:t>
            </a: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chmod +x wrapper.sh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!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