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4" r:id="rId4"/>
    <p:sldId id="275" r:id="rId5"/>
    <p:sldId id="263" r:id="rId6"/>
    <p:sldId id="264" r:id="rId7"/>
    <p:sldId id="259" r:id="rId8"/>
    <p:sldId id="265" r:id="rId9"/>
    <p:sldId id="276" r:id="rId10"/>
    <p:sldId id="266" r:id="rId11"/>
    <p:sldId id="267" r:id="rId12"/>
    <p:sldId id="268" r:id="rId13"/>
    <p:sldId id="269" r:id="rId14"/>
    <p:sldId id="270" r:id="rId15"/>
    <p:sldId id="271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9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3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7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3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4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1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9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1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4312C2-1068-F3CF-7669-58BD40E92088}"/>
              </a:ext>
            </a:extLst>
          </p:cNvPr>
          <p:cNvGrpSpPr/>
          <p:nvPr/>
        </p:nvGrpSpPr>
        <p:grpSpPr>
          <a:xfrm>
            <a:off x="2115987" y="1176960"/>
            <a:ext cx="7960025" cy="4504080"/>
            <a:chOff x="1453550" y="1686735"/>
            <a:chExt cx="7690449" cy="4194112"/>
          </a:xfrm>
        </p:grpSpPr>
        <p:grpSp>
          <p:nvGrpSpPr>
            <p:cNvPr id="3" name="그룹 2"/>
            <p:cNvGrpSpPr/>
            <p:nvPr/>
          </p:nvGrpSpPr>
          <p:grpSpPr>
            <a:xfrm>
              <a:off x="1453550" y="1686735"/>
              <a:ext cx="7690449" cy="4194112"/>
              <a:chOff x="3040225" y="1643743"/>
              <a:chExt cx="5494176" cy="314411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2A939065-6105-4663-9193-AB41E8370C9F}"/>
                  </a:ext>
                </a:extLst>
              </p:cNvPr>
              <p:cNvSpPr/>
              <p:nvPr/>
            </p:nvSpPr>
            <p:spPr>
              <a:xfrm>
                <a:off x="3040225" y="1643743"/>
                <a:ext cx="5494176" cy="3144112"/>
              </a:xfrm>
              <a:prstGeom prst="roundRect">
                <a:avLst>
                  <a:gd name="adj" fmla="val 3405"/>
                </a:avLst>
              </a:prstGeom>
              <a:solidFill>
                <a:schemeClr val="bg1">
                  <a:lumMod val="8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id="{9DF7223B-D1DA-4E24-AB28-64E4D74CF639}"/>
                  </a:ext>
                </a:extLst>
              </p:cNvPr>
              <p:cNvSpPr/>
              <p:nvPr/>
            </p:nvSpPr>
            <p:spPr>
              <a:xfrm>
                <a:off x="3040225" y="1643743"/>
                <a:ext cx="5494176" cy="2933721"/>
              </a:xfrm>
              <a:prstGeom prst="round2SameRect">
                <a:avLst>
                  <a:gd name="adj1" fmla="val 3826"/>
                  <a:gd name="adj2" fmla="val 0"/>
                </a:avLst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4214D9A-9C89-4BC4-A3C1-AF61AE1F62A0}"/>
                  </a:ext>
                </a:extLst>
              </p:cNvPr>
              <p:cNvSpPr/>
              <p:nvPr/>
            </p:nvSpPr>
            <p:spPr>
              <a:xfrm>
                <a:off x="3192576" y="1775475"/>
                <a:ext cx="5189471" cy="28019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32461CF-7BE1-4982-8768-896E73DFFC60}"/>
                  </a:ext>
                </a:extLst>
              </p:cNvPr>
              <p:cNvSpPr/>
              <p:nvPr/>
            </p:nvSpPr>
            <p:spPr>
              <a:xfrm>
                <a:off x="3192576" y="1775474"/>
                <a:ext cx="5189471" cy="3428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34ABF4F-7407-478A-A867-D679129C3816}"/>
                  </a:ext>
                </a:extLst>
              </p:cNvPr>
              <p:cNvSpPr/>
              <p:nvPr/>
            </p:nvSpPr>
            <p:spPr>
              <a:xfrm>
                <a:off x="3885155" y="1837882"/>
                <a:ext cx="3707976" cy="214808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0975" latinLnBrk="0">
                  <a:defRPr/>
                </a:pPr>
                <a:r>
                  <a:rPr lang="en-US" altLang="ko-KR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야놀자 야체 B" panose="02020603020101020101" pitchFamily="18" charset="-127"/>
                  </a:rPr>
                  <a:t>https://cse.inhatc.ac.kr/cse/index.do</a:t>
                </a:r>
                <a:endPara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2596B52-7803-40A8-8E5B-65C31B1DC24E}"/>
                  </a:ext>
                </a:extLst>
              </p:cNvPr>
              <p:cNvGrpSpPr/>
              <p:nvPr/>
            </p:nvGrpSpPr>
            <p:grpSpPr>
              <a:xfrm>
                <a:off x="7730130" y="1866486"/>
                <a:ext cx="466671" cy="126254"/>
                <a:chOff x="9688404" y="466716"/>
                <a:chExt cx="998066" cy="25514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0C802C97-CE11-43B0-B97D-8DA6DA870EDD}"/>
                    </a:ext>
                  </a:extLst>
                </p:cNvPr>
                <p:cNvSpPr/>
                <p:nvPr/>
              </p:nvSpPr>
              <p:spPr>
                <a:xfrm>
                  <a:off x="9688404" y="472402"/>
                  <a:ext cx="249462" cy="249462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atinLnBrk="0">
                    <a:defRPr/>
                  </a:pPr>
                  <a:endParaRPr lang="en-US" altLang="ko-KR" sz="2400" b="1" i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0B7FD00F-4A02-4178-8C32-DB9FB9914E21}"/>
                    </a:ext>
                  </a:extLst>
                </p:cNvPr>
                <p:cNvSpPr/>
                <p:nvPr/>
              </p:nvSpPr>
              <p:spPr>
                <a:xfrm>
                  <a:off x="10063684" y="466716"/>
                  <a:ext cx="249462" cy="249462"/>
                </a:xfrm>
                <a:prstGeom prst="ellipse">
                  <a:avLst/>
                </a:prstGeom>
                <a:solidFill>
                  <a:srgbClr val="FF7C80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atinLnBrk="0">
                    <a:defRPr/>
                  </a:pPr>
                  <a:endParaRPr lang="en-US" altLang="ko-KR" sz="2400" b="1" i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48F9D8B7-C472-46CC-903B-34B5651B549E}"/>
                    </a:ext>
                  </a:extLst>
                </p:cNvPr>
                <p:cNvSpPr/>
                <p:nvPr/>
              </p:nvSpPr>
              <p:spPr>
                <a:xfrm>
                  <a:off x="10437008" y="472403"/>
                  <a:ext cx="249462" cy="249462"/>
                </a:xfrm>
                <a:prstGeom prst="ellipse">
                  <a:avLst/>
                </a:prstGeom>
                <a:solidFill>
                  <a:srgbClr val="00B0F0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atinLnBrk="0">
                    <a:defRPr/>
                  </a:pPr>
                  <a:endParaRPr lang="en-US" altLang="ko-KR" sz="2400" b="1" i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B18E2478-F653-4DB5-BEDA-E3254887F927}"/>
                    </a:ext>
                  </a:extLst>
                </p:cNvPr>
                <p:cNvSpPr/>
                <p:nvPr/>
              </p:nvSpPr>
              <p:spPr>
                <a:xfrm>
                  <a:off x="10132540" y="545008"/>
                  <a:ext cx="103983" cy="103983"/>
                </a:xfrm>
                <a:prstGeom prst="ellipse">
                  <a:avLst/>
                </a:prstGeom>
                <a:solidFill>
                  <a:schemeClr val="bg1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F8EA5E1-2169-4E79-B4F7-86B0D39AD1D4}"/>
                    </a:ext>
                  </a:extLst>
                </p:cNvPr>
                <p:cNvSpPr/>
                <p:nvPr/>
              </p:nvSpPr>
              <p:spPr>
                <a:xfrm>
                  <a:off x="9759135" y="639901"/>
                  <a:ext cx="108000" cy="252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74D1A3B-EFA4-4EC3-9209-60A37116C40B}"/>
                    </a:ext>
                  </a:extLst>
                </p:cNvPr>
                <p:cNvSpPr/>
                <p:nvPr/>
              </p:nvSpPr>
              <p:spPr>
                <a:xfrm rot="2700000">
                  <a:off x="10492447" y="589222"/>
                  <a:ext cx="144000" cy="252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4BCD58F1-55F9-4D94-88A0-D2AECEB9739F}"/>
                    </a:ext>
                  </a:extLst>
                </p:cNvPr>
                <p:cNvSpPr/>
                <p:nvPr/>
              </p:nvSpPr>
              <p:spPr>
                <a:xfrm rot="18900000">
                  <a:off x="10492446" y="586380"/>
                  <a:ext cx="144000" cy="252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E6C06846-D3D4-4B89-9EBF-92611B812D51}"/>
                  </a:ext>
                </a:extLst>
              </p:cNvPr>
              <p:cNvGrpSpPr/>
              <p:nvPr/>
            </p:nvGrpSpPr>
            <p:grpSpPr>
              <a:xfrm>
                <a:off x="3284140" y="1894241"/>
                <a:ext cx="513969" cy="105017"/>
                <a:chOff x="6934019" y="667237"/>
                <a:chExt cx="932285" cy="180000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0" name="자유형 10">
                  <a:extLst>
                    <a:ext uri="{FF2B5EF4-FFF2-40B4-BE49-F238E27FC236}">
                      <a16:creationId xmlns:a16="http://schemas.microsoft.com/office/drawing/2014/main" id="{BB99908F-9CA1-45F4-A5B3-B01897D81B78}"/>
                    </a:ext>
                  </a:extLst>
                </p:cNvPr>
                <p:cNvSpPr/>
                <p:nvPr/>
              </p:nvSpPr>
              <p:spPr>
                <a:xfrm>
                  <a:off x="6934019" y="681248"/>
                  <a:ext cx="167797" cy="165121"/>
                </a:xfrm>
                <a:custGeom>
                  <a:avLst/>
                  <a:gdLst>
                    <a:gd name="connsiteX0" fmla="*/ 128587 w 337165"/>
                    <a:gd name="connsiteY0" fmla="*/ 35720 h 331788"/>
                    <a:gd name="connsiteX1" fmla="*/ 35719 w 337165"/>
                    <a:gd name="connsiteY1" fmla="*/ 128588 h 331788"/>
                    <a:gd name="connsiteX2" fmla="*/ 128587 w 337165"/>
                    <a:gd name="connsiteY2" fmla="*/ 221456 h 331788"/>
                    <a:gd name="connsiteX3" fmla="*/ 221455 w 337165"/>
                    <a:gd name="connsiteY3" fmla="*/ 128588 h 331788"/>
                    <a:gd name="connsiteX4" fmla="*/ 128587 w 337165"/>
                    <a:gd name="connsiteY4" fmla="*/ 35720 h 331788"/>
                    <a:gd name="connsiteX5" fmla="*/ 128588 w 337165"/>
                    <a:gd name="connsiteY5" fmla="*/ 0 h 331788"/>
                    <a:gd name="connsiteX6" fmla="*/ 257176 w 337165"/>
                    <a:gd name="connsiteY6" fmla="*/ 128588 h 331788"/>
                    <a:gd name="connsiteX7" fmla="*/ 247071 w 337165"/>
                    <a:gd name="connsiteY7" fmla="*/ 178640 h 331788"/>
                    <a:gd name="connsiteX8" fmla="*/ 234445 w 337165"/>
                    <a:gd name="connsiteY8" fmla="*/ 197368 h 331788"/>
                    <a:gd name="connsiteX9" fmla="*/ 235519 w 337165"/>
                    <a:gd name="connsiteY9" fmla="*/ 197813 h 331788"/>
                    <a:gd name="connsiteX10" fmla="*/ 330470 w 337165"/>
                    <a:gd name="connsiteY10" fmla="*/ 292765 h 331788"/>
                    <a:gd name="connsiteX11" fmla="*/ 330470 w 337165"/>
                    <a:gd name="connsiteY11" fmla="*/ 325094 h 331788"/>
                    <a:gd name="connsiteX12" fmla="*/ 330470 w 337165"/>
                    <a:gd name="connsiteY12" fmla="*/ 325092 h 331788"/>
                    <a:gd name="connsiteX13" fmla="*/ 298141 w 337165"/>
                    <a:gd name="connsiteY13" fmla="*/ 325092 h 331788"/>
                    <a:gd name="connsiteX14" fmla="*/ 203415 w 337165"/>
                    <a:gd name="connsiteY14" fmla="*/ 230367 h 331788"/>
                    <a:gd name="connsiteX15" fmla="*/ 178640 w 337165"/>
                    <a:gd name="connsiteY15" fmla="*/ 247071 h 331788"/>
                    <a:gd name="connsiteX16" fmla="*/ 128588 w 337165"/>
                    <a:gd name="connsiteY16" fmla="*/ 257176 h 331788"/>
                    <a:gd name="connsiteX17" fmla="*/ 0 w 337165"/>
                    <a:gd name="connsiteY17" fmla="*/ 128588 h 331788"/>
                    <a:gd name="connsiteX18" fmla="*/ 128588 w 337165"/>
                    <a:gd name="connsiteY18" fmla="*/ 0 h 331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7165" h="331788">
                      <a:moveTo>
                        <a:pt x="128587" y="35720"/>
                      </a:moveTo>
                      <a:cubicBezTo>
                        <a:pt x="77297" y="35720"/>
                        <a:pt x="35719" y="77298"/>
                        <a:pt x="35719" y="128588"/>
                      </a:cubicBezTo>
                      <a:cubicBezTo>
                        <a:pt x="35719" y="179878"/>
                        <a:pt x="77297" y="221456"/>
                        <a:pt x="128587" y="221456"/>
                      </a:cubicBezTo>
                      <a:cubicBezTo>
                        <a:pt x="179877" y="221456"/>
                        <a:pt x="221455" y="179878"/>
                        <a:pt x="221455" y="128588"/>
                      </a:cubicBezTo>
                      <a:cubicBezTo>
                        <a:pt x="221455" y="77298"/>
                        <a:pt x="179877" y="35720"/>
                        <a:pt x="128587" y="35720"/>
                      </a:cubicBezTo>
                      <a:close/>
                      <a:moveTo>
                        <a:pt x="128588" y="0"/>
                      </a:moveTo>
                      <a:cubicBezTo>
                        <a:pt x="199605" y="0"/>
                        <a:pt x="257176" y="57571"/>
                        <a:pt x="257176" y="128588"/>
                      </a:cubicBezTo>
                      <a:cubicBezTo>
                        <a:pt x="257176" y="146342"/>
                        <a:pt x="253578" y="163256"/>
                        <a:pt x="247071" y="178640"/>
                      </a:cubicBezTo>
                      <a:lnTo>
                        <a:pt x="234445" y="197368"/>
                      </a:lnTo>
                      <a:lnTo>
                        <a:pt x="235519" y="197813"/>
                      </a:lnTo>
                      <a:cubicBezTo>
                        <a:pt x="267170" y="229463"/>
                        <a:pt x="298820" y="261115"/>
                        <a:pt x="330470" y="292765"/>
                      </a:cubicBezTo>
                      <a:cubicBezTo>
                        <a:pt x="339397" y="301692"/>
                        <a:pt x="339397" y="316167"/>
                        <a:pt x="330470" y="325094"/>
                      </a:cubicBezTo>
                      <a:lnTo>
                        <a:pt x="330470" y="325092"/>
                      </a:lnTo>
                      <a:cubicBezTo>
                        <a:pt x="321542" y="334020"/>
                        <a:pt x="307068" y="334020"/>
                        <a:pt x="298141" y="325092"/>
                      </a:cubicBezTo>
                      <a:lnTo>
                        <a:pt x="203415" y="230367"/>
                      </a:lnTo>
                      <a:lnTo>
                        <a:pt x="178640" y="247071"/>
                      </a:lnTo>
                      <a:cubicBezTo>
                        <a:pt x="163256" y="253578"/>
                        <a:pt x="146343" y="257176"/>
                        <a:pt x="128588" y="257176"/>
                      </a:cubicBezTo>
                      <a:cubicBezTo>
                        <a:pt x="57571" y="257176"/>
                        <a:pt x="0" y="199605"/>
                        <a:pt x="0" y="128588"/>
                      </a:cubicBezTo>
                      <a:cubicBezTo>
                        <a:pt x="0" y="57571"/>
                        <a:pt x="57571" y="0"/>
                        <a:pt x="1285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0ACD21F8-DC70-4704-81CF-C467D1A8FAF3}"/>
                    </a:ext>
                  </a:extLst>
                </p:cNvPr>
                <p:cNvSpPr/>
                <p:nvPr/>
              </p:nvSpPr>
              <p:spPr>
                <a:xfrm rot="10800000">
                  <a:off x="7199686" y="722379"/>
                  <a:ext cx="143506" cy="8285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덧셈 기호 25">
                  <a:extLst>
                    <a:ext uri="{FF2B5EF4-FFF2-40B4-BE49-F238E27FC236}">
                      <a16:creationId xmlns:a16="http://schemas.microsoft.com/office/drawing/2014/main" id="{26445E36-C2DD-4CC6-BD8D-AE73EF1D504A}"/>
                    </a:ext>
                  </a:extLst>
                </p:cNvPr>
                <p:cNvSpPr/>
                <p:nvPr/>
              </p:nvSpPr>
              <p:spPr>
                <a:xfrm rot="18900000">
                  <a:off x="7686304" y="667237"/>
                  <a:ext cx="180000" cy="180000"/>
                </a:xfrm>
                <a:prstGeom prst="mathPlus">
                  <a:avLst>
                    <a:gd name="adj1" fmla="val 166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원호 22">
                  <a:extLst>
                    <a:ext uri="{FF2B5EF4-FFF2-40B4-BE49-F238E27FC236}">
                      <a16:creationId xmlns:a16="http://schemas.microsoft.com/office/drawing/2014/main" id="{C8A91B25-8C5D-4D48-A2CC-5E80FE1DA045}"/>
                    </a:ext>
                  </a:extLst>
                </p:cNvPr>
                <p:cNvSpPr/>
                <p:nvPr/>
              </p:nvSpPr>
              <p:spPr>
                <a:xfrm>
                  <a:off x="7464940" y="690773"/>
                  <a:ext cx="133173" cy="133173"/>
                </a:xfrm>
                <a:prstGeom prst="arc">
                  <a:avLst>
                    <a:gd name="adj1" fmla="val 16200000"/>
                    <a:gd name="adj2" fmla="val 13365011"/>
                  </a:avLst>
                </a:prstGeom>
                <a:noFill/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C94BC43-AADC-491C-9147-E5426D7101CB}"/>
                  </a:ext>
                </a:extLst>
              </p:cNvPr>
              <p:cNvSpPr/>
              <p:nvPr/>
            </p:nvSpPr>
            <p:spPr>
              <a:xfrm>
                <a:off x="3331228" y="2118024"/>
                <a:ext cx="4912166" cy="245944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r>
                  <a:rPr lang="ko-KR" altLang="en-US" sz="4000" b="1" kern="0" dirty="0">
                    <a:ln w="12700">
                      <a:solidFill>
                        <a:srgbClr val="44546A"/>
                      </a:solidFill>
                    </a:ln>
                    <a:solidFill>
                      <a:srgbClr val="00B0F0"/>
                    </a:solidFill>
                    <a:effectLst>
                      <a:outerShdw dist="50800" dir="2700000" algn="tl" rotWithShape="0">
                        <a:srgbClr val="44546A"/>
                      </a:outerShdw>
                    </a:effectLst>
                    <a:latin typeface="+mj-lt"/>
                    <a:ea typeface="야놀자 야체 B" panose="02020603020101020101" pitchFamily="18" charset="-127"/>
                  </a:rPr>
                  <a:t>인하공업전문대학</a:t>
                </a:r>
                <a:endParaRPr lang="en-US" altLang="ko-KR" sz="4000" b="1" kern="0" dirty="0">
                  <a:ln w="12700">
                    <a:solidFill>
                      <a:srgbClr val="44546A"/>
                    </a:solidFill>
                  </a:ln>
                  <a:solidFill>
                    <a:srgbClr val="00B0F0"/>
                  </a:solidFill>
                  <a:effectLst>
                    <a:outerShdw dist="50800" dir="2700000" algn="tl" rotWithShape="0">
                      <a:srgbClr val="44546A"/>
                    </a:outerShdw>
                  </a:effectLst>
                  <a:latin typeface="+mj-lt"/>
                  <a:ea typeface="야놀자 야체 B" panose="02020603020101020101" pitchFamily="18" charset="-127"/>
                </a:endParaRPr>
              </a:p>
              <a:p>
                <a:pPr algn="ctr" latinLnBrk="0">
                  <a:defRPr/>
                </a:pPr>
                <a:r>
                  <a:rPr lang="en-US" altLang="ko-KR" sz="4000" b="1" kern="0" dirty="0">
                    <a:ln w="12700">
                      <a:solidFill>
                        <a:srgbClr val="44546A"/>
                      </a:solidFill>
                    </a:ln>
                    <a:solidFill>
                      <a:srgbClr val="00B0F0"/>
                    </a:solidFill>
                    <a:effectLst>
                      <a:outerShdw dist="50800" dir="2700000" algn="tl" rotWithShape="0">
                        <a:srgbClr val="44546A"/>
                      </a:outerShdw>
                    </a:effectLst>
                    <a:latin typeface="+mj-lt"/>
                    <a:ea typeface="야놀자 야체 B" panose="02020603020101020101" pitchFamily="18" charset="-127"/>
                  </a:rPr>
                  <a:t> E-Learning </a:t>
                </a:r>
              </a:p>
              <a:p>
                <a:pPr algn="ctr" latinLnBrk="0">
                  <a:lnSpc>
                    <a:spcPct val="150000"/>
                  </a:lnSpc>
                  <a:defRPr/>
                </a:pPr>
                <a:endParaRPr lang="en-US" altLang="ko-KR" sz="1100" kern="0" dirty="0">
                  <a:ln w="1270">
                    <a:noFill/>
                  </a:ln>
                  <a:solidFill>
                    <a:prstClr val="white">
                      <a:lumMod val="75000"/>
                    </a:prstClr>
                  </a:solidFill>
                  <a:latin typeface="+mj-lt"/>
                </a:endParaRPr>
              </a:p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000" b="1" kern="0" dirty="0" err="1">
                    <a:ln w="1270">
                      <a:noFill/>
                    </a:ln>
                    <a:solidFill>
                      <a:srgbClr val="FF0000"/>
                    </a:solidFill>
                    <a:latin typeface="궁서체" panose="02030609000101010101" pitchFamily="17" charset="-127"/>
                    <a:ea typeface="궁서체" panose="02030609000101010101" pitchFamily="17" charset="-127"/>
                  </a:rPr>
                  <a:t>팀명</a:t>
                </a:r>
                <a:r>
                  <a:rPr lang="ko-KR" altLang="en-US" sz="2000" b="1" kern="0" dirty="0">
                    <a:ln w="1270">
                      <a:noFill/>
                    </a:ln>
                    <a:solidFill>
                      <a:srgbClr val="FF0000"/>
                    </a:solidFill>
                    <a:latin typeface="궁서체" panose="02030609000101010101" pitchFamily="17" charset="-127"/>
                    <a:ea typeface="궁서체" panose="02030609000101010101" pitchFamily="17" charset="-127"/>
                  </a:rPr>
                  <a:t> </a:t>
                </a:r>
                <a:r>
                  <a:rPr lang="en-US" altLang="ko-KR" sz="2000" b="1" kern="0" dirty="0">
                    <a:ln w="1270">
                      <a:noFill/>
                    </a:ln>
                    <a:solidFill>
                      <a:srgbClr val="FF0000"/>
                    </a:solidFill>
                    <a:latin typeface="궁서체" panose="02030609000101010101" pitchFamily="17" charset="-127"/>
                    <a:ea typeface="궁서체" panose="02030609000101010101" pitchFamily="17" charset="-127"/>
                  </a:rPr>
                  <a:t>: </a:t>
                </a:r>
                <a:r>
                  <a:rPr lang="ko-KR" altLang="en-US" sz="2000" b="1" kern="0" dirty="0" err="1">
                    <a:ln w="1270">
                      <a:noFill/>
                    </a:ln>
                    <a:solidFill>
                      <a:srgbClr val="FF0000"/>
                    </a:solidFill>
                    <a:latin typeface="궁서체" panose="02030609000101010101" pitchFamily="17" charset="-127"/>
                    <a:ea typeface="궁서체" panose="02030609000101010101" pitchFamily="17" charset="-127"/>
                  </a:rPr>
                  <a:t>호이이잇</a:t>
                </a:r>
                <a:r>
                  <a:rPr lang="en-US" altLang="ko-KR" sz="2000" b="1" kern="0" dirty="0">
                    <a:ln w="1270">
                      <a:noFill/>
                    </a:ln>
                    <a:solidFill>
                      <a:srgbClr val="FF0000"/>
                    </a:solidFill>
                    <a:latin typeface="궁서체" panose="02030609000101010101" pitchFamily="17" charset="-127"/>
                    <a:ea typeface="궁서체" panose="02030609000101010101" pitchFamily="17" charset="-127"/>
                  </a:rPr>
                  <a:t>~</a:t>
                </a:r>
              </a:p>
              <a:p>
                <a:pPr algn="ctr" latinLnBrk="0">
                  <a:lnSpc>
                    <a:spcPct val="150000"/>
                  </a:lnSpc>
                  <a:defRPr/>
                </a:pPr>
                <a:endParaRPr lang="en-US" altLang="ko-KR" sz="1000" kern="0" dirty="0">
                  <a:ln w="1270">
                    <a:noFill/>
                  </a:ln>
                  <a:solidFill>
                    <a:srgbClr val="FF0000"/>
                  </a:solidFill>
                  <a:latin typeface="궁서체" panose="02030609000101010101" pitchFamily="17" charset="-127"/>
                  <a:ea typeface="궁서체" panose="02030609000101010101" pitchFamily="17" charset="-127"/>
                </a:endParaRPr>
              </a:p>
              <a:p>
                <a:pPr algn="ctr" latinLnBrk="0">
                  <a:lnSpc>
                    <a:spcPct val="150000"/>
                  </a:lnSpc>
                  <a:defRPr/>
                </a:pPr>
                <a:endParaRPr lang="en-US" altLang="ko-KR" sz="1100" kern="0" dirty="0">
                  <a:ln w="1270">
                    <a:noFill/>
                  </a:ln>
                  <a:solidFill>
                    <a:prstClr val="white">
                      <a:lumMod val="75000"/>
                    </a:prstClr>
                  </a:solidFill>
                  <a:latin typeface="+mj-lt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CEC68E4-3F1C-478B-B6AD-E45C872EB8ED}"/>
                  </a:ext>
                </a:extLst>
              </p:cNvPr>
              <p:cNvSpPr/>
              <p:nvPr/>
            </p:nvSpPr>
            <p:spPr>
              <a:xfrm>
                <a:off x="8243394" y="3058735"/>
                <a:ext cx="138652" cy="1873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innerShdw dist="50800" dir="18900000">
                  <a:prstClr val="black">
                    <a:alpha val="1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F3D70153-4100-4CF6-87A0-C1FFDA059F42}"/>
                  </a:ext>
                </a:extLst>
              </p:cNvPr>
              <p:cNvSpPr/>
              <p:nvPr/>
            </p:nvSpPr>
            <p:spPr>
              <a:xfrm>
                <a:off x="5739143" y="4630804"/>
                <a:ext cx="96340" cy="101954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F76AC39-5043-AEC1-139C-A744F288F0EB}"/>
                </a:ext>
              </a:extLst>
            </p:cNvPr>
            <p:cNvSpPr txBox="1"/>
            <p:nvPr/>
          </p:nvSpPr>
          <p:spPr>
            <a:xfrm>
              <a:off x="2256053" y="4773997"/>
              <a:ext cx="608703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kern="0" dirty="0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201945046 </a:t>
              </a:r>
              <a:r>
                <a:rPr lang="ko-KR" altLang="en-US" sz="1600" b="1" kern="0" dirty="0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이건</a:t>
              </a:r>
              <a:r>
                <a:rPr lang="en-US" altLang="ko-KR" sz="1600" b="1" kern="0" dirty="0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,</a:t>
              </a:r>
              <a:r>
                <a:rPr lang="ko-KR" altLang="en-US" sz="1600" b="1" kern="0" dirty="0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  </a:t>
              </a:r>
              <a:r>
                <a:rPr lang="en-US" altLang="ko-KR" sz="1600" b="1" kern="0" dirty="0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201945058 </a:t>
              </a:r>
              <a:r>
                <a:rPr lang="ko-KR" altLang="en-US" sz="1600" b="1" kern="0" dirty="0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이수</a:t>
              </a:r>
              <a:r>
                <a:rPr lang="en-US" altLang="ko-KR" sz="1600" b="1" kern="0" dirty="0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,</a:t>
              </a:r>
              <a:r>
                <a:rPr lang="ko-KR" altLang="en-US" sz="1600" b="1" kern="0" dirty="0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 </a:t>
              </a:r>
              <a:endParaRPr lang="en-US" altLang="ko-KR" sz="1600" b="1" kern="0" dirty="0">
                <a:ln w="19050">
                  <a:noFill/>
                </a:ln>
                <a:solidFill>
                  <a:schemeClr val="tx1"/>
                </a:solidFill>
                <a:latin typeface="+mj-lt"/>
                <a:ea typeface="야놀자 야체 B" panose="02020603020101020101" pitchFamily="18" charset="-127"/>
              </a:endParaRPr>
            </a:p>
            <a:p>
              <a:pPr algn="ctr"/>
              <a:r>
                <a:rPr lang="en-US" altLang="ko-KR" sz="1600" b="1" kern="0" dirty="0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201945065 </a:t>
              </a:r>
              <a:r>
                <a:rPr lang="ko-KR" altLang="en-US" sz="1600" b="1" kern="0" dirty="0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신창호</a:t>
              </a:r>
              <a:r>
                <a:rPr lang="en-US" altLang="ko-KR" sz="1600" b="1" kern="0" dirty="0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,</a:t>
              </a:r>
              <a:r>
                <a:rPr lang="ko-KR" altLang="en-US" sz="1600" b="1" kern="0" dirty="0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 </a:t>
              </a:r>
              <a:r>
                <a:rPr lang="en-US" altLang="ko-KR" sz="1600" b="1" kern="0" dirty="0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202145055 </a:t>
              </a:r>
              <a:r>
                <a:rPr lang="ko-KR" altLang="en-US" sz="1600" b="1" kern="0" dirty="0" err="1">
                  <a:ln w="19050">
                    <a:noFill/>
                  </a:ln>
                  <a:solidFill>
                    <a:schemeClr val="tx1"/>
                  </a:solidFill>
                  <a:latin typeface="+mj-lt"/>
                  <a:ea typeface="야놀자 야체 B" panose="02020603020101020101" pitchFamily="18" charset="-127"/>
                </a:rPr>
                <a:t>이인범</a:t>
              </a:r>
              <a:endParaRPr lang="en-US" altLang="ko-KR" sz="1600" b="1" kern="0" dirty="0">
                <a:ln w="1270">
                  <a:noFill/>
                </a:ln>
                <a:solidFill>
                  <a:schemeClr val="tx1"/>
                </a:solidFill>
                <a:latin typeface="+mj-lt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08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endParaRPr lang="ko-KR" altLang="en-US" sz="16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96BF7F-26E9-2EEF-AE44-F91C89B784AD}"/>
              </a:ext>
            </a:extLst>
          </p:cNvPr>
          <p:cNvSpPr txBox="1"/>
          <p:nvPr/>
        </p:nvSpPr>
        <p:spPr>
          <a:xfrm>
            <a:off x="3349591" y="1204228"/>
            <a:ext cx="5698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Profile Panel – </a:t>
            </a:r>
            <a:r>
              <a:rPr lang="ko-KR" altLang="en-US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신창호</a:t>
            </a:r>
            <a:endParaRPr lang="en-US" altLang="ko-KR" sz="4000" b="1" kern="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8222C-BCD1-AE2E-4FC4-08A2AE9BDCC8}"/>
              </a:ext>
            </a:extLst>
          </p:cNvPr>
          <p:cNvSpPr txBox="1"/>
          <p:nvPr/>
        </p:nvSpPr>
        <p:spPr>
          <a:xfrm>
            <a:off x="858842" y="2215966"/>
            <a:ext cx="6808255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i="0" dirty="0">
                <a:effectLst/>
              </a:rPr>
              <a:t> </a:t>
            </a:r>
            <a:r>
              <a:rPr lang="en-US" altLang="ko-KR" sz="1400" b="1" i="0" dirty="0">
                <a:effectLst/>
              </a:rPr>
              <a:t>1. </a:t>
            </a:r>
            <a:r>
              <a:rPr lang="ko-KR" altLang="en-US" sz="1400" b="1" i="0" dirty="0">
                <a:effectLst/>
              </a:rPr>
              <a:t>프로필 </a:t>
            </a:r>
            <a:r>
              <a:rPr lang="en-US" altLang="ko-KR" sz="1400" b="1" i="0" dirty="0">
                <a:effectLst/>
              </a:rPr>
              <a:t>Panel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- </a:t>
            </a:r>
            <a:r>
              <a:rPr lang="ko-KR" altLang="en-US" sz="1400" i="0" dirty="0">
                <a:effectLst/>
              </a:rPr>
              <a:t>학과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이름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직책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학번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학년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반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번호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주소 표시</a:t>
            </a:r>
            <a:endParaRPr lang="en-US" altLang="ko-KR" sz="140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400" i="0" dirty="0">
                <a:effectLst/>
              </a:rPr>
              <a:t>    - </a:t>
            </a:r>
            <a:r>
              <a:rPr lang="ko-KR" altLang="en-US" sz="1400" i="0" dirty="0">
                <a:effectLst/>
              </a:rPr>
              <a:t>교수</a:t>
            </a:r>
            <a:r>
              <a:rPr lang="en-US" altLang="ko-KR" sz="1400" i="0" dirty="0">
                <a:effectLst/>
              </a:rPr>
              <a:t>(</a:t>
            </a:r>
            <a:r>
              <a:rPr lang="ko-KR" altLang="en-US" sz="1400" i="0" dirty="0">
                <a:effectLst/>
              </a:rPr>
              <a:t>직책</a:t>
            </a:r>
            <a:r>
              <a:rPr lang="en-US" altLang="ko-KR" sz="1400" i="0" dirty="0">
                <a:effectLst/>
              </a:rPr>
              <a:t>)</a:t>
            </a:r>
            <a:r>
              <a:rPr lang="ko-KR" altLang="en-US" sz="1400" i="0" dirty="0">
                <a:effectLst/>
              </a:rPr>
              <a:t> </a:t>
            </a:r>
            <a:r>
              <a:rPr lang="en-US" altLang="ko-KR" sz="1400" i="0" dirty="0">
                <a:effectLst/>
              </a:rPr>
              <a:t>:</a:t>
            </a:r>
            <a:r>
              <a:rPr lang="ko-KR" altLang="en-US" sz="1400" i="0" dirty="0">
                <a:effectLst/>
              </a:rPr>
              <a:t> 학년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반이 없기 때문에 </a:t>
            </a:r>
            <a:r>
              <a:rPr lang="en-US" altLang="ko-KR" sz="1400" i="0" dirty="0">
                <a:effectLst/>
              </a:rPr>
              <a:t>0</a:t>
            </a:r>
            <a:r>
              <a:rPr lang="ko-KR" altLang="en-US" sz="1400" i="0" dirty="0">
                <a:effectLst/>
              </a:rPr>
              <a:t>을 표시</a:t>
            </a:r>
            <a:r>
              <a:rPr lang="en-US" altLang="ko-KR" sz="1400" i="0" dirty="0">
                <a:effectLst/>
              </a:rPr>
              <a:t>.</a:t>
            </a:r>
            <a:endParaRPr lang="ko-KR" alt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155B33-C59D-6BA1-17DB-4D35835C7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75" y="2226930"/>
            <a:ext cx="478866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33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endParaRPr lang="ko-KR" altLang="en-US" sz="16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96BF7F-26E9-2EEF-AE44-F91C89B784AD}"/>
              </a:ext>
            </a:extLst>
          </p:cNvPr>
          <p:cNvSpPr txBox="1"/>
          <p:nvPr/>
        </p:nvSpPr>
        <p:spPr>
          <a:xfrm>
            <a:off x="2388308" y="1266277"/>
            <a:ext cx="7444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Schedule Panel – </a:t>
            </a:r>
            <a:r>
              <a:rPr lang="ko-KR" altLang="en-US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신창호</a:t>
            </a:r>
            <a:r>
              <a:rPr lang="en-US" altLang="ko-KR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, </a:t>
            </a:r>
            <a:r>
              <a:rPr lang="ko-KR" altLang="en-US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이건</a:t>
            </a:r>
            <a:endParaRPr lang="en-US" altLang="ko-KR" sz="4000" b="1" kern="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8222C-BCD1-AE2E-4FC4-08A2AE9BDCC8}"/>
              </a:ext>
            </a:extLst>
          </p:cNvPr>
          <p:cNvSpPr txBox="1"/>
          <p:nvPr/>
        </p:nvSpPr>
        <p:spPr>
          <a:xfrm>
            <a:off x="858842" y="2373585"/>
            <a:ext cx="6808255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i="0" dirty="0">
                <a:effectLst/>
              </a:rPr>
              <a:t>교수 로그인 시 </a:t>
            </a:r>
            <a:endParaRPr lang="en-US" altLang="ko-KR" sz="1400" b="1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 sz="1400" i="0" dirty="0">
                <a:effectLst/>
              </a:rPr>
              <a:t>     </a:t>
            </a:r>
            <a:r>
              <a:rPr lang="en-US" altLang="ko-KR" sz="1400" i="0" dirty="0">
                <a:effectLst/>
              </a:rPr>
              <a:t>- </a:t>
            </a:r>
            <a:r>
              <a:rPr lang="ko-KR" altLang="en-US" sz="1400" i="0" dirty="0">
                <a:effectLst/>
              </a:rPr>
              <a:t>자신이 가르치는 강의들을 보여준다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i="0" dirty="0">
                <a:effectLst/>
              </a:rPr>
              <a:t>     - </a:t>
            </a:r>
            <a:r>
              <a:rPr lang="ko-KR" altLang="en-US" sz="1400" i="0" dirty="0">
                <a:effectLst/>
              </a:rPr>
              <a:t>강의 개설 </a:t>
            </a:r>
            <a:r>
              <a:rPr lang="en-US" altLang="ko-KR" sz="1400" i="0" dirty="0">
                <a:effectLst/>
              </a:rPr>
              <a:t>: </a:t>
            </a:r>
            <a:r>
              <a:rPr lang="ko-KR" altLang="en-US" sz="1400" i="0" dirty="0">
                <a:effectLst/>
              </a:rPr>
              <a:t>이미 스케쥴이 있는 </a:t>
            </a:r>
            <a:r>
              <a:rPr lang="ko-KR" altLang="en-US" sz="1400" dirty="0"/>
              <a:t>상태</a:t>
            </a:r>
            <a:r>
              <a:rPr lang="ko-KR" altLang="en-US" sz="1400" i="0" dirty="0">
                <a:effectLst/>
              </a:rPr>
              <a:t>에서 강의 개설 시</a:t>
            </a:r>
            <a:endParaRPr lang="en-US" altLang="ko-KR" sz="140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</a:t>
            </a:r>
            <a:r>
              <a:rPr lang="ko-KR" altLang="en-US" sz="1400" i="0" dirty="0">
                <a:effectLst/>
              </a:rPr>
              <a:t> 사용자에게 알려줌</a:t>
            </a:r>
            <a:endParaRPr lang="en-US" altLang="ko-KR" sz="1400" i="0" dirty="0"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i="0" dirty="0">
                <a:effectLst/>
              </a:rPr>
              <a:t>2. </a:t>
            </a:r>
            <a:r>
              <a:rPr lang="ko-KR" altLang="en-US" sz="1400" b="1" i="0" dirty="0">
                <a:effectLst/>
              </a:rPr>
              <a:t>학생 로그인 시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i="0" dirty="0">
                <a:effectLst/>
              </a:rPr>
              <a:t>     - </a:t>
            </a:r>
            <a:r>
              <a:rPr lang="ko-KR" altLang="en-US" sz="1400" i="0" dirty="0">
                <a:effectLst/>
              </a:rPr>
              <a:t>자신이 속한 반의 강의 스케쥴을 보여준다</a:t>
            </a:r>
            <a:r>
              <a:rPr lang="en-US" altLang="ko-KR" sz="1400" i="0" dirty="0">
                <a:effectLst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0BEC26-22E7-B1CD-F038-E2F061A7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008" y="2388512"/>
            <a:ext cx="478965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endParaRPr lang="ko-KR" altLang="en-US" sz="16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96BF7F-26E9-2EEF-AE44-F91C89B784AD}"/>
              </a:ext>
            </a:extLst>
          </p:cNvPr>
          <p:cNvSpPr txBox="1"/>
          <p:nvPr/>
        </p:nvSpPr>
        <p:spPr>
          <a:xfrm>
            <a:off x="1417096" y="1157152"/>
            <a:ext cx="9357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kern="0" spc="-10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Message, Content, Write Panel – </a:t>
            </a:r>
            <a:r>
              <a:rPr lang="ko-KR" altLang="en-US" sz="4000" b="1" kern="0" spc="-10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이건</a:t>
            </a:r>
            <a:endParaRPr lang="en-US" altLang="ko-KR" sz="4000" b="1" kern="0" spc="-10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8222C-BCD1-AE2E-4FC4-08A2AE9BDCC8}"/>
              </a:ext>
            </a:extLst>
          </p:cNvPr>
          <p:cNvSpPr txBox="1"/>
          <p:nvPr/>
        </p:nvSpPr>
        <p:spPr>
          <a:xfrm>
            <a:off x="858842" y="1824933"/>
            <a:ext cx="6808255" cy="421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i="0" dirty="0">
                <a:effectLst/>
              </a:rPr>
              <a:t>1. Message Panel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200" i="0" dirty="0">
                <a:effectLst/>
              </a:rPr>
              <a:t>Radio Button </a:t>
            </a:r>
            <a:r>
              <a:rPr lang="ko-KR" altLang="en-US" sz="1200" i="0" dirty="0">
                <a:effectLst/>
              </a:rPr>
              <a:t>클릭 시 </a:t>
            </a:r>
            <a:r>
              <a:rPr lang="en-US" altLang="ko-KR" sz="1200" i="0" dirty="0">
                <a:effectLst/>
              </a:rPr>
              <a:t>:</a:t>
            </a:r>
            <a:r>
              <a:rPr lang="ko-KR" altLang="en-US" sz="1200" i="0" dirty="0">
                <a:effectLst/>
              </a:rPr>
              <a:t> 해당 하는 조건에 맞는 메시지만 보여줌 </a:t>
            </a:r>
            <a:endParaRPr lang="en-US" altLang="ko-KR" sz="1200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200" i="0" dirty="0" err="1">
                <a:effectLst/>
              </a:rPr>
              <a:t>ComboBox</a:t>
            </a:r>
            <a:r>
              <a:rPr lang="en-US" altLang="ko-KR" sz="1200" i="0" dirty="0">
                <a:effectLst/>
              </a:rPr>
              <a:t> &amp; </a:t>
            </a:r>
            <a:r>
              <a:rPr lang="en-US" altLang="ko-KR" sz="1200" i="0" dirty="0" err="1">
                <a:effectLst/>
              </a:rPr>
              <a:t>TextField</a:t>
            </a:r>
            <a:r>
              <a:rPr lang="en-US" altLang="ko-KR" sz="1200" i="0" dirty="0">
                <a:effectLst/>
              </a:rPr>
              <a:t> : </a:t>
            </a:r>
            <a:r>
              <a:rPr lang="ko-KR" altLang="en-US" sz="1200" i="0" dirty="0">
                <a:effectLst/>
              </a:rPr>
              <a:t>검색 기능 구현 </a:t>
            </a:r>
            <a:endParaRPr lang="en-US" altLang="ko-KR" sz="1200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200" i="0" dirty="0">
                <a:effectLst/>
              </a:rPr>
              <a:t>Write Button : </a:t>
            </a:r>
            <a:r>
              <a:rPr lang="ko-KR" altLang="en-US" sz="1200" i="0" dirty="0">
                <a:effectLst/>
              </a:rPr>
              <a:t>글쓰기 버튼 누를 시 메시지 전송 화면으로 이동 </a:t>
            </a:r>
            <a:endParaRPr lang="en-US" altLang="ko-KR" sz="1200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ko-KR" sz="1200" b="1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0" dirty="0">
                <a:effectLst/>
              </a:rPr>
              <a:t>2. </a:t>
            </a:r>
            <a:r>
              <a:rPr lang="en-US" altLang="ko-KR" sz="1200" b="1" i="0" dirty="0" err="1">
                <a:effectLst/>
              </a:rPr>
              <a:t>MessageContent</a:t>
            </a:r>
            <a:r>
              <a:rPr lang="en-US" altLang="ko-KR" sz="1200" b="1" i="0" dirty="0">
                <a:effectLst/>
              </a:rPr>
              <a:t> Panel (</a:t>
            </a:r>
            <a:r>
              <a:rPr lang="ko-KR" altLang="en-US" sz="1200" b="1" dirty="0"/>
              <a:t>해당 메시지의 내용을 보여주는 </a:t>
            </a:r>
            <a:r>
              <a:rPr lang="en-US" altLang="ko-KR" sz="1200" b="1" dirty="0"/>
              <a:t>Panel) </a:t>
            </a:r>
            <a:endParaRPr lang="en-US" altLang="ko-KR" sz="1200" b="1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200" i="0" dirty="0" err="1">
                <a:effectLst/>
              </a:rPr>
              <a:t>DeleteButton</a:t>
            </a:r>
            <a:r>
              <a:rPr lang="en-US" altLang="ko-KR" sz="1200" i="0" dirty="0">
                <a:effectLst/>
              </a:rPr>
              <a:t> : </a:t>
            </a:r>
            <a:r>
              <a:rPr lang="ko-KR" altLang="en-US" sz="1200" i="0" dirty="0">
                <a:effectLst/>
              </a:rPr>
              <a:t>해당 메시지 삭제 </a:t>
            </a:r>
            <a:endParaRPr lang="en-US" altLang="ko-KR" sz="1200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200" i="0" dirty="0" err="1">
                <a:effectLst/>
              </a:rPr>
              <a:t>BackButton</a:t>
            </a:r>
            <a:r>
              <a:rPr lang="en-US" altLang="ko-KR" sz="1200" i="0" dirty="0">
                <a:effectLst/>
              </a:rPr>
              <a:t> : </a:t>
            </a:r>
            <a:r>
              <a:rPr lang="ko-KR" altLang="en-US" sz="1200" i="0" dirty="0" err="1">
                <a:effectLst/>
              </a:rPr>
              <a:t>뒤로가기</a:t>
            </a:r>
            <a:r>
              <a:rPr lang="ko-KR" altLang="en-US" sz="1200" i="0" dirty="0">
                <a:effectLst/>
              </a:rPr>
              <a:t> </a:t>
            </a:r>
            <a:endParaRPr lang="en-US" altLang="ko-KR" sz="1200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200" i="0" dirty="0">
                <a:effectLst/>
              </a:rPr>
              <a:t>열람 하는 순간 열람했다는 것을 </a:t>
            </a:r>
            <a:r>
              <a:rPr lang="en-US" altLang="ko-KR" sz="1200" i="0" dirty="0">
                <a:effectLst/>
              </a:rPr>
              <a:t>DB</a:t>
            </a:r>
            <a:r>
              <a:rPr lang="ko-KR" altLang="en-US" sz="1200" i="0" dirty="0">
                <a:effectLst/>
              </a:rPr>
              <a:t>에서 처리함 </a:t>
            </a:r>
            <a:endParaRPr lang="en-US" altLang="ko-KR" sz="1200" i="0" dirty="0"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1200" b="1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0" dirty="0">
                <a:effectLst/>
              </a:rPr>
              <a:t>3. </a:t>
            </a:r>
            <a:r>
              <a:rPr lang="en-US" altLang="ko-KR" sz="1200" b="1" i="0" dirty="0" err="1">
                <a:effectLst/>
              </a:rPr>
              <a:t>MessageWrite</a:t>
            </a:r>
            <a:r>
              <a:rPr lang="en-US" altLang="ko-KR" sz="1200" b="1" i="0" dirty="0">
                <a:effectLst/>
              </a:rPr>
              <a:t> Panel (</a:t>
            </a:r>
            <a:r>
              <a:rPr lang="ko-KR" altLang="en-US" sz="1200" b="1" i="0" dirty="0">
                <a:effectLst/>
              </a:rPr>
              <a:t>메시지를 보내는 공간</a:t>
            </a:r>
            <a:r>
              <a:rPr lang="en-US" altLang="ko-KR" sz="1200" b="1" i="0" dirty="0">
                <a:effectLst/>
              </a:rPr>
              <a:t>)</a:t>
            </a:r>
            <a:r>
              <a:rPr lang="ko-KR" altLang="en-US" sz="1200" b="1" i="0" dirty="0">
                <a:effectLst/>
              </a:rPr>
              <a:t> </a:t>
            </a:r>
            <a:endParaRPr lang="en-US" altLang="ko-KR" sz="1200" b="1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200" i="0" dirty="0">
                <a:effectLst/>
              </a:rPr>
              <a:t>학생 </a:t>
            </a:r>
            <a:r>
              <a:rPr lang="en-US" altLang="ko-KR" sz="1200" i="0" dirty="0">
                <a:effectLst/>
              </a:rPr>
              <a:t>: </a:t>
            </a:r>
            <a:r>
              <a:rPr lang="ko-KR" altLang="en-US" sz="1200" i="0" dirty="0">
                <a:effectLst/>
              </a:rPr>
              <a:t>한 명에게만 보내기 </a:t>
            </a:r>
            <a:endParaRPr lang="en-US" altLang="ko-KR" sz="1200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200" i="0" dirty="0">
                <a:effectLst/>
              </a:rPr>
              <a:t>교수 </a:t>
            </a:r>
            <a:r>
              <a:rPr lang="en-US" altLang="ko-KR" sz="1200" i="0" dirty="0">
                <a:effectLst/>
              </a:rPr>
              <a:t>: </a:t>
            </a:r>
            <a:r>
              <a:rPr lang="ko-KR" altLang="en-US" sz="1200" i="0" dirty="0">
                <a:effectLst/>
              </a:rPr>
              <a:t>한 명에게만 보내기</a:t>
            </a:r>
            <a:r>
              <a:rPr lang="en-US" altLang="ko-KR" sz="1200" i="0" dirty="0">
                <a:effectLst/>
              </a:rPr>
              <a:t>, </a:t>
            </a:r>
            <a:r>
              <a:rPr lang="ko-KR" altLang="en-US" sz="1200" i="0" dirty="0">
                <a:effectLst/>
              </a:rPr>
              <a:t>학부생들에게 전체 보내기 가능 </a:t>
            </a:r>
            <a:endParaRPr lang="en-US" altLang="ko-KR" sz="1200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200" i="0" dirty="0">
                <a:effectLst/>
              </a:rPr>
              <a:t>관리자 </a:t>
            </a:r>
            <a:r>
              <a:rPr lang="en-US" altLang="ko-KR" sz="1200" i="0" dirty="0">
                <a:effectLst/>
              </a:rPr>
              <a:t>: </a:t>
            </a:r>
            <a:r>
              <a:rPr lang="ko-KR" altLang="en-US" sz="1200" i="0" dirty="0">
                <a:effectLst/>
              </a:rPr>
              <a:t>한 명에게만 보내기</a:t>
            </a:r>
            <a:r>
              <a:rPr lang="en-US" altLang="ko-KR" sz="1200" i="0" dirty="0">
                <a:effectLst/>
              </a:rPr>
              <a:t>, </a:t>
            </a:r>
            <a:r>
              <a:rPr lang="ko-KR" altLang="en-US" sz="1200" i="0" dirty="0">
                <a:effectLst/>
              </a:rPr>
              <a:t>회원 전원에게 전체 보내기 가능 </a:t>
            </a:r>
            <a:endParaRPr lang="en-US" altLang="ko-KR" sz="1200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200" i="0" dirty="0">
                <a:effectLst/>
              </a:rPr>
              <a:t>전송 시 제목 및 아이디가 비어 있을 경우 사용자에게 알려줌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34D4D8-2978-ED9D-B80B-C30556BA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93" y="2226930"/>
            <a:ext cx="478965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endParaRPr lang="ko-KR" altLang="en-US" sz="16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96BF7F-26E9-2EEF-AE44-F91C89B784AD}"/>
              </a:ext>
            </a:extLst>
          </p:cNvPr>
          <p:cNvSpPr txBox="1"/>
          <p:nvPr/>
        </p:nvSpPr>
        <p:spPr>
          <a:xfrm>
            <a:off x="2078044" y="918580"/>
            <a:ext cx="8065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kern="0" spc="-10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Lecture, </a:t>
            </a:r>
            <a:r>
              <a:rPr lang="en-US" altLang="ko-KR" sz="4000" b="1" kern="0" spc="-100" dirty="0" err="1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ClassRoom</a:t>
            </a:r>
            <a:r>
              <a:rPr lang="ko-KR" altLang="en-US" sz="4000" b="1" kern="0" spc="-10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 </a:t>
            </a:r>
            <a:r>
              <a:rPr lang="en-US" altLang="ko-KR" sz="4000" b="1" kern="0" spc="-10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Panel, </a:t>
            </a:r>
            <a:r>
              <a:rPr lang="en-US" altLang="ko-KR" sz="4000" b="1" kern="0" spc="-100" dirty="0" err="1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LectAdd</a:t>
            </a:r>
            <a:r>
              <a:rPr lang="en-US" altLang="ko-KR" sz="4000" b="1" kern="0" spc="-10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 Frame – </a:t>
            </a:r>
            <a:r>
              <a:rPr lang="ko-KR" altLang="en-US" sz="4000" b="1" kern="0" spc="-10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이건</a:t>
            </a:r>
            <a:r>
              <a:rPr lang="en-US" altLang="ko-KR" sz="4000" b="1" kern="0" spc="-10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, </a:t>
            </a:r>
            <a:r>
              <a:rPr lang="ko-KR" altLang="en-US" sz="4000" b="1" kern="0" spc="-10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인범</a:t>
            </a:r>
            <a:endParaRPr lang="en-US" altLang="ko-KR" sz="4000" b="1" kern="0" spc="-10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8222C-BCD1-AE2E-4FC4-08A2AE9BDCC8}"/>
              </a:ext>
            </a:extLst>
          </p:cNvPr>
          <p:cNvSpPr txBox="1"/>
          <p:nvPr/>
        </p:nvSpPr>
        <p:spPr>
          <a:xfrm>
            <a:off x="1049873" y="2094107"/>
            <a:ext cx="5632752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i="0" dirty="0">
                <a:effectLst/>
              </a:rPr>
              <a:t>1. </a:t>
            </a:r>
            <a:r>
              <a:rPr lang="en-US" altLang="ko-KR" sz="1200" b="1" i="0" dirty="0" err="1">
                <a:effectLst/>
              </a:rPr>
              <a:t>LecturePanel</a:t>
            </a:r>
            <a:r>
              <a:rPr lang="en-US" altLang="ko-KR" sz="1200" b="1" i="0" dirty="0">
                <a:effectLst/>
              </a:rPr>
              <a:t> </a:t>
            </a:r>
            <a:r>
              <a:rPr lang="en-US" altLang="ko-KR" sz="1200" b="1" dirty="0"/>
              <a:t>(</a:t>
            </a:r>
            <a:r>
              <a:rPr lang="ko-KR" altLang="en-US" sz="1200" b="1" i="0" dirty="0">
                <a:effectLst/>
              </a:rPr>
              <a:t>강의 목록</a:t>
            </a:r>
            <a:r>
              <a:rPr lang="en-US" altLang="ko-KR" sz="1200" b="1" i="0" dirty="0">
                <a:effectLst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200" i="0" dirty="0">
                <a:effectLst/>
              </a:rPr>
              <a:t>학생 </a:t>
            </a:r>
            <a:r>
              <a:rPr lang="en-US" altLang="ko-KR" sz="1200" i="0" dirty="0">
                <a:effectLst/>
              </a:rPr>
              <a:t>: </a:t>
            </a:r>
            <a:r>
              <a:rPr lang="ko-KR" altLang="en-US" sz="1200" i="0" dirty="0">
                <a:effectLst/>
              </a:rPr>
              <a:t>강의실 목록을 보여줌</a:t>
            </a:r>
            <a:r>
              <a:rPr lang="en-US" altLang="ko-KR" sz="1200" i="0" dirty="0">
                <a:effectLst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200" i="0" dirty="0">
                <a:effectLst/>
              </a:rPr>
              <a:t>교수 </a:t>
            </a:r>
            <a:r>
              <a:rPr lang="en-US" altLang="ko-KR" sz="1200" i="0" dirty="0">
                <a:effectLst/>
              </a:rPr>
              <a:t>: </a:t>
            </a:r>
            <a:r>
              <a:rPr lang="ko-KR" altLang="en-US" sz="1200" i="0" dirty="0">
                <a:effectLst/>
              </a:rPr>
              <a:t>자신이 가르치는 강의를 학년</a:t>
            </a:r>
            <a:r>
              <a:rPr lang="en-US" altLang="ko-KR" sz="1200" i="0" dirty="0">
                <a:effectLst/>
              </a:rPr>
              <a:t>, </a:t>
            </a:r>
            <a:r>
              <a:rPr lang="ko-KR" altLang="en-US" sz="1200" i="0" dirty="0">
                <a:effectLst/>
              </a:rPr>
              <a:t>반으로 나눠서 보여줌</a:t>
            </a:r>
            <a:r>
              <a:rPr lang="en-US" altLang="ko-KR" sz="1200" i="0" dirty="0">
                <a:effectLst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 </a:t>
            </a:r>
            <a:r>
              <a:rPr lang="ko-KR" altLang="en-US" sz="1200" i="0" dirty="0">
                <a:effectLst/>
              </a:rPr>
              <a:t>강의실 더블 클릭 시 해당 강의실 페이지로 넘어간다</a:t>
            </a:r>
            <a:r>
              <a:rPr lang="en-US" altLang="ko-KR" sz="1200" i="0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0" dirty="0">
                <a:effectLst/>
                <a:latin typeface="+mj-lt"/>
              </a:rPr>
              <a:t>2. </a:t>
            </a:r>
            <a:r>
              <a:rPr lang="en-US" altLang="ko-KR" sz="1200" b="1" i="0" dirty="0" err="1">
                <a:effectLst/>
                <a:latin typeface="+mj-lt"/>
              </a:rPr>
              <a:t>ClassRoomPanel</a:t>
            </a:r>
            <a:r>
              <a:rPr lang="en-US" altLang="ko-KR" sz="1200" b="1" i="0" dirty="0">
                <a:effectLst/>
                <a:latin typeface="+mj-lt"/>
              </a:rPr>
              <a:t> (</a:t>
            </a:r>
            <a:r>
              <a:rPr lang="ko-KR" altLang="en-US" sz="1200" b="1" i="0" dirty="0">
                <a:effectLst/>
                <a:latin typeface="+mj-lt"/>
              </a:rPr>
              <a:t>강의실</a:t>
            </a:r>
            <a:r>
              <a:rPr lang="en-US" altLang="ko-KR" sz="1200" b="1" i="0" dirty="0">
                <a:effectLst/>
                <a:latin typeface="+mj-lt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200" i="0" dirty="0">
                <a:effectLst/>
                <a:latin typeface="+mj-lt"/>
              </a:rPr>
              <a:t>학생 </a:t>
            </a:r>
            <a:r>
              <a:rPr lang="en-US" altLang="ko-KR" sz="1200" i="0" dirty="0">
                <a:effectLst/>
                <a:latin typeface="+mj-lt"/>
              </a:rPr>
              <a:t>: </a:t>
            </a:r>
            <a:r>
              <a:rPr lang="ko-KR" altLang="en-US" sz="1200" i="0" dirty="0">
                <a:effectLst/>
                <a:latin typeface="+mj-lt"/>
              </a:rPr>
              <a:t>강의 목록</a:t>
            </a:r>
            <a:r>
              <a:rPr lang="en-US" altLang="ko-KR" sz="1200" i="0" dirty="0">
                <a:effectLst/>
                <a:latin typeface="+mj-lt"/>
              </a:rPr>
              <a:t>,</a:t>
            </a:r>
            <a:r>
              <a:rPr lang="ko-KR" altLang="en-US" sz="1200" i="0" dirty="0">
                <a:effectLst/>
                <a:latin typeface="+mj-lt"/>
              </a:rPr>
              <a:t> 강의 시청 구현</a:t>
            </a:r>
            <a:r>
              <a:rPr lang="en-US" altLang="ko-KR" sz="1200" i="0" dirty="0">
                <a:effectLst/>
                <a:latin typeface="+mj-lt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200" i="0" dirty="0">
                <a:effectLst/>
                <a:latin typeface="+mj-lt"/>
              </a:rPr>
              <a:t>교수 </a:t>
            </a:r>
            <a:r>
              <a:rPr lang="en-US" altLang="ko-KR" sz="1200" i="0" dirty="0">
                <a:effectLst/>
                <a:latin typeface="+mj-lt"/>
              </a:rPr>
              <a:t>: </a:t>
            </a:r>
            <a:r>
              <a:rPr lang="ko-KR" altLang="en-US" sz="1200" i="0" dirty="0">
                <a:effectLst/>
                <a:latin typeface="+mj-lt"/>
              </a:rPr>
              <a:t>강의 업로드 및 삭제</a:t>
            </a:r>
            <a:r>
              <a:rPr lang="en-US" altLang="ko-KR" sz="1200" i="0" dirty="0">
                <a:effectLst/>
                <a:latin typeface="+mj-lt"/>
              </a:rPr>
              <a:t>, </a:t>
            </a:r>
            <a:r>
              <a:rPr lang="ko-KR" altLang="en-US" sz="1200" i="0" dirty="0">
                <a:effectLst/>
                <a:latin typeface="+mj-lt"/>
              </a:rPr>
              <a:t>강의 시청 기능 구현</a:t>
            </a:r>
            <a:endParaRPr lang="en-US" altLang="ko-KR" sz="1200" i="0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0" dirty="0">
                <a:effectLst/>
                <a:latin typeface="+mj-lt"/>
              </a:rPr>
              <a:t>3. </a:t>
            </a:r>
            <a:r>
              <a:rPr lang="en-US" altLang="ko-KR" sz="1200" b="1" dirty="0" err="1">
                <a:latin typeface="+mj-lt"/>
              </a:rPr>
              <a:t>LectAddFrame</a:t>
            </a:r>
            <a:r>
              <a:rPr lang="en-US" altLang="ko-KR" sz="1200" b="1" dirty="0">
                <a:latin typeface="+mj-lt"/>
              </a:rPr>
              <a:t> (</a:t>
            </a:r>
            <a:r>
              <a:rPr lang="ko-KR" altLang="en-US" sz="1200" b="1" dirty="0">
                <a:latin typeface="+mj-lt"/>
              </a:rPr>
              <a:t>강의추가</a:t>
            </a:r>
            <a:r>
              <a:rPr lang="en-US" altLang="ko-KR" sz="1200" b="1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(1)</a:t>
            </a:r>
            <a:r>
              <a:rPr lang="ko-KR" altLang="en-US" sz="1200" dirty="0">
                <a:latin typeface="+mj-lt"/>
              </a:rPr>
              <a:t> 교수 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강의 추가 프레임 구현</a:t>
            </a:r>
            <a:endParaRPr lang="en-US" altLang="ko-KR" sz="1200" i="0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200" b="1" i="0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+mj-lt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B8C2086-47C1-81CA-FF17-4BE45E4E2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93" y="2231343"/>
            <a:ext cx="478965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3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endParaRPr lang="ko-KR" altLang="en-US" sz="16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96BF7F-26E9-2EEF-AE44-F91C89B784AD}"/>
              </a:ext>
            </a:extLst>
          </p:cNvPr>
          <p:cNvSpPr txBox="1"/>
          <p:nvPr/>
        </p:nvSpPr>
        <p:spPr>
          <a:xfrm>
            <a:off x="1954871" y="1083182"/>
            <a:ext cx="828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kern="0" spc="-10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Board, Write, Content</a:t>
            </a:r>
            <a:r>
              <a:rPr lang="ko-KR" altLang="en-US" sz="4000" b="1" kern="0" spc="-10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 </a:t>
            </a:r>
            <a:r>
              <a:rPr lang="en-US" altLang="ko-KR" sz="4000" b="1" kern="0" spc="-10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Panel – </a:t>
            </a:r>
            <a:r>
              <a:rPr lang="ko-KR" altLang="en-US" sz="4000" b="1" kern="0" spc="-10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이건</a:t>
            </a:r>
            <a:endParaRPr lang="en-US" altLang="ko-KR" sz="4000" b="1" kern="0" spc="-10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8222C-BCD1-AE2E-4FC4-08A2AE9BDCC8}"/>
              </a:ext>
            </a:extLst>
          </p:cNvPr>
          <p:cNvSpPr txBox="1"/>
          <p:nvPr/>
        </p:nvSpPr>
        <p:spPr>
          <a:xfrm>
            <a:off x="858842" y="2226930"/>
            <a:ext cx="5632752" cy="33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i="0" dirty="0" err="1">
                <a:effectLst/>
              </a:rPr>
              <a:t>BoardPanel</a:t>
            </a:r>
            <a:r>
              <a:rPr lang="en-US" altLang="ko-KR" sz="1200" b="1" i="0" dirty="0">
                <a:effectLst/>
              </a:rPr>
              <a:t> (Main </a:t>
            </a:r>
            <a:r>
              <a:rPr lang="ko-KR" altLang="en-US" sz="1200" b="1" i="0" dirty="0">
                <a:effectLst/>
              </a:rPr>
              <a:t>게시판</a:t>
            </a:r>
            <a:r>
              <a:rPr lang="en-US" altLang="ko-KR" sz="1200" b="1" i="0" dirty="0">
                <a:effectLst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200" i="0" dirty="0">
                <a:effectLst/>
              </a:rPr>
              <a:t>학생 </a:t>
            </a:r>
            <a:r>
              <a:rPr lang="en-US" altLang="ko-KR" sz="1200" i="0" dirty="0">
                <a:effectLst/>
              </a:rPr>
              <a:t>: </a:t>
            </a:r>
            <a:r>
              <a:rPr lang="ko-KR" altLang="en-US" sz="1200" i="0" dirty="0">
                <a:effectLst/>
              </a:rPr>
              <a:t>글쓰기 가능</a:t>
            </a:r>
            <a:r>
              <a:rPr lang="en-US" altLang="ko-KR" sz="1200" i="0" dirty="0">
                <a:effectLst/>
              </a:rPr>
              <a:t>, </a:t>
            </a:r>
            <a:r>
              <a:rPr lang="ko-KR" altLang="en-US" sz="1200" i="0" dirty="0">
                <a:effectLst/>
              </a:rPr>
              <a:t>자신이 쓴 글 삭제 가능 </a:t>
            </a:r>
            <a:endParaRPr lang="en-US" altLang="ko-KR" sz="1200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200" i="0" dirty="0">
                <a:effectLst/>
              </a:rPr>
              <a:t>교수 </a:t>
            </a:r>
            <a:r>
              <a:rPr lang="en-US" altLang="ko-KR" sz="1200" i="0" dirty="0">
                <a:effectLst/>
              </a:rPr>
              <a:t>: </a:t>
            </a:r>
            <a:r>
              <a:rPr lang="ko-KR" altLang="en-US" sz="1200" i="0" dirty="0">
                <a:effectLst/>
              </a:rPr>
              <a:t>글쓰기 가능</a:t>
            </a:r>
            <a:r>
              <a:rPr lang="en-US" altLang="ko-KR" sz="1200" i="0" dirty="0">
                <a:effectLst/>
              </a:rPr>
              <a:t>, </a:t>
            </a:r>
            <a:r>
              <a:rPr lang="ko-KR" altLang="en-US" sz="1200" i="0" dirty="0">
                <a:effectLst/>
              </a:rPr>
              <a:t>공지 등록 가능</a:t>
            </a:r>
            <a:r>
              <a:rPr lang="en-US" altLang="ko-KR" sz="1200" i="0" dirty="0">
                <a:effectLst/>
              </a:rPr>
              <a:t>, </a:t>
            </a:r>
            <a:r>
              <a:rPr lang="ko-KR" altLang="en-US" sz="1200" i="0" dirty="0">
                <a:effectLst/>
              </a:rPr>
              <a:t>자신이 쓴 글 삭제 가능 </a:t>
            </a:r>
            <a:endParaRPr lang="en-US" altLang="ko-KR" sz="1200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200" i="0" dirty="0">
                <a:effectLst/>
              </a:rPr>
              <a:t>관리자 </a:t>
            </a:r>
            <a:r>
              <a:rPr lang="en-US" altLang="ko-KR" sz="1200" i="0" dirty="0">
                <a:effectLst/>
              </a:rPr>
              <a:t>: </a:t>
            </a:r>
            <a:r>
              <a:rPr lang="ko-KR" altLang="en-US" sz="1200" i="0" dirty="0">
                <a:effectLst/>
              </a:rPr>
              <a:t>글쓰기 가능</a:t>
            </a:r>
            <a:r>
              <a:rPr lang="en-US" altLang="ko-KR" sz="1200" i="0" dirty="0">
                <a:effectLst/>
              </a:rPr>
              <a:t>, </a:t>
            </a:r>
            <a:r>
              <a:rPr lang="ko-KR" altLang="en-US" sz="1200" i="0" dirty="0">
                <a:effectLst/>
              </a:rPr>
              <a:t>공지 등록 가능</a:t>
            </a:r>
            <a:r>
              <a:rPr lang="en-US" altLang="ko-KR" sz="1200" i="0" dirty="0">
                <a:effectLst/>
              </a:rPr>
              <a:t>, </a:t>
            </a:r>
            <a:r>
              <a:rPr lang="ko-KR" altLang="en-US" sz="1200" i="0" dirty="0">
                <a:effectLst/>
              </a:rPr>
              <a:t>모든 글 삭제 가능</a:t>
            </a:r>
            <a:r>
              <a:rPr lang="en-US" altLang="ko-KR" sz="1200" i="0" dirty="0">
                <a:effectLst/>
              </a:rPr>
              <a:t>,</a:t>
            </a:r>
            <a:r>
              <a:rPr lang="ko-KR" altLang="en-US" sz="1200" i="0" dirty="0">
                <a:effectLst/>
              </a:rPr>
              <a:t> </a:t>
            </a:r>
            <a:endParaRPr lang="en-US" altLang="ko-KR" sz="120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	  </a:t>
            </a:r>
            <a:r>
              <a:rPr lang="ko-KR" altLang="en-US" sz="1200" dirty="0"/>
              <a:t>게시글 </a:t>
            </a:r>
            <a:r>
              <a:rPr lang="ko-KR" altLang="en-US" sz="1200" i="0" dirty="0">
                <a:effectLst/>
              </a:rPr>
              <a:t>검색가능</a:t>
            </a:r>
            <a:endParaRPr lang="en-US" altLang="ko-KR" sz="1200" i="0" dirty="0"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i="0" dirty="0">
                <a:effectLst/>
              </a:rPr>
              <a:t>2.</a:t>
            </a:r>
            <a:r>
              <a:rPr lang="ko-KR" altLang="en-US" sz="1200" b="1" i="0" dirty="0">
                <a:effectLst/>
              </a:rPr>
              <a:t> </a:t>
            </a:r>
            <a:r>
              <a:rPr lang="en-US" altLang="ko-KR" sz="1200" b="1" i="0" dirty="0" err="1">
                <a:effectLst/>
              </a:rPr>
              <a:t>BoardWritePanel</a:t>
            </a:r>
            <a:r>
              <a:rPr lang="en-US" altLang="ko-KR" sz="1200" b="1" i="0" dirty="0">
                <a:effectLst/>
              </a:rPr>
              <a:t> (</a:t>
            </a:r>
            <a:r>
              <a:rPr lang="ko-KR" altLang="en-US" sz="1200" b="1" i="0" dirty="0">
                <a:effectLst/>
              </a:rPr>
              <a:t>게시판 글쓰기</a:t>
            </a:r>
            <a:r>
              <a:rPr lang="en-US" altLang="ko-KR" sz="1200" b="1" i="0" dirty="0">
                <a:effectLst/>
              </a:rPr>
              <a:t>)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200" i="0" dirty="0" err="1">
                <a:effectLst/>
              </a:rPr>
              <a:t>WriteButton</a:t>
            </a:r>
            <a:r>
              <a:rPr lang="en-US" altLang="ko-KR" sz="1200" i="0" dirty="0">
                <a:effectLst/>
              </a:rPr>
              <a:t> : </a:t>
            </a:r>
            <a:r>
              <a:rPr lang="ko-KR" altLang="en-US" sz="1200" i="0" dirty="0">
                <a:effectLst/>
              </a:rPr>
              <a:t>작성 버튼 </a:t>
            </a:r>
            <a:endParaRPr lang="en-US" altLang="ko-KR" sz="1200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200" i="0" dirty="0" err="1">
                <a:effectLst/>
              </a:rPr>
              <a:t>BackButton</a:t>
            </a:r>
            <a:r>
              <a:rPr lang="en-US" altLang="ko-KR" sz="1200" i="0" dirty="0">
                <a:effectLst/>
              </a:rPr>
              <a:t> : </a:t>
            </a:r>
            <a:r>
              <a:rPr lang="ko-KR" altLang="en-US" sz="1200" i="0" dirty="0" err="1">
                <a:effectLst/>
              </a:rPr>
              <a:t>뒤로가기</a:t>
            </a:r>
            <a:r>
              <a:rPr lang="ko-KR" altLang="en-US" sz="1200" i="0" dirty="0">
                <a:effectLst/>
              </a:rPr>
              <a:t> 버튼 </a:t>
            </a:r>
            <a:endParaRPr lang="en-US" altLang="ko-KR" sz="1200" i="0" dirty="0">
              <a:effectLst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1200" i="0" dirty="0">
                <a:effectLst/>
              </a:rPr>
              <a:t>교수</a:t>
            </a:r>
            <a:r>
              <a:rPr lang="en-US" altLang="ko-KR" sz="1200" i="0" dirty="0">
                <a:effectLst/>
              </a:rPr>
              <a:t>, </a:t>
            </a:r>
            <a:r>
              <a:rPr lang="ko-KR" altLang="en-US" sz="1200" i="0" dirty="0">
                <a:effectLst/>
              </a:rPr>
              <a:t>관리자 </a:t>
            </a:r>
            <a:r>
              <a:rPr lang="en-US" altLang="ko-KR" sz="1200" i="0" dirty="0">
                <a:effectLst/>
              </a:rPr>
              <a:t>: </a:t>
            </a:r>
            <a:r>
              <a:rPr lang="ko-KR" altLang="en-US" sz="1200" i="0" dirty="0">
                <a:effectLst/>
              </a:rPr>
              <a:t>공지 버튼 사용가능 </a:t>
            </a:r>
            <a:r>
              <a:rPr lang="en-US" altLang="ko-KR" sz="1200" i="0" dirty="0">
                <a:effectLst/>
              </a:rPr>
              <a:t>(</a:t>
            </a:r>
            <a:r>
              <a:rPr lang="ko-KR" altLang="en-US" sz="1200" i="0" dirty="0">
                <a:effectLst/>
              </a:rPr>
              <a:t>학생은 아예 안보임</a:t>
            </a:r>
            <a:r>
              <a:rPr lang="en-US" altLang="ko-KR" sz="1200" i="0" dirty="0">
                <a:effectLst/>
              </a:rPr>
              <a:t>)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ko-KR" sz="120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0" dirty="0">
                <a:effectLst/>
              </a:rPr>
              <a:t>3. </a:t>
            </a:r>
            <a:r>
              <a:rPr lang="en-US" altLang="ko-KR" sz="1200" b="1" i="0" dirty="0" err="1">
                <a:effectLst/>
              </a:rPr>
              <a:t>BoardContentPanel</a:t>
            </a:r>
            <a:r>
              <a:rPr lang="en-US" altLang="ko-KR" sz="1200" b="1" i="0" dirty="0">
                <a:effectLst/>
              </a:rPr>
              <a:t> (</a:t>
            </a:r>
            <a:r>
              <a:rPr lang="ko-KR" altLang="en-US" sz="1200" b="1" i="0" dirty="0">
                <a:effectLst/>
              </a:rPr>
              <a:t>게시판 내용</a:t>
            </a:r>
            <a:r>
              <a:rPr lang="en-US" altLang="ko-KR" sz="1200" b="1" i="0" dirty="0">
                <a:effectLst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19C39B-D891-78ED-9391-31BA9BA8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93" y="2226930"/>
            <a:ext cx="478965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endParaRPr lang="ko-KR" altLang="en-US" sz="16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96BF7F-26E9-2EEF-AE44-F91C89B784AD}"/>
              </a:ext>
            </a:extLst>
          </p:cNvPr>
          <p:cNvSpPr txBox="1"/>
          <p:nvPr/>
        </p:nvSpPr>
        <p:spPr>
          <a:xfrm>
            <a:off x="3349591" y="1113725"/>
            <a:ext cx="5698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Admin Frame – </a:t>
            </a:r>
            <a:r>
              <a:rPr lang="ko-KR" altLang="en-US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이건</a:t>
            </a:r>
            <a:endParaRPr lang="en-US" altLang="ko-KR" sz="4000" b="1" kern="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8222C-BCD1-AE2E-4FC4-08A2AE9BDCC8}"/>
              </a:ext>
            </a:extLst>
          </p:cNvPr>
          <p:cNvSpPr txBox="1"/>
          <p:nvPr/>
        </p:nvSpPr>
        <p:spPr>
          <a:xfrm>
            <a:off x="858842" y="2231343"/>
            <a:ext cx="5837484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i="0" dirty="0" err="1">
                <a:effectLst/>
              </a:rPr>
              <a:t>AdminFrame</a:t>
            </a:r>
            <a:r>
              <a:rPr lang="en-US" altLang="ko-KR" sz="1200" b="1" i="0" dirty="0">
                <a:effectLst/>
              </a:rPr>
              <a:t> (</a:t>
            </a:r>
            <a:r>
              <a:rPr lang="ko-KR" altLang="en-US" sz="1200" b="1" i="0" dirty="0">
                <a:effectLst/>
              </a:rPr>
              <a:t>회원 관리 페이지</a:t>
            </a:r>
            <a:r>
              <a:rPr lang="en-US" altLang="ko-KR" sz="1200" b="1" i="0" dirty="0">
                <a:effectLst/>
              </a:rPr>
              <a:t>)</a:t>
            </a:r>
            <a:r>
              <a:rPr lang="ko-KR" altLang="en-US" sz="1200" b="1" i="0" dirty="0">
                <a:effectLst/>
              </a:rPr>
              <a:t> </a:t>
            </a:r>
            <a:endParaRPr lang="en-US" altLang="ko-KR" sz="1200" b="1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(1) </a:t>
            </a:r>
            <a:r>
              <a:rPr lang="ko-KR" altLang="en-US" sz="1200" dirty="0"/>
              <a:t>정렬 </a:t>
            </a:r>
            <a:r>
              <a:rPr lang="ko-KR" altLang="en-US" sz="1200" i="0" dirty="0">
                <a:effectLst/>
              </a:rPr>
              <a:t>버튼 </a:t>
            </a:r>
            <a:r>
              <a:rPr lang="en-US" altLang="ko-KR" sz="1200" i="0" dirty="0">
                <a:effectLst/>
              </a:rPr>
              <a:t>: </a:t>
            </a:r>
            <a:r>
              <a:rPr lang="ko-KR" altLang="en-US" sz="1200" i="0" dirty="0">
                <a:effectLst/>
              </a:rPr>
              <a:t>오름차순</a:t>
            </a:r>
            <a:r>
              <a:rPr lang="en-US" altLang="ko-KR" sz="1200" i="0" dirty="0">
                <a:effectLst/>
              </a:rPr>
              <a:t>,</a:t>
            </a:r>
            <a:r>
              <a:rPr lang="ko-KR" altLang="en-US" sz="1200" i="0" dirty="0">
                <a:effectLst/>
              </a:rPr>
              <a:t> 내림차순 정렬 가능 </a:t>
            </a:r>
            <a:endParaRPr lang="en-US" altLang="ko-KR" sz="120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i="0" dirty="0">
                <a:effectLst/>
              </a:rPr>
              <a:t>(2) </a:t>
            </a:r>
            <a:r>
              <a:rPr lang="en-US" altLang="ko-KR" sz="1200" i="0" dirty="0" err="1">
                <a:effectLst/>
              </a:rPr>
              <a:t>RadioButton</a:t>
            </a:r>
            <a:r>
              <a:rPr lang="en-US" altLang="ko-KR" sz="1200" i="0" dirty="0">
                <a:effectLst/>
              </a:rPr>
              <a:t> : </a:t>
            </a:r>
            <a:r>
              <a:rPr lang="ko-KR" altLang="en-US" sz="1200" i="0" dirty="0">
                <a:effectLst/>
              </a:rPr>
              <a:t>전체 교수 학생 </a:t>
            </a:r>
            <a:r>
              <a:rPr lang="en-US" altLang="ko-KR" sz="1200" i="0" dirty="0">
                <a:effectLst/>
              </a:rPr>
              <a:t>3</a:t>
            </a:r>
            <a:r>
              <a:rPr lang="ko-KR" altLang="en-US" sz="1200" i="0" dirty="0">
                <a:effectLst/>
              </a:rPr>
              <a:t>가지 </a:t>
            </a:r>
            <a:r>
              <a:rPr lang="ko-KR" altLang="en-US" sz="1200" dirty="0"/>
              <a:t>옵션선택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i="0" dirty="0">
                <a:effectLst/>
              </a:rPr>
              <a:t>(3) </a:t>
            </a:r>
            <a:r>
              <a:rPr lang="ko-KR" altLang="en-US" sz="1200" i="0" dirty="0" err="1">
                <a:effectLst/>
              </a:rPr>
              <a:t>검색창</a:t>
            </a:r>
            <a:r>
              <a:rPr lang="ko-KR" altLang="en-US" sz="1200" i="0" dirty="0">
                <a:effectLst/>
              </a:rPr>
              <a:t> </a:t>
            </a:r>
            <a:r>
              <a:rPr lang="en-US" altLang="ko-KR" sz="1200" i="0" dirty="0">
                <a:effectLst/>
              </a:rPr>
              <a:t>: </a:t>
            </a:r>
            <a:r>
              <a:rPr lang="ko-KR" altLang="en-US" sz="1200" i="0" dirty="0">
                <a:effectLst/>
              </a:rPr>
              <a:t>조건 검색 가능 </a:t>
            </a:r>
            <a:endParaRPr lang="en-US" altLang="ko-KR" sz="120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(4) </a:t>
            </a:r>
            <a:r>
              <a:rPr lang="en-US" altLang="ko-KR" sz="1200" i="0" dirty="0">
                <a:effectLst/>
              </a:rPr>
              <a:t>ADD Button : </a:t>
            </a:r>
            <a:r>
              <a:rPr lang="en-US" altLang="ko-KR" sz="1200" i="0" dirty="0" err="1">
                <a:effectLst/>
              </a:rPr>
              <a:t>MemberAddFrame</a:t>
            </a:r>
            <a:r>
              <a:rPr lang="en-US" altLang="ko-KR" sz="1200" i="0" dirty="0">
                <a:effectLst/>
              </a:rPr>
              <a:t> </a:t>
            </a:r>
            <a:r>
              <a:rPr lang="ko-KR" altLang="en-US" sz="1200" i="0" dirty="0">
                <a:effectLst/>
              </a:rPr>
              <a:t>실행 </a:t>
            </a:r>
            <a:endParaRPr lang="en-US" altLang="ko-KR" sz="120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(5) </a:t>
            </a:r>
            <a:r>
              <a:rPr lang="en-US" altLang="ko-KR" sz="1200" i="0" dirty="0">
                <a:effectLst/>
              </a:rPr>
              <a:t>Delete Button : </a:t>
            </a:r>
            <a:r>
              <a:rPr lang="ko-KR" altLang="en-US" sz="1200" i="0" dirty="0">
                <a:effectLst/>
              </a:rPr>
              <a:t>선택 되어 있는 멤버들을 삭제 </a:t>
            </a:r>
            <a:r>
              <a:rPr lang="en-US" altLang="ko-KR" sz="1200" i="0" dirty="0">
                <a:effectLst/>
              </a:rPr>
              <a:t>/ </a:t>
            </a:r>
            <a:r>
              <a:rPr lang="ko-KR" altLang="en-US" sz="1200" i="0" dirty="0">
                <a:effectLst/>
              </a:rPr>
              <a:t>다중 삭제 지원 </a:t>
            </a:r>
            <a:endParaRPr lang="en-US" altLang="ko-KR" sz="120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(6) </a:t>
            </a:r>
            <a:r>
              <a:rPr lang="en-US" altLang="ko-KR" sz="1200" i="0" dirty="0">
                <a:effectLst/>
              </a:rPr>
              <a:t>Edit Button : </a:t>
            </a:r>
            <a:r>
              <a:rPr lang="ko-KR" altLang="en-US" sz="1200" i="0" dirty="0">
                <a:effectLst/>
              </a:rPr>
              <a:t>선택 되어 있는 멤버의 정보 수정</a:t>
            </a:r>
            <a:endParaRPr lang="en-US" altLang="ko-KR" sz="120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(7)</a:t>
            </a:r>
            <a:r>
              <a:rPr lang="ko-KR" altLang="en-US" sz="1200" i="0" dirty="0">
                <a:effectLst/>
              </a:rPr>
              <a:t> </a:t>
            </a:r>
            <a:r>
              <a:rPr lang="en-US" altLang="ko-KR" sz="1200" i="0" dirty="0">
                <a:effectLst/>
              </a:rPr>
              <a:t>Exit Button : </a:t>
            </a:r>
            <a:r>
              <a:rPr lang="en-US" altLang="ko-KR" sz="1200" i="0" dirty="0" err="1">
                <a:effectLst/>
              </a:rPr>
              <a:t>AdminFrame</a:t>
            </a:r>
            <a:r>
              <a:rPr lang="en-US" altLang="ko-KR" sz="1200" i="0" dirty="0">
                <a:effectLst/>
              </a:rPr>
              <a:t> </a:t>
            </a:r>
            <a:r>
              <a:rPr lang="ko-KR" altLang="en-US" sz="1200" i="0" dirty="0">
                <a:effectLst/>
              </a:rPr>
              <a:t>닫기 </a:t>
            </a:r>
            <a:endParaRPr lang="en-US" altLang="ko-KR" sz="1200" i="0" dirty="0"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1200" b="1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2.</a:t>
            </a:r>
            <a:r>
              <a:rPr lang="en-US" altLang="ko-KR" sz="1200" b="1" i="0" dirty="0">
                <a:effectLst/>
              </a:rPr>
              <a:t> </a:t>
            </a:r>
            <a:r>
              <a:rPr lang="en-US" altLang="ko-KR" sz="1200" b="1" i="0" dirty="0" err="1">
                <a:effectLst/>
              </a:rPr>
              <a:t>MemberAddFrame</a:t>
            </a:r>
            <a:r>
              <a:rPr lang="en-US" altLang="ko-KR" sz="1200" b="1" i="0" dirty="0">
                <a:effectLst/>
              </a:rPr>
              <a:t> (</a:t>
            </a:r>
            <a:r>
              <a:rPr lang="ko-KR" altLang="en-US" sz="1200" b="1" i="0" dirty="0">
                <a:effectLst/>
              </a:rPr>
              <a:t>회원 추가 </a:t>
            </a:r>
            <a:r>
              <a:rPr lang="en-US" altLang="ko-KR" sz="1200" b="1" i="0" dirty="0">
                <a:effectLst/>
              </a:rPr>
              <a:t>Frame)</a:t>
            </a:r>
          </a:p>
          <a:p>
            <a:pPr>
              <a:lnSpc>
                <a:spcPct val="150000"/>
              </a:lnSpc>
            </a:pPr>
            <a:endParaRPr lang="en-US" altLang="ko-KR" sz="1200" b="1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3.</a:t>
            </a:r>
            <a:r>
              <a:rPr lang="en-US" altLang="ko-KR" sz="1200" b="1" i="0" dirty="0">
                <a:effectLst/>
              </a:rPr>
              <a:t> </a:t>
            </a:r>
            <a:r>
              <a:rPr lang="en-US" altLang="ko-KR" sz="1200" b="1" i="0" dirty="0" err="1">
                <a:effectLst/>
              </a:rPr>
              <a:t>MemberEditFrame</a:t>
            </a:r>
            <a:r>
              <a:rPr lang="en-US" altLang="ko-KR" sz="1200" b="1" i="0" dirty="0">
                <a:effectLst/>
              </a:rPr>
              <a:t> (</a:t>
            </a:r>
            <a:r>
              <a:rPr lang="ko-KR" altLang="en-US" sz="1200" b="1" i="0" dirty="0">
                <a:effectLst/>
              </a:rPr>
              <a:t>회원 정보 수정 </a:t>
            </a:r>
            <a:r>
              <a:rPr lang="en-US" altLang="ko-KR" sz="1200" b="1" i="0" dirty="0">
                <a:effectLst/>
              </a:rPr>
              <a:t>Frame)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-</a:t>
            </a:r>
            <a:r>
              <a:rPr lang="en-US" altLang="ko-KR" sz="1200" b="1" i="0" dirty="0">
                <a:effectLst/>
              </a:rPr>
              <a:t> </a:t>
            </a:r>
            <a:r>
              <a:rPr lang="ko-KR" altLang="en-US" sz="1200" i="0" dirty="0">
                <a:effectLst/>
              </a:rPr>
              <a:t>학번은 수정되면 안되기에 수정 불가능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1033B1-8778-2D00-8BD1-D961B8C4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631" y="2231343"/>
            <a:ext cx="478965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endParaRPr lang="ko-KR" altLang="en-US" sz="16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96BF7F-26E9-2EEF-AE44-F91C89B784AD}"/>
              </a:ext>
            </a:extLst>
          </p:cNvPr>
          <p:cNvSpPr txBox="1"/>
          <p:nvPr/>
        </p:nvSpPr>
        <p:spPr>
          <a:xfrm>
            <a:off x="3246568" y="1185228"/>
            <a:ext cx="5698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5. </a:t>
            </a:r>
            <a:r>
              <a:rPr lang="ko-KR" altLang="en-US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프로젝트 후기</a:t>
            </a:r>
            <a:endParaRPr lang="en-US" altLang="ko-KR" sz="4000" b="1" kern="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8222C-BCD1-AE2E-4FC4-08A2AE9BDCC8}"/>
              </a:ext>
            </a:extLst>
          </p:cNvPr>
          <p:cNvSpPr txBox="1"/>
          <p:nvPr/>
        </p:nvSpPr>
        <p:spPr>
          <a:xfrm>
            <a:off x="1712310" y="1971956"/>
            <a:ext cx="8767375" cy="3980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0" dirty="0">
                <a:effectLst/>
              </a:rPr>
              <a:t>1</a:t>
            </a:r>
            <a:r>
              <a:rPr lang="en-US" altLang="ko-KR" sz="1200" b="1" i="0" dirty="0">
                <a:effectLst/>
              </a:rPr>
              <a:t>. </a:t>
            </a:r>
            <a:r>
              <a:rPr lang="ko-KR" altLang="en-US" sz="1200" b="1" i="0" dirty="0">
                <a:effectLst/>
              </a:rPr>
              <a:t>자바 스윙만으로 만들기 부족한 점이 있었다</a:t>
            </a:r>
            <a:r>
              <a:rPr lang="en-US" altLang="ko-KR" sz="1200" b="1" i="0" dirty="0">
                <a:effectLst/>
              </a:rPr>
              <a:t>. - </a:t>
            </a:r>
            <a:r>
              <a:rPr lang="ko-KR" altLang="en-US" sz="1200" b="1" i="0" dirty="0">
                <a:effectLst/>
              </a:rPr>
              <a:t>신창호</a:t>
            </a:r>
            <a:endParaRPr lang="en-US" altLang="ko-KR" sz="1200" b="1" i="0" dirty="0">
              <a:effectLst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기능 구현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backEnd</a:t>
            </a:r>
            <a:r>
              <a:rPr lang="en-US" altLang="ko-KR" sz="1200" dirty="0"/>
              <a:t>)</a:t>
            </a:r>
            <a:r>
              <a:rPr lang="ko-KR" altLang="en-US" sz="1200" dirty="0"/>
              <a:t>에 있어서는 부족한 부분이 없었지만</a:t>
            </a:r>
            <a:r>
              <a:rPr lang="en-US" altLang="ko-KR" sz="1200" dirty="0"/>
              <a:t>, </a:t>
            </a:r>
            <a:r>
              <a:rPr lang="ko-KR" altLang="en-US" sz="1200" dirty="0"/>
              <a:t>디자인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frontEnd</a:t>
            </a:r>
            <a:r>
              <a:rPr lang="en-US" altLang="ko-KR" sz="1200" dirty="0"/>
              <a:t>)</a:t>
            </a:r>
            <a:r>
              <a:rPr lang="ko-KR" altLang="en-US" sz="1200" dirty="0"/>
              <a:t>부분에서는 노력했지만 자바 만으로는 한계가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있어 아쉬운 부분이 있었다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0" dirty="0">
                <a:effectLst/>
              </a:rPr>
              <a:t>2. GitHub</a:t>
            </a:r>
            <a:r>
              <a:rPr lang="ko-KR" altLang="en-US" sz="1200" b="1" i="0" dirty="0">
                <a:effectLst/>
              </a:rPr>
              <a:t>를 반드시 이용하자는 것을 느꼈다</a:t>
            </a:r>
            <a:r>
              <a:rPr lang="en-US" altLang="ko-KR" sz="1200" b="1" i="0" dirty="0">
                <a:effectLst/>
              </a:rPr>
              <a:t>. - </a:t>
            </a:r>
            <a:r>
              <a:rPr lang="ko-KR" altLang="en-US" sz="1200" b="1" i="0" dirty="0">
                <a:effectLst/>
              </a:rPr>
              <a:t>이수</a:t>
            </a:r>
            <a:endParaRPr lang="en-US" altLang="ko-KR" sz="1200" b="1" i="0" dirty="0">
              <a:effectLst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</a:rPr>
              <a:t>처음에 팀원들이 </a:t>
            </a:r>
            <a:r>
              <a:rPr lang="en-US" altLang="ko-KR" sz="1200" i="0" dirty="0" err="1">
                <a:effectLst/>
              </a:rPr>
              <a:t>github</a:t>
            </a:r>
            <a:r>
              <a:rPr lang="en-US" altLang="ko-KR" sz="1200" i="0" dirty="0">
                <a:effectLst/>
              </a:rPr>
              <a:t> </a:t>
            </a:r>
            <a:r>
              <a:rPr lang="ko-KR" altLang="en-US" sz="1200" i="0" dirty="0">
                <a:effectLst/>
              </a:rPr>
              <a:t>이용 방법을 몰라 불안해하며 잘 활용하지 못했지만</a:t>
            </a:r>
            <a:r>
              <a:rPr lang="en-US" altLang="ko-KR" sz="1200" i="0" dirty="0">
                <a:effectLst/>
              </a:rPr>
              <a:t>, </a:t>
            </a:r>
            <a:r>
              <a:rPr lang="ko-KR" altLang="en-US" sz="1200" i="0" dirty="0">
                <a:effectLst/>
              </a:rPr>
              <a:t>이번 프로젝트를 진행하며 </a:t>
            </a:r>
            <a:r>
              <a:rPr lang="en-US" altLang="ko-KR" sz="1200" i="0" dirty="0" err="1">
                <a:effectLst/>
              </a:rPr>
              <a:t>github</a:t>
            </a:r>
            <a:r>
              <a:rPr lang="ko-KR" altLang="en-US" sz="1200" i="0" dirty="0">
                <a:effectLst/>
              </a:rPr>
              <a:t>의 필요성을 </a:t>
            </a:r>
            <a:endParaRPr lang="en-US" altLang="ko-KR" sz="120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i="0" dirty="0">
                <a:effectLst/>
              </a:rPr>
              <a:t>느껴</a:t>
            </a:r>
            <a:r>
              <a:rPr lang="ko-KR" altLang="en-US" sz="1200" dirty="0"/>
              <a:t> 같이 학습하며 사용법을 익혔기 때문에 앞으로의 프로젝트에서도 유용하게 사용이 가능할 것 같다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3. ‘</a:t>
            </a:r>
            <a:r>
              <a:rPr lang="ko-KR" altLang="en-US" sz="1200" b="1" dirty="0"/>
              <a:t>팀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개발에 대해 많은 것을 배웠다</a:t>
            </a:r>
            <a:r>
              <a:rPr lang="en-US" altLang="ko-KR" sz="1200" b="1" dirty="0"/>
              <a:t>. - </a:t>
            </a:r>
            <a:r>
              <a:rPr lang="ko-KR" altLang="en-US" sz="1200" b="1" dirty="0" err="1"/>
              <a:t>이인범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</a:rPr>
              <a:t>개인 프로젝트와는 다르게 서로 의견을 주고 받았으며</a:t>
            </a:r>
            <a:r>
              <a:rPr lang="en-US" altLang="ko-KR" sz="1200" i="0" dirty="0">
                <a:effectLst/>
              </a:rPr>
              <a:t>,</a:t>
            </a:r>
            <a:r>
              <a:rPr lang="ko-KR" altLang="en-US" sz="1200" i="0" dirty="0">
                <a:effectLst/>
              </a:rPr>
              <a:t> 조정하는 과정에서 팀워크와 역할 분담의 중요성을 느꼈고</a:t>
            </a:r>
            <a:r>
              <a:rPr lang="en-US" altLang="ko-KR" sz="1200" i="0" dirty="0">
                <a:effectLst/>
              </a:rPr>
              <a:t>, </a:t>
            </a:r>
            <a:r>
              <a:rPr lang="ko-KR" altLang="en-US" sz="1200" i="0" dirty="0">
                <a:effectLst/>
              </a:rPr>
              <a:t>혼자라면 기간내에 완성하지 못했을 프로젝트를 잘 마무리할 수 </a:t>
            </a:r>
            <a:r>
              <a:rPr lang="ko-KR" altLang="en-US" sz="1200" dirty="0"/>
              <a:t>있었기 때문에</a:t>
            </a:r>
            <a:r>
              <a:rPr lang="ko-KR" altLang="en-US" sz="1200" i="0" dirty="0">
                <a:effectLst/>
              </a:rPr>
              <a:t> 좋은 경험이었던 것 같다</a:t>
            </a:r>
            <a:r>
              <a:rPr lang="en-US" altLang="ko-KR" sz="1200" i="0" dirty="0">
                <a:effectLst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i="0" dirty="0">
                <a:effectLst/>
              </a:rPr>
              <a:t>4. </a:t>
            </a:r>
            <a:r>
              <a:rPr lang="ko-KR" altLang="en-US" sz="1200" b="1" i="0" dirty="0">
                <a:effectLst/>
              </a:rPr>
              <a:t>개발 전에 설계부분이 많이 중요하다는 것을 느꼈다</a:t>
            </a:r>
            <a:r>
              <a:rPr lang="en-US" altLang="ko-KR" sz="1200" b="1" i="0" dirty="0">
                <a:effectLst/>
              </a:rPr>
              <a:t>. - </a:t>
            </a:r>
            <a:r>
              <a:rPr lang="ko-KR" altLang="en-US" sz="1200" b="1" i="0" dirty="0">
                <a:effectLst/>
              </a:rPr>
              <a:t>이건</a:t>
            </a:r>
            <a:endParaRPr lang="en-US" altLang="ko-KR" sz="1200" b="1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-  </a:t>
            </a:r>
            <a:r>
              <a:rPr lang="ko-KR" altLang="en-US" sz="1200" dirty="0"/>
              <a:t>설계부분에서 완성도를 높였더라면 만드는 시간도 단축했을 것이고</a:t>
            </a:r>
            <a:r>
              <a:rPr lang="en-US" altLang="ko-KR" sz="1200" dirty="0"/>
              <a:t>, </a:t>
            </a:r>
            <a:r>
              <a:rPr lang="ko-KR" altLang="en-US" sz="1200" dirty="0"/>
              <a:t>지금보다도 디테일 있게 완성되지 않았을까 싶다</a:t>
            </a:r>
            <a:r>
              <a:rPr lang="en-US" altLang="ko-KR" sz="1200" dirty="0"/>
              <a:t>.</a:t>
            </a:r>
            <a:endParaRPr lang="en-US" altLang="ko-KR" sz="12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92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endParaRPr lang="ko-KR" altLang="en-US" sz="16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96BF7F-26E9-2EEF-AE44-F91C89B784AD}"/>
              </a:ext>
            </a:extLst>
          </p:cNvPr>
          <p:cNvSpPr txBox="1"/>
          <p:nvPr/>
        </p:nvSpPr>
        <p:spPr>
          <a:xfrm>
            <a:off x="3246570" y="2911267"/>
            <a:ext cx="569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6. Q &amp; A</a:t>
            </a:r>
          </a:p>
        </p:txBody>
      </p:sp>
    </p:spTree>
    <p:extLst>
      <p:ext uri="{BB962C8B-B14F-4D97-AF65-F5344CB8AC3E}">
        <p14:creationId xmlns:p14="http://schemas.microsoft.com/office/powerpoint/2010/main" val="345960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r>
                <a:rPr lang="en-US" altLang="ko-KR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5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1026" name="Picture 2" descr="엠블럼">
            <a:extLst>
              <a:ext uri="{FF2B5EF4-FFF2-40B4-BE49-F238E27FC236}">
                <a16:creationId xmlns:a16="http://schemas.microsoft.com/office/drawing/2014/main" id="{26EFDE25-AB06-6118-65A7-D934E092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05" y="2282854"/>
            <a:ext cx="2491499" cy="249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98C016-801E-2B69-C34B-A299F05D279F}"/>
              </a:ext>
            </a:extLst>
          </p:cNvPr>
          <p:cNvSpPr txBox="1"/>
          <p:nvPr/>
        </p:nvSpPr>
        <p:spPr>
          <a:xfrm>
            <a:off x="5023095" y="2273215"/>
            <a:ext cx="569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동기</a:t>
            </a:r>
            <a:endParaRPr lang="en-US" altLang="ko-KR" sz="2800" b="1" kern="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E7E6B-82E8-E6EA-A621-CCAC690A5503}"/>
              </a:ext>
            </a:extLst>
          </p:cNvPr>
          <p:cNvSpPr txBox="1"/>
          <p:nvPr/>
        </p:nvSpPr>
        <p:spPr>
          <a:xfrm>
            <a:off x="4290517" y="2967335"/>
            <a:ext cx="7164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현재 학교에서 사용하고 있는 </a:t>
            </a:r>
            <a:r>
              <a:rPr lang="en-US" altLang="ko-KR" b="1" dirty="0"/>
              <a:t>E-Learning</a:t>
            </a:r>
            <a:r>
              <a:rPr lang="ko-KR" altLang="en-US" b="1" dirty="0"/>
              <a:t>을 하나의 프로그램으로 관리 및 시청을 하면 좋을 것 같다는 생각에 프로젝트를 고안하게 되었습니다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73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r>
                <a:rPr lang="en-US" altLang="ko-KR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5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98C016-801E-2B69-C34B-A299F05D279F}"/>
              </a:ext>
            </a:extLst>
          </p:cNvPr>
          <p:cNvSpPr txBox="1"/>
          <p:nvPr/>
        </p:nvSpPr>
        <p:spPr>
          <a:xfrm>
            <a:off x="5421423" y="1163016"/>
            <a:ext cx="569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구성요소</a:t>
            </a:r>
            <a:endParaRPr lang="en-US" altLang="ko-KR" sz="2800" b="1" kern="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E7E6B-82E8-E6EA-A621-CCAC690A5503}"/>
              </a:ext>
            </a:extLst>
          </p:cNvPr>
          <p:cNvSpPr txBox="1"/>
          <p:nvPr/>
        </p:nvSpPr>
        <p:spPr>
          <a:xfrm>
            <a:off x="6293735" y="1992177"/>
            <a:ext cx="42018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b="1" dirty="0"/>
              <a:t>로그인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 기능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비밀번호 찾기 기능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로그인 기능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(2) </a:t>
            </a:r>
            <a:r>
              <a:rPr lang="ko-KR" altLang="en-US" b="1" dirty="0"/>
              <a:t>교수</a:t>
            </a:r>
            <a:r>
              <a:rPr lang="en-US" altLang="ko-KR" b="1" dirty="0"/>
              <a:t> / </a:t>
            </a:r>
            <a:r>
              <a:rPr lang="ko-KR" altLang="en-US" b="1" dirty="0"/>
              <a:t>학생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프로필</a:t>
            </a:r>
            <a:r>
              <a:rPr lang="en-US" altLang="ko-KR" dirty="0"/>
              <a:t>, </a:t>
            </a:r>
            <a:r>
              <a:rPr lang="ko-KR" altLang="en-US" dirty="0"/>
              <a:t>시간표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쪽지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강의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(3) 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dirty="0"/>
              <a:t>-  </a:t>
            </a:r>
            <a:r>
              <a:rPr lang="ko-KR" altLang="en-US" dirty="0"/>
              <a:t>회원 관리</a:t>
            </a:r>
            <a:r>
              <a:rPr lang="en-US" altLang="ko-KR" dirty="0"/>
              <a:t>, </a:t>
            </a:r>
            <a:r>
              <a:rPr lang="ko-KR" altLang="en-US" dirty="0"/>
              <a:t>시간표 구현</a:t>
            </a:r>
            <a:endParaRPr lang="en-US" altLang="ko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C59DC37-15FF-C8F6-4338-10DEEF1B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75" y="2348997"/>
            <a:ext cx="4359018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r>
                <a:rPr lang="en-US" altLang="ko-KR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500" kern="0" dirty="0">
                  <a:solidFill>
                    <a:srgbClr val="A2959E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98C016-801E-2B69-C34B-A299F05D279F}"/>
              </a:ext>
            </a:extLst>
          </p:cNvPr>
          <p:cNvSpPr txBox="1"/>
          <p:nvPr/>
        </p:nvSpPr>
        <p:spPr>
          <a:xfrm>
            <a:off x="3143550" y="1448372"/>
            <a:ext cx="569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3. DB </a:t>
            </a:r>
            <a:r>
              <a:rPr lang="ko-KR" altLang="en-US" sz="28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2800" b="1" kern="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3F520C-DABA-4443-34A8-B800A993E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49" y="2400093"/>
            <a:ext cx="8021382" cy="300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6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endParaRPr lang="ko-KR" altLang="en-US" sz="14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98C016-801E-2B69-C34B-A299F05D279F}"/>
              </a:ext>
            </a:extLst>
          </p:cNvPr>
          <p:cNvSpPr txBox="1"/>
          <p:nvPr/>
        </p:nvSpPr>
        <p:spPr>
          <a:xfrm>
            <a:off x="5545285" y="1864653"/>
            <a:ext cx="569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28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협업 내용</a:t>
            </a:r>
            <a:endParaRPr lang="en-US" altLang="ko-KR" sz="2800" b="1" kern="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E7E6B-82E8-E6EA-A621-CCAC690A5503}"/>
              </a:ext>
            </a:extLst>
          </p:cNvPr>
          <p:cNvSpPr txBox="1"/>
          <p:nvPr/>
        </p:nvSpPr>
        <p:spPr>
          <a:xfrm>
            <a:off x="5642598" y="2469004"/>
            <a:ext cx="5349068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b="1" dirty="0"/>
              <a:t>이건 </a:t>
            </a:r>
            <a:r>
              <a:rPr lang="en-US" altLang="ko-KR" b="1" dirty="0"/>
              <a:t>: DB </a:t>
            </a:r>
            <a:r>
              <a:rPr lang="ko-KR" altLang="en-US" b="1" dirty="0"/>
              <a:t>서버 구축</a:t>
            </a:r>
            <a:r>
              <a:rPr lang="en-US" altLang="ko-KR" b="1" dirty="0"/>
              <a:t>, </a:t>
            </a:r>
            <a:r>
              <a:rPr lang="ko-KR" altLang="en-US" b="1" dirty="0"/>
              <a:t>관리자 프레임</a:t>
            </a:r>
            <a:r>
              <a:rPr lang="en-US" altLang="ko-KR" b="1" dirty="0"/>
              <a:t>, Back-end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b="1" dirty="0"/>
              <a:t>이수 </a:t>
            </a:r>
            <a:r>
              <a:rPr lang="en-US" altLang="ko-KR" b="1" dirty="0"/>
              <a:t>: </a:t>
            </a:r>
            <a:r>
              <a:rPr lang="ko-KR" altLang="en-US" b="1" dirty="0"/>
              <a:t>로그인 프레임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b="1" dirty="0" err="1"/>
              <a:t>이인범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메인 프레임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b="1" dirty="0"/>
              <a:t>신창호 </a:t>
            </a:r>
            <a:r>
              <a:rPr lang="en-US" altLang="ko-KR" b="1" dirty="0"/>
              <a:t>: </a:t>
            </a:r>
            <a:r>
              <a:rPr lang="ko-KR" altLang="en-US" b="1" dirty="0"/>
              <a:t>프로필 패널</a:t>
            </a:r>
            <a:endParaRPr lang="en-US" altLang="ko-KR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A955136-B7CB-937B-5202-F801FFB7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84" y="1864653"/>
            <a:ext cx="4245294" cy="36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1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endParaRPr lang="ko-KR" altLang="en-US" sz="16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96BF7F-26E9-2EEF-AE44-F91C89B784AD}"/>
              </a:ext>
            </a:extLst>
          </p:cNvPr>
          <p:cNvSpPr txBox="1"/>
          <p:nvPr/>
        </p:nvSpPr>
        <p:spPr>
          <a:xfrm>
            <a:off x="3349591" y="1204228"/>
            <a:ext cx="5698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Login Frame - </a:t>
            </a:r>
            <a:r>
              <a:rPr lang="ko-KR" altLang="en-US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이수</a:t>
            </a:r>
            <a:endParaRPr lang="en-US" altLang="ko-KR" sz="4000" b="1" kern="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8222C-BCD1-AE2E-4FC4-08A2AE9BDCC8}"/>
              </a:ext>
            </a:extLst>
          </p:cNvPr>
          <p:cNvSpPr txBox="1"/>
          <p:nvPr/>
        </p:nvSpPr>
        <p:spPr>
          <a:xfrm>
            <a:off x="858842" y="2233757"/>
            <a:ext cx="6808255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 </a:t>
            </a:r>
            <a:r>
              <a:rPr lang="ko-KR" altLang="en-US" sz="1200" b="1" dirty="0"/>
              <a:t>로그인 시 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비밀번호 오류 제한 기능 구현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아이디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</a:t>
            </a:r>
            <a:r>
              <a:rPr lang="ko-KR" altLang="en-US" sz="1200" dirty="0" err="1"/>
              <a:t>미입력</a:t>
            </a:r>
            <a:r>
              <a:rPr lang="ko-KR" altLang="en-US" sz="1200" dirty="0"/>
              <a:t> 시 </a:t>
            </a:r>
            <a:r>
              <a:rPr lang="en-US" altLang="ko-KR" sz="1200" dirty="0"/>
              <a:t>dialog message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잘못된 아이디 비밀번호 입력 시 </a:t>
            </a:r>
            <a:r>
              <a:rPr lang="en-US" altLang="ko-KR" sz="1200" dirty="0"/>
              <a:t>dialog message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2. </a:t>
            </a:r>
            <a:r>
              <a:rPr lang="ko-KR" altLang="en-US" sz="1200" b="1" dirty="0"/>
              <a:t>비밀번호 까지 작성 후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enter key </a:t>
            </a:r>
            <a:r>
              <a:rPr lang="ko-KR" altLang="en-US" sz="1200" b="1" dirty="0"/>
              <a:t>입력 시 로그인 기능 수행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3. </a:t>
            </a:r>
            <a:r>
              <a:rPr lang="ko-KR" altLang="en-US" sz="1200" b="1" dirty="0"/>
              <a:t>아이디 저장 기능 구현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C13E746-8CB9-05A3-9C76-197B0C13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50" y="2231343"/>
            <a:ext cx="478965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2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endParaRPr lang="ko-KR" altLang="en-US" sz="16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96BF7F-26E9-2EEF-AE44-F91C89B784AD}"/>
              </a:ext>
            </a:extLst>
          </p:cNvPr>
          <p:cNvSpPr txBox="1"/>
          <p:nvPr/>
        </p:nvSpPr>
        <p:spPr>
          <a:xfrm>
            <a:off x="3349591" y="1204228"/>
            <a:ext cx="5698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kern="0" dirty="0" err="1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SignUp</a:t>
            </a:r>
            <a:r>
              <a:rPr lang="en-US" altLang="ko-KR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 Panel - </a:t>
            </a:r>
            <a:r>
              <a:rPr lang="ko-KR" altLang="en-US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이수</a:t>
            </a:r>
            <a:endParaRPr lang="en-US" altLang="ko-KR" sz="4000" b="1" kern="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8222C-BCD1-AE2E-4FC4-08A2AE9BDCC8}"/>
              </a:ext>
            </a:extLst>
          </p:cNvPr>
          <p:cNvSpPr txBox="1"/>
          <p:nvPr/>
        </p:nvSpPr>
        <p:spPr>
          <a:xfrm>
            <a:off x="858842" y="2226930"/>
            <a:ext cx="6808255" cy="310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 </a:t>
            </a:r>
            <a:r>
              <a:rPr lang="ko-KR" altLang="en-US" sz="1200" b="1" dirty="0"/>
              <a:t>아이디 중복확인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학번확인 후 회원가입 가능 </a:t>
            </a:r>
            <a:r>
              <a:rPr lang="en-US" altLang="ko-KR" sz="1200" b="1" dirty="0"/>
              <a:t>(</a:t>
            </a:r>
            <a:r>
              <a:rPr lang="ko-KR" altLang="en-US" sz="1200" b="1" dirty="0" err="1"/>
              <a:t>기본키</a:t>
            </a:r>
            <a:r>
              <a:rPr lang="ko-KR" altLang="en-US" sz="1200" b="1" dirty="0"/>
              <a:t> 제한</a:t>
            </a:r>
            <a:r>
              <a:rPr lang="en-US" altLang="ko-KR" sz="12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2. 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비밀번호 길이 및 사용되는 특수문자 제한 기능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3. </a:t>
            </a:r>
            <a:r>
              <a:rPr lang="ko-KR" altLang="en-US" sz="1200" b="1" dirty="0"/>
              <a:t>비밀번호 일치여부 확인 기능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4. </a:t>
            </a:r>
            <a:r>
              <a:rPr lang="ko-KR" altLang="en-US" sz="1200" b="1" dirty="0"/>
              <a:t>학번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전화번호는 숫자만 입력 가능하게 제한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특수문자 및 문자</a:t>
            </a:r>
            <a:r>
              <a:rPr lang="en-US" altLang="ko-KR" sz="1200" dirty="0"/>
              <a:t>(String) </a:t>
            </a:r>
            <a:r>
              <a:rPr lang="ko-KR" altLang="en-US" sz="1200" dirty="0"/>
              <a:t>입력 제한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5. </a:t>
            </a:r>
            <a:r>
              <a:rPr lang="ko-KR" altLang="en-US" sz="1200" b="1" dirty="0"/>
              <a:t>필수로 입력해야 되는 정보는 좌측에 *로 표시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미 </a:t>
            </a:r>
            <a:r>
              <a:rPr lang="ko-KR" altLang="en-US" sz="1200" dirty="0" err="1"/>
              <a:t>입력시</a:t>
            </a:r>
            <a:r>
              <a:rPr lang="ko-KR" altLang="en-US" sz="1200" dirty="0"/>
              <a:t> </a:t>
            </a:r>
            <a:r>
              <a:rPr lang="en-US" altLang="ko-KR" sz="1200" dirty="0"/>
              <a:t>dialog message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6. </a:t>
            </a:r>
            <a:r>
              <a:rPr lang="ko-KR" altLang="en-US" sz="1200" b="1" dirty="0"/>
              <a:t>직책 선택 기능 구현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학생 선택 시 학년과 반 입력 기능 구현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교수 선택 시 학년과 반 입력 제한 기능 구현 </a:t>
            </a:r>
            <a:r>
              <a:rPr lang="en-US" altLang="ko-KR" sz="1200" dirty="0"/>
              <a:t>(</a:t>
            </a:r>
            <a:r>
              <a:rPr lang="ko-KR" altLang="en-US" sz="1200" dirty="0"/>
              <a:t>학년과 반을 </a:t>
            </a:r>
            <a:r>
              <a:rPr lang="en-US" altLang="ko-KR" sz="1200" dirty="0"/>
              <a:t>0</a:t>
            </a:r>
            <a:r>
              <a:rPr lang="ko-KR" altLang="en-US" sz="1200" dirty="0"/>
              <a:t>으로 초기화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7. </a:t>
            </a:r>
            <a:r>
              <a:rPr lang="ko-KR" altLang="en-US" sz="1200" b="1" dirty="0"/>
              <a:t>회원가입 시 비밀번호 암호화 기능 구현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E3DC7CA-A36E-01C2-C5DD-364235E0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93" y="2226930"/>
            <a:ext cx="478965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endParaRPr lang="ko-KR" altLang="en-US" sz="16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96BF7F-26E9-2EEF-AE44-F91C89B784AD}"/>
              </a:ext>
            </a:extLst>
          </p:cNvPr>
          <p:cNvSpPr txBox="1"/>
          <p:nvPr/>
        </p:nvSpPr>
        <p:spPr>
          <a:xfrm>
            <a:off x="2531630" y="1192528"/>
            <a:ext cx="692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Find ID / PW Panel - </a:t>
            </a:r>
            <a:r>
              <a:rPr lang="ko-KR" altLang="en-US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이수</a:t>
            </a:r>
            <a:endParaRPr lang="en-US" altLang="ko-KR" sz="4000" b="1" kern="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8222C-BCD1-AE2E-4FC4-08A2AE9BDCC8}"/>
              </a:ext>
            </a:extLst>
          </p:cNvPr>
          <p:cNvSpPr txBox="1"/>
          <p:nvPr/>
        </p:nvSpPr>
        <p:spPr>
          <a:xfrm>
            <a:off x="858842" y="2231343"/>
            <a:ext cx="5362962" cy="282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 </a:t>
            </a:r>
            <a:r>
              <a:rPr lang="ko-KR" altLang="en-US" sz="1200" b="1" dirty="0"/>
              <a:t>이름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학번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휴대폰번호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전공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직책을 </a:t>
            </a:r>
            <a:r>
              <a:rPr lang="en-US" altLang="ko-KR" sz="1200" b="1" dirty="0"/>
              <a:t>DB</a:t>
            </a:r>
            <a:r>
              <a:rPr lang="ko-KR" altLang="en-US" sz="1200" b="1" dirty="0"/>
              <a:t>에 있는 정보와 비교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정보 미 입력 시 </a:t>
            </a:r>
            <a:r>
              <a:rPr lang="en-US" altLang="ko-KR" sz="1200" dirty="0"/>
              <a:t>dialog message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잘못된 정보 입력 시 </a:t>
            </a:r>
            <a:r>
              <a:rPr lang="en-US" altLang="ko-KR" sz="1200" dirty="0"/>
              <a:t>dialog message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2. </a:t>
            </a:r>
            <a:r>
              <a:rPr lang="ko-KR" altLang="en-US" sz="1200" b="1" dirty="0"/>
              <a:t>학번과 휴대폰 번호는 숫자 입력만 가능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3. </a:t>
            </a:r>
            <a:r>
              <a:rPr lang="ko-KR" altLang="en-US" sz="1200" b="1" dirty="0"/>
              <a:t>만약 </a:t>
            </a:r>
            <a:r>
              <a:rPr lang="en-US" altLang="ko-KR" sz="1200" b="1" dirty="0"/>
              <a:t>DB</a:t>
            </a:r>
            <a:r>
              <a:rPr lang="ko-KR" altLang="en-US" sz="1200" b="1" dirty="0"/>
              <a:t>에 저장되어 있는 정보와 일치할 경우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(1) '</a:t>
            </a:r>
            <a:r>
              <a:rPr lang="ko-KR" altLang="en-US" sz="1200" dirty="0"/>
              <a:t>아이디 찾기</a:t>
            </a:r>
            <a:r>
              <a:rPr lang="en-US" altLang="ko-KR" sz="1200" dirty="0"/>
              <a:t>' : </a:t>
            </a:r>
            <a:r>
              <a:rPr lang="ko-KR" altLang="en-US" sz="1200" dirty="0"/>
              <a:t>회원 아이디 알림 기능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(2) '</a:t>
            </a:r>
            <a:r>
              <a:rPr lang="ko-KR" altLang="en-US" sz="1200" dirty="0"/>
              <a:t>비밀번호 재설정</a:t>
            </a:r>
            <a:r>
              <a:rPr lang="en-US" altLang="ko-KR" sz="1200" dirty="0"/>
              <a:t>＇ : </a:t>
            </a:r>
            <a:r>
              <a:rPr lang="ko-KR" altLang="en-US" sz="1200" dirty="0"/>
              <a:t>회원의 비밀번호 재설정 기능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비밀번호의 경우 암호화가 되기 때문에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정보 </a:t>
            </a:r>
            <a:r>
              <a:rPr lang="ko-KR" altLang="en-US" sz="1200" dirty="0" err="1"/>
              <a:t>미입력</a:t>
            </a:r>
            <a:r>
              <a:rPr lang="ko-KR" altLang="en-US" sz="1200" dirty="0"/>
              <a:t> 시 </a:t>
            </a:r>
            <a:r>
              <a:rPr lang="en-US" altLang="ko-KR" sz="1200" dirty="0"/>
              <a:t>dialog message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비밀번호 일치여부 확인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E49A3DC-479D-15FD-B30C-8FDF7B1D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493" y="2231343"/>
            <a:ext cx="478965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6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4" y="195943"/>
            <a:ext cx="11750351" cy="6662057"/>
            <a:chOff x="220824" y="195943"/>
            <a:chExt cx="11750351" cy="6662057"/>
          </a:xfrm>
        </p:grpSpPr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7754CF0-0F5B-4781-B523-1259FADAB6D3}"/>
                </a:ext>
              </a:extLst>
            </p:cNvPr>
            <p:cNvSpPr/>
            <p:nvPr/>
          </p:nvSpPr>
          <p:spPr>
            <a:xfrm>
              <a:off x="3730201" y="6549922"/>
              <a:ext cx="4731598" cy="308078"/>
            </a:xfrm>
            <a:prstGeom prst="trapezoid">
              <a:avLst>
                <a:gd name="adj" fmla="val 43128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1016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220824" y="195943"/>
              <a:ext cx="11750351" cy="6353979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220824" y="195943"/>
              <a:ext cx="11750351" cy="6012178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432318" y="373225"/>
              <a:ext cx="11327363" cy="58348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432318" y="373225"/>
              <a:ext cx="11327363" cy="4758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1930559" y="467155"/>
              <a:ext cx="8341730" cy="288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야놀자 야체 B" panose="02020603020101020101" pitchFamily="18" charset="-127"/>
                </a:rPr>
                <a:t>https://cse.inhatc.ac.kr/cse/index.do</a:t>
              </a:r>
              <a:endParaRPr lang="ko-KR" altLang="en-US" sz="1600" dirty="0">
                <a:solidFill>
                  <a:srgbClr val="A2959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10495539" y="476694"/>
              <a:ext cx="998066" cy="255149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660999" y="501987"/>
              <a:ext cx="1099222" cy="212231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660999" y="851927"/>
              <a:ext cx="10899281" cy="53561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11560280" y="3429000"/>
              <a:ext cx="199401" cy="4758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992979" y="6278734"/>
              <a:ext cx="206041" cy="2060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796BF7F-26E9-2EEF-AE44-F91C89B784AD}"/>
              </a:ext>
            </a:extLst>
          </p:cNvPr>
          <p:cNvSpPr txBox="1"/>
          <p:nvPr/>
        </p:nvSpPr>
        <p:spPr>
          <a:xfrm>
            <a:off x="3349591" y="1204228"/>
            <a:ext cx="5698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Main Frame – </a:t>
            </a:r>
            <a:r>
              <a:rPr lang="ko-KR" altLang="en-US" sz="4000" b="1" kern="0" dirty="0">
                <a:ln w="12700">
                  <a:solidFill>
                    <a:srgbClr val="44546A"/>
                  </a:solidFill>
                </a:ln>
                <a:solidFill>
                  <a:srgbClr val="00B0F0"/>
                </a:solidFill>
                <a:effectLst>
                  <a:outerShdw dist="50800" dir="2700000" algn="tl" rotWithShape="0">
                    <a:srgbClr val="44546A"/>
                  </a:outerShdw>
                </a:effectLst>
                <a:latin typeface="+mj-lt"/>
                <a:ea typeface="야놀자 야체 B" panose="02020603020101020101" pitchFamily="18" charset="-127"/>
              </a:rPr>
              <a:t>인범</a:t>
            </a:r>
            <a:endParaRPr lang="en-US" altLang="ko-KR" sz="4000" b="1" kern="0" dirty="0">
              <a:ln w="12700">
                <a:solidFill>
                  <a:srgbClr val="44546A"/>
                </a:solidFill>
              </a:ln>
              <a:solidFill>
                <a:srgbClr val="00B0F0"/>
              </a:solidFill>
              <a:effectLst>
                <a:outerShdw dist="50800" dir="2700000" algn="tl" rotWithShape="0">
                  <a:srgbClr val="44546A"/>
                </a:outerShdw>
              </a:effectLst>
              <a:latin typeface="+mj-lt"/>
              <a:ea typeface="야놀자 야체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8222C-BCD1-AE2E-4FC4-08A2AE9BDCC8}"/>
              </a:ext>
            </a:extLst>
          </p:cNvPr>
          <p:cNvSpPr txBox="1"/>
          <p:nvPr/>
        </p:nvSpPr>
        <p:spPr>
          <a:xfrm>
            <a:off x="974237" y="2226930"/>
            <a:ext cx="6358892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1. </a:t>
            </a:r>
            <a:r>
              <a:rPr lang="ko-KR" altLang="en-US" sz="1200" b="1" dirty="0"/>
              <a:t>메인 프레임 전체 설정 및 배치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i="0" dirty="0">
                <a:effectLst/>
              </a:rPr>
              <a:t>(1) Menu : </a:t>
            </a:r>
            <a:r>
              <a:rPr lang="ko-KR" altLang="en-US" sz="1200" i="0" dirty="0">
                <a:effectLst/>
              </a:rPr>
              <a:t>닫기</a:t>
            </a:r>
            <a:r>
              <a:rPr lang="en-US" altLang="ko-KR" sz="1200" i="0" dirty="0">
                <a:effectLst/>
              </a:rPr>
              <a:t>, </a:t>
            </a:r>
            <a:r>
              <a:rPr lang="ko-KR" altLang="en-US" sz="1200" i="0" dirty="0">
                <a:effectLst/>
              </a:rPr>
              <a:t>정보</a:t>
            </a:r>
            <a:r>
              <a:rPr lang="en-US" altLang="ko-KR" sz="1200" dirty="0"/>
              <a:t> </a:t>
            </a:r>
            <a:r>
              <a:rPr lang="ko-KR" altLang="en-US" sz="1200" dirty="0"/>
              <a:t>등의 기능이 포함된 메뉴 삽입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i="0" dirty="0">
                <a:effectLst/>
              </a:rPr>
              <a:t>(2) </a:t>
            </a:r>
            <a:r>
              <a:rPr lang="en-US" altLang="ko-KR" sz="1200" dirty="0"/>
              <a:t>Top</a:t>
            </a:r>
            <a:r>
              <a:rPr lang="ko-KR" altLang="en-US" sz="1200" i="0" dirty="0">
                <a:effectLst/>
              </a:rPr>
              <a:t> </a:t>
            </a:r>
            <a:r>
              <a:rPr lang="en-US" altLang="ko-KR" sz="1200" i="0" dirty="0">
                <a:effectLst/>
              </a:rPr>
              <a:t>: </a:t>
            </a:r>
            <a:r>
              <a:rPr lang="ko-KR" altLang="en-US" sz="1200" dirty="0"/>
              <a:t>학교 로고</a:t>
            </a:r>
            <a:r>
              <a:rPr lang="en-US" altLang="ko-KR" sz="1200" dirty="0"/>
              <a:t>, </a:t>
            </a:r>
            <a:r>
              <a:rPr lang="ko-KR" altLang="en-US" sz="1200" dirty="0"/>
              <a:t>접속 시간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 기본 정보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Home/Logout</a:t>
            </a:r>
            <a:r>
              <a:rPr lang="ko-KR" altLang="en-US" sz="1200" dirty="0"/>
              <a:t>버튼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(3) </a:t>
            </a:r>
            <a:r>
              <a:rPr lang="en-US" altLang="ko-KR" sz="1200" dirty="0" err="1"/>
              <a:t>Center_Left</a:t>
            </a:r>
            <a:r>
              <a:rPr lang="en-US" altLang="ko-KR" sz="1200" dirty="0"/>
              <a:t> : 4</a:t>
            </a:r>
            <a:r>
              <a:rPr lang="ko-KR" altLang="en-US" sz="1200" dirty="0"/>
              <a:t>개의 메인 버튼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Mypage</a:t>
            </a:r>
            <a:r>
              <a:rPr lang="en-US" altLang="ko-KR" sz="1200" dirty="0"/>
              <a:t>, Notice, Class, </a:t>
            </a:r>
            <a:r>
              <a:rPr lang="en-US" altLang="ko-KR" sz="1200" dirty="0" err="1"/>
              <a:t>Commu</a:t>
            </a:r>
            <a:r>
              <a:rPr lang="en-US" altLang="ko-KR" sz="1200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- </a:t>
            </a:r>
            <a:r>
              <a:rPr lang="ko-KR" altLang="en-US" sz="1200" dirty="0"/>
              <a:t>버튼</a:t>
            </a:r>
            <a:r>
              <a:rPr lang="en-US" altLang="ko-KR" sz="1200" dirty="0"/>
              <a:t> </a:t>
            </a:r>
            <a:r>
              <a:rPr lang="ko-KR" altLang="en-US" sz="1200" dirty="0"/>
              <a:t>클릭 시</a:t>
            </a:r>
            <a:r>
              <a:rPr lang="en-US" altLang="ko-KR" sz="1200" dirty="0"/>
              <a:t> </a:t>
            </a:r>
            <a:r>
              <a:rPr lang="ko-KR" altLang="en-US" sz="1200" dirty="0"/>
              <a:t>세부 버튼 표시</a:t>
            </a:r>
            <a:r>
              <a:rPr lang="en-US" altLang="ko-KR" sz="1200" dirty="0"/>
              <a:t>(</a:t>
            </a:r>
            <a:r>
              <a:rPr lang="ko-KR" altLang="en-US" sz="1200" dirty="0"/>
              <a:t>프로필</a:t>
            </a:r>
            <a:r>
              <a:rPr lang="en-US" altLang="ko-KR" sz="1200" dirty="0"/>
              <a:t>, </a:t>
            </a:r>
            <a:r>
              <a:rPr lang="ko-KR" altLang="en-US" sz="1200" dirty="0"/>
              <a:t>시간표</a:t>
            </a:r>
            <a:r>
              <a:rPr lang="en-US" altLang="ko-KR" sz="1200" dirty="0"/>
              <a:t>, </a:t>
            </a:r>
            <a:r>
              <a:rPr lang="ko-KR" altLang="en-US" sz="1200" dirty="0"/>
              <a:t>공지</a:t>
            </a:r>
            <a:r>
              <a:rPr lang="en-US" altLang="ko-KR" sz="1200" dirty="0"/>
              <a:t>, </a:t>
            </a:r>
            <a:r>
              <a:rPr lang="ko-KR" altLang="en-US" sz="1200" dirty="0"/>
              <a:t>강의실</a:t>
            </a:r>
            <a:r>
              <a:rPr lang="en-US" altLang="ko-KR" sz="1200" dirty="0"/>
              <a:t>, </a:t>
            </a:r>
            <a:r>
              <a:rPr lang="ko-KR" altLang="en-US" sz="1200" dirty="0"/>
              <a:t>게시판</a:t>
            </a:r>
            <a:r>
              <a:rPr lang="en-US" altLang="ko-KR" sz="1200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(4) </a:t>
            </a:r>
            <a:r>
              <a:rPr lang="en-US" altLang="ko-KR" sz="1200" dirty="0" err="1"/>
              <a:t>Center_Right</a:t>
            </a:r>
            <a:r>
              <a:rPr lang="en-US" altLang="ko-KR" sz="1200" dirty="0"/>
              <a:t> : </a:t>
            </a:r>
            <a:r>
              <a:rPr lang="ko-KR" altLang="en-US" sz="1200" dirty="0" err="1"/>
              <a:t>접속시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메인화면과</a:t>
            </a:r>
            <a:r>
              <a:rPr lang="en-US" altLang="ko-KR" sz="1200" dirty="0"/>
              <a:t> </a:t>
            </a:r>
            <a:r>
              <a:rPr lang="ko-KR" altLang="en-US" sz="1200" dirty="0"/>
              <a:t>각 세부 패널들의 배치</a:t>
            </a:r>
            <a:r>
              <a:rPr lang="en-US" altLang="ko-KR" sz="1200" dirty="0"/>
              <a:t>/</a:t>
            </a:r>
            <a:r>
              <a:rPr lang="ko-KR" altLang="en-US" sz="1200" dirty="0"/>
              <a:t>삽입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556E27-4A4A-9053-466A-E9B3813F3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75" y="2226930"/>
            <a:ext cx="478866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theme/theme1.xml><?xml version="1.0" encoding="utf-8"?>
<a:theme xmlns:a="http://schemas.openxmlformats.org/drawingml/2006/main" name="1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1408</Words>
  <Application>Microsoft Office PowerPoint</Application>
  <PresentationFormat>와이드스크린</PresentationFormat>
  <Paragraphs>164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궁서체</vt:lpstr>
      <vt:lpstr>맑은 고딕</vt:lpstr>
      <vt:lpstr>야놀자 야체 B</vt:lpstr>
      <vt:lpstr>Arial</vt:lpstr>
      <vt:lpstr>16_Office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수</cp:lastModifiedBy>
  <cp:revision>59</cp:revision>
  <dcterms:created xsi:type="dcterms:W3CDTF">2021-11-08T03:31:03Z</dcterms:created>
  <dcterms:modified xsi:type="dcterms:W3CDTF">2022-06-12T14:53:36Z</dcterms:modified>
</cp:coreProperties>
</file>