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4" r:id="rId3"/>
    <p:sldId id="318" r:id="rId4"/>
    <p:sldId id="325" r:id="rId5"/>
    <p:sldId id="326" r:id="rId6"/>
    <p:sldId id="335" r:id="rId7"/>
    <p:sldId id="334" r:id="rId8"/>
    <p:sldId id="329" r:id="rId9"/>
    <p:sldId id="336" r:id="rId10"/>
    <p:sldId id="337" r:id="rId11"/>
    <p:sldId id="338" r:id="rId12"/>
    <p:sldId id="342" r:id="rId13"/>
    <p:sldId id="339" r:id="rId14"/>
    <p:sldId id="341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32"/>
    <a:srgbClr val="FF7D7D"/>
    <a:srgbClr val="FF9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BidLSTM_CRF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 cap="sq">
              <a:solidFill>
                <a:srgbClr val="0000FF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86.77</c:v>
                </c:pt>
                <c:pt idx="1">
                  <c:v>85.15</c:v>
                </c:pt>
                <c:pt idx="2">
                  <c:v>84.63</c:v>
                </c:pt>
                <c:pt idx="3">
                  <c:v>71.03</c:v>
                </c:pt>
                <c:pt idx="4">
                  <c:v>59.77</c:v>
                </c:pt>
                <c:pt idx="5">
                  <c:v>73.14</c:v>
                </c:pt>
                <c:pt idx="6">
                  <c:v>70.849999999999994</c:v>
                </c:pt>
                <c:pt idx="7">
                  <c:v>85.59</c:v>
                </c:pt>
                <c:pt idx="8">
                  <c:v>84.58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3-4FC4-A6E5-3B890C5C24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SymSpell correction</c:v>
                </c:pt>
              </c:strCache>
            </c:strRef>
          </c:tx>
          <c:spPr>
            <a:solidFill>
              <a:schemeClr val="accent2"/>
            </a:solidFill>
            <a:ln cap="sq">
              <a:solidFill>
                <a:srgbClr val="FF000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79.75</c:v>
                </c:pt>
                <c:pt idx="1">
                  <c:v>79.739999999999995</c:v>
                </c:pt>
                <c:pt idx="2">
                  <c:v>79.75</c:v>
                </c:pt>
                <c:pt idx="3">
                  <c:v>77.959999999999994</c:v>
                </c:pt>
                <c:pt idx="4">
                  <c:v>68.39</c:v>
                </c:pt>
                <c:pt idx="5">
                  <c:v>78.56</c:v>
                </c:pt>
                <c:pt idx="6">
                  <c:v>78.69</c:v>
                </c:pt>
                <c:pt idx="7">
                  <c:v>79.62</c:v>
                </c:pt>
                <c:pt idx="8">
                  <c:v>79.41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3-4FC4-A6E5-3B890C5C24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34721744"/>
        <c:axId val="1434719664"/>
      </c:barChart>
      <c:catAx>
        <c:axId val="143472174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dash"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Noise Types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19664"/>
        <c:crosses val="autoZero"/>
        <c:auto val="1"/>
        <c:lblAlgn val="ctr"/>
        <c:lblOffset val="100"/>
        <c:noMultiLvlLbl val="0"/>
      </c:catAx>
      <c:valAx>
        <c:axId val="143471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2174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BidLSTM_CNN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 cap="sq">
              <a:solidFill>
                <a:srgbClr val="0000FF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86.93</c:v>
                </c:pt>
                <c:pt idx="1">
                  <c:v>85.08</c:v>
                </c:pt>
                <c:pt idx="2">
                  <c:v>84.72</c:v>
                </c:pt>
                <c:pt idx="3">
                  <c:v>70.989999999999995</c:v>
                </c:pt>
                <c:pt idx="4">
                  <c:v>58.98</c:v>
                </c:pt>
                <c:pt idx="5">
                  <c:v>74.22</c:v>
                </c:pt>
                <c:pt idx="6">
                  <c:v>69.430000000000007</c:v>
                </c:pt>
                <c:pt idx="7">
                  <c:v>85.67</c:v>
                </c:pt>
                <c:pt idx="8">
                  <c:v>85.03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3-4376-865B-51101AC5C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SymSpell correction</c:v>
                </c:pt>
              </c:strCache>
            </c:strRef>
          </c:tx>
          <c:spPr>
            <a:solidFill>
              <a:schemeClr val="accent2"/>
            </a:solidFill>
            <a:ln cap="sq">
              <a:solidFill>
                <a:srgbClr val="FF000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78.849999999999994</c:v>
                </c:pt>
                <c:pt idx="1">
                  <c:v>78.88</c:v>
                </c:pt>
                <c:pt idx="2">
                  <c:v>78.81</c:v>
                </c:pt>
                <c:pt idx="3">
                  <c:v>77.599999999999994</c:v>
                </c:pt>
                <c:pt idx="4">
                  <c:v>68.33</c:v>
                </c:pt>
                <c:pt idx="5">
                  <c:v>77.62</c:v>
                </c:pt>
                <c:pt idx="6">
                  <c:v>77.569999999999993</c:v>
                </c:pt>
                <c:pt idx="7">
                  <c:v>78.87</c:v>
                </c:pt>
                <c:pt idx="8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3-4376-865B-51101AC5CB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34721744"/>
        <c:axId val="1434719664"/>
      </c:barChart>
      <c:catAx>
        <c:axId val="143472174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dash"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Noise Types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19664"/>
        <c:crosses val="autoZero"/>
        <c:auto val="1"/>
        <c:lblAlgn val="ctr"/>
        <c:lblOffset val="100"/>
        <c:noMultiLvlLbl val="0"/>
      </c:catAx>
      <c:valAx>
        <c:axId val="143471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2174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BidLSTM_CNN_CRF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 cap="sq">
              <a:solidFill>
                <a:srgbClr val="0000FF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87.45</c:v>
                </c:pt>
                <c:pt idx="1">
                  <c:v>86.11</c:v>
                </c:pt>
                <c:pt idx="2">
                  <c:v>83.96</c:v>
                </c:pt>
                <c:pt idx="3">
                  <c:v>71.03</c:v>
                </c:pt>
                <c:pt idx="4">
                  <c:v>60.31</c:v>
                </c:pt>
                <c:pt idx="5">
                  <c:v>74.11</c:v>
                </c:pt>
                <c:pt idx="6">
                  <c:v>68.77</c:v>
                </c:pt>
                <c:pt idx="7">
                  <c:v>87.01</c:v>
                </c:pt>
                <c:pt idx="8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9-4306-9993-5649BF2C13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SymSpell correction</c:v>
                </c:pt>
              </c:strCache>
            </c:strRef>
          </c:tx>
          <c:spPr>
            <a:solidFill>
              <a:schemeClr val="accent2"/>
            </a:solidFill>
            <a:ln cap="sq">
              <a:solidFill>
                <a:srgbClr val="FF000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LEV-0</c:v>
                </c:pt>
                <c:pt idx="1">
                  <c:v>Bleed_LEV-1</c:v>
                </c:pt>
                <c:pt idx="2">
                  <c:v>Bleed_LEV-2</c:v>
                </c:pt>
                <c:pt idx="3">
                  <c:v>Blur_LEV-1</c:v>
                </c:pt>
                <c:pt idx="4">
                  <c:v>Blur_LEV-2</c:v>
                </c:pt>
                <c:pt idx="5">
                  <c:v>DegChar_LEV-1</c:v>
                </c:pt>
                <c:pt idx="6">
                  <c:v>DegChar_LEV-2</c:v>
                </c:pt>
                <c:pt idx="7">
                  <c:v>FantChar_LEV-1</c:v>
                </c:pt>
                <c:pt idx="8">
                  <c:v>FantChar_LEV-2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80.02</c:v>
                </c:pt>
                <c:pt idx="1">
                  <c:v>80.010000000000005</c:v>
                </c:pt>
                <c:pt idx="2">
                  <c:v>79.98</c:v>
                </c:pt>
                <c:pt idx="3">
                  <c:v>77.260000000000005</c:v>
                </c:pt>
                <c:pt idx="4">
                  <c:v>67.989999999999995</c:v>
                </c:pt>
                <c:pt idx="5">
                  <c:v>78.19</c:v>
                </c:pt>
                <c:pt idx="6">
                  <c:v>78.680000000000007</c:v>
                </c:pt>
                <c:pt idx="7">
                  <c:v>79.95</c:v>
                </c:pt>
                <c:pt idx="8">
                  <c:v>79.77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9-4306-9993-5649BF2C134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34721744"/>
        <c:axId val="1434719664"/>
      </c:barChart>
      <c:catAx>
        <c:axId val="143472174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dash"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Noise Types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19664"/>
        <c:crosses val="autoZero"/>
        <c:auto val="1"/>
        <c:lblAlgn val="ctr"/>
        <c:lblOffset val="100"/>
        <c:noMultiLvlLbl val="0"/>
      </c:catAx>
      <c:valAx>
        <c:axId val="143471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2174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79EA2-D687-4C89-8FCB-4FBE2570E5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E397-A174-476A-BF97-B96B98E7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488F-9661-4C2F-A3C2-E5B626778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- 945 paragraphs of training/230 </a:t>
            </a:r>
            <a:r>
              <a:rPr lang="en-US" dirty="0" smtClean="0"/>
              <a:t>paragraphs</a:t>
            </a:r>
            <a:r>
              <a:rPr lang="en-US" baseline="0" dirty="0" smtClean="0"/>
              <a:t> of testing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Bleed: Ink bleed through the other</a:t>
            </a:r>
            <a:r>
              <a:rPr lang="en-US" baseline="0" dirty="0" smtClean="0"/>
              <a:t> side of a double-sized document</a:t>
            </a:r>
          </a:p>
          <a:p>
            <a:endParaRPr lang="en-US" dirty="0" smtClean="0"/>
          </a:p>
          <a:p>
            <a:r>
              <a:rPr lang="en-US" dirty="0" smtClean="0"/>
              <a:t>- Blur: Blury images undergo OCR</a:t>
            </a:r>
          </a:p>
          <a:p>
            <a:endParaRPr lang="en-US" dirty="0" smtClean="0"/>
          </a:p>
          <a:p>
            <a:r>
              <a:rPr lang="en-US" dirty="0" smtClean="0"/>
              <a:t>- DegChar: Smudge ink (old papers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dirty="0" smtClean="0"/>
              <a:t>- FantChar: Mold</a:t>
            </a:r>
            <a:r>
              <a:rPr lang="en-US" baseline="0" dirty="0" smtClean="0"/>
              <a:t> on old papers/worn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E397-A174-476A-BF97-B96B98E78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Example</a:t>
            </a:r>
            <a:r>
              <a:rPr lang="en-US" baseline="0" dirty="0" smtClean="0"/>
              <a:t> </a:t>
            </a:r>
            <a:r>
              <a:rPr lang="en-US" baseline="0" dirty="0" smtClean="0"/>
              <a:t>for DegChar </a:t>
            </a:r>
            <a:r>
              <a:rPr lang="en-US" baseline="0" dirty="0" smtClean="0"/>
              <a:t>dataset</a:t>
            </a:r>
          </a:p>
          <a:p>
            <a:endParaRPr lang="en-US" dirty="0" smtClean="0"/>
          </a:p>
          <a:p>
            <a:r>
              <a:rPr lang="en-US" dirty="0" smtClean="0"/>
              <a:t>- SymSpell output presented in lowercase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E397-A174-476A-BF97-B96B98E78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Compare </a:t>
            </a:r>
            <a:r>
              <a:rPr lang="en-US" dirty="0" smtClean="0"/>
              <a:t>to other people who use DeLFT tool</a:t>
            </a:r>
            <a:r>
              <a:rPr lang="en-US" baseline="0" dirty="0" smtClean="0"/>
              <a:t> for their NER problem, my own work proposes the very first model that deals with uncased </a:t>
            </a:r>
            <a:r>
              <a:rPr lang="en-US" baseline="0" dirty="0" smtClean="0"/>
              <a:t>paragraphs</a:t>
            </a:r>
          </a:p>
          <a:p>
            <a:endParaRPr lang="en-US" dirty="0" smtClean="0"/>
          </a:p>
          <a:p>
            <a:r>
              <a:rPr lang="en-US" dirty="0" smtClean="0"/>
              <a:t>- Reason to use</a:t>
            </a:r>
            <a:r>
              <a:rPr lang="en-US" baseline="0" dirty="0" smtClean="0"/>
              <a:t> DeLFT: L3i also use this tool for 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E397-A174-476A-BF97-B96B98E78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Precision = TP/(TP+FP)</a:t>
            </a:r>
          </a:p>
          <a:p>
            <a:endParaRPr lang="en-US" dirty="0" smtClean="0"/>
          </a:p>
          <a:p>
            <a:r>
              <a:rPr lang="en-US" dirty="0" smtClean="0"/>
              <a:t>- Recall = TP/(TP+FN)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E397-A174-476A-BF97-B96B98E78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Original</a:t>
            </a:r>
            <a:r>
              <a:rPr lang="en-US" baseline="0" dirty="0" smtClean="0"/>
              <a:t> (L3i used DeLFT with cased GloVe embedding)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E397-A174-476A-BF97-B96B98E78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20E2-E9CF-4BC8-BE9A-C12366B4D400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D8DC-7DB5-4C5B-9822-CC04BA91A234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6114-0FB1-4251-BA63-41E3F103EC78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DE7D-E336-45C8-994A-13A80827729B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9C6-3F91-4F29-B989-B086C058B283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A0FC-95DA-4A42-B237-574D36E0D579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F8FF-DDDF-4936-804F-0FD1EB9B41CB}" type="datetime1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E75D-718D-47B6-BD20-AF5A6AFA3421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A8E-C681-4686-AC4C-55A5070A27FE}" type="datetime1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43BA-2881-4BD5-9961-DB4A42AF815A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D36E-2EDD-4E98-8745-B9C4D360E953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54CA-B3FB-448E-AEB7-2AD86BF007B2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26AD-D7F0-40B0-B9C0-E55A11BF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2.xml"/><Relationship Id="rId2" Type="http://schemas.openxmlformats.org/officeDocument/2006/relationships/notesSlide" Target="../notesSlides/notesSlide1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image" Target="../media/image3.jpeg"/><Relationship Id="rId1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1.xml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12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slide" Target="slide1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17" Type="http://schemas.openxmlformats.org/officeDocument/2006/relationships/slide" Target="slide11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6.xml"/><Relationship Id="rId5" Type="http://schemas.openxmlformats.org/officeDocument/2006/relationships/image" Target="../media/image8.png"/><Relationship Id="rId15" Type="http://schemas.openxmlformats.org/officeDocument/2006/relationships/slide" Target="slide13.xml"/><Relationship Id="rId10" Type="http://schemas.openxmlformats.org/officeDocument/2006/relationships/slide" Target="slide5.xml"/><Relationship Id="rId19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5.xml"/><Relationship Id="rId1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1.xml"/><Relationship Id="rId3" Type="http://schemas.openxmlformats.org/officeDocument/2006/relationships/image" Target="../media/image13.jpeg"/><Relationship Id="rId7" Type="http://schemas.openxmlformats.org/officeDocument/2006/relationships/slide" Target="slide6.xml"/><Relationship Id="rId12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1.xml"/><Relationship Id="rId3" Type="http://schemas.openxmlformats.org/officeDocument/2006/relationships/image" Target="../media/image80.png"/><Relationship Id="rId7" Type="http://schemas.openxmlformats.org/officeDocument/2006/relationships/slide" Target="slide6.xml"/><Relationship Id="rId12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chart" Target="../charts/chart1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2.xml"/><Relationship Id="rId2" Type="http://schemas.openxmlformats.org/officeDocument/2006/relationships/notesSlide" Target="../notesSlides/notesSlide6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chart" Target="../charts/chart3.xml"/><Relationship Id="rId15" Type="http://schemas.openxmlformats.org/officeDocument/2006/relationships/slide" Target="slide11.xml"/><Relationship Id="rId10" Type="http://schemas.openxmlformats.org/officeDocument/2006/relationships/slide" Target="slide7.xml"/><Relationship Id="rId4" Type="http://schemas.openxmlformats.org/officeDocument/2006/relationships/chart" Target="../charts/chart2.xml"/><Relationship Id="rId9" Type="http://schemas.openxmlformats.org/officeDocument/2006/relationships/slide" Target="slide6.xml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4000" y="3106951"/>
            <a:ext cx="9144000" cy="1561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NAMED-ENTITY RECOGNITION</a:t>
            </a:r>
            <a:br>
              <a:rPr lang="en-US" sz="36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FOR HISTORICAL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NEWSPAPERS</a:t>
            </a:r>
            <a:endParaRPr lang="en-US" sz="3600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2083411" y="4949498"/>
            <a:ext cx="495965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Bachelor’s thesis presented by HUYNH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Vinh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USTH BI7-114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August 12, 2019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áº¿t quáº£ hÃ¬nh áº£nh cho usth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51" y="1461374"/>
            <a:ext cx="1768116" cy="10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69" y="1474352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l3i logo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32" y="1474353"/>
            <a:ext cx="1839263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40246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25" name="TextBox 24">
              <a:hlinkClick r:id="rId6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6" name="TextBox 25">
              <a:hlinkClick r:id="rId7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7" name="TextBox 26">
              <a:hlinkClick r:id="rId8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8" name="TextBox 27">
              <a:hlinkClick r:id="rId9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9" name="TextBox 28">
              <a:hlinkClick r:id="rId10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0" name="TextBox 29">
              <a:hlinkClick r:id="rId11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1" name="TextBox 30">
              <a:hlinkClick r:id="rId12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13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14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15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16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17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543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C</a:t>
            </a:r>
            <a:r>
              <a:rPr lang="en-US" sz="2400" dirty="0" smtClean="0"/>
              <a:t>orrection output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7854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Successfully retrieved correct Named-Entities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tabLst>
                <a:tab pos="346075" algn="l"/>
                <a:tab pos="4003675" algn="l"/>
              </a:tabLst>
            </a:pPr>
            <a:r>
              <a:rPr lang="en-US" b="1" dirty="0" smtClean="0"/>
              <a:t>	OCR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ﬁapan</a:t>
            </a:r>
            <a:r>
              <a:rPr lang="en-US" b="1" dirty="0"/>
              <a:t> </a:t>
            </a:r>
            <a:r>
              <a:rPr lang="en-US" b="1" dirty="0" smtClean="0"/>
              <a:t>	OCR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A||ais</a:t>
            </a:r>
            <a:endParaRPr lang="en-US" dirty="0"/>
          </a:p>
          <a:p>
            <a:pPr>
              <a:lnSpc>
                <a:spcPct val="150000"/>
              </a:lnSpc>
              <a:tabLst>
                <a:tab pos="346075" algn="l"/>
                <a:tab pos="4003675" algn="l"/>
              </a:tabLst>
            </a:pPr>
            <a:r>
              <a:rPr lang="en-US" b="1" dirty="0" smtClean="0"/>
              <a:t>	Correction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japan 	</a:t>
            </a:r>
            <a:r>
              <a:rPr lang="en-US" b="1" dirty="0" smtClean="0"/>
              <a:t>Correction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allais</a:t>
            </a:r>
            <a:endParaRPr lang="en-US" dirty="0"/>
          </a:p>
          <a:p>
            <a:pPr>
              <a:lnSpc>
                <a:spcPct val="150000"/>
              </a:lnSpc>
              <a:tabLst>
                <a:tab pos="346075" algn="l"/>
                <a:tab pos="4003675" algn="l"/>
              </a:tabLst>
            </a:pPr>
            <a:r>
              <a:rPr lang="en-US" b="1" dirty="0" smtClean="0"/>
              <a:t>	Truth</a:t>
            </a:r>
            <a:r>
              <a:rPr lang="en-US" b="1" dirty="0"/>
              <a:t>:</a:t>
            </a:r>
            <a:r>
              <a:rPr lang="en-US" dirty="0"/>
              <a:t> Japan (or japan</a:t>
            </a:r>
            <a:r>
              <a:rPr lang="en-US" dirty="0" smtClean="0"/>
              <a:t>) 	</a:t>
            </a:r>
            <a:r>
              <a:rPr lang="en-US" b="1" dirty="0" smtClean="0"/>
              <a:t>Truth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Allais </a:t>
            </a:r>
            <a:r>
              <a:rPr lang="en-US" dirty="0"/>
              <a:t>(or </a:t>
            </a:r>
            <a:r>
              <a:rPr lang="en-US" dirty="0" smtClean="0"/>
              <a:t>allais)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endParaRPr lang="en-US" dirty="0"/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OCR</a:t>
            </a:r>
            <a:r>
              <a:rPr lang="en-US" b="1" dirty="0"/>
              <a:t>:</a:t>
            </a:r>
            <a:r>
              <a:rPr lang="en-US" dirty="0"/>
              <a:t> Tatiana Minermayer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Correction</a:t>
            </a:r>
            <a:r>
              <a:rPr lang="en-US" b="1" dirty="0"/>
              <a:t>:</a:t>
            </a:r>
            <a:r>
              <a:rPr lang="en-US" dirty="0"/>
              <a:t> tatiana mittermayer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Truth</a:t>
            </a:r>
            <a:r>
              <a:rPr lang="en-US" b="1" dirty="0"/>
              <a:t>:</a:t>
            </a:r>
            <a:r>
              <a:rPr lang="en-US" dirty="0"/>
              <a:t> Tatiana Mittermayer (or tatiana mittermayer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0" name="TextBox 29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1" name="TextBox 30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1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M</a:t>
            </a:r>
            <a:r>
              <a:rPr lang="en-US" sz="2400" dirty="0" smtClean="0"/>
              <a:t>inor problem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30724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 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51611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Hyphen words didn’t seem to be treated very well!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OCR</a:t>
            </a:r>
            <a:r>
              <a:rPr lang="en-US" b="1" dirty="0"/>
              <a:t>:</a:t>
            </a:r>
            <a:r>
              <a:rPr lang="en-US" dirty="0"/>
              <a:t> AL-AIN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Correction</a:t>
            </a:r>
            <a:r>
              <a:rPr lang="en-US" b="1" dirty="0"/>
              <a:t>:</a:t>
            </a:r>
            <a:r>
              <a:rPr lang="en-US" dirty="0"/>
              <a:t> again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Truth</a:t>
            </a:r>
            <a:r>
              <a:rPr lang="en-US" b="1" dirty="0"/>
              <a:t>:</a:t>
            </a:r>
            <a:r>
              <a:rPr lang="en-US" dirty="0"/>
              <a:t> AL-AIN (or al-ain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endParaRPr lang="en-US" dirty="0"/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OCR</a:t>
            </a:r>
            <a:r>
              <a:rPr lang="en-US" b="1" dirty="0"/>
              <a:t>:</a:t>
            </a:r>
            <a:r>
              <a:rPr lang="en-US" dirty="0"/>
              <a:t> Jean-Luc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Correction</a:t>
            </a:r>
            <a:r>
              <a:rPr lang="en-US" b="1" dirty="0"/>
              <a:t>:</a:t>
            </a:r>
            <a:r>
              <a:rPr lang="en-US" dirty="0"/>
              <a:t> @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b="1" dirty="0" smtClean="0"/>
              <a:t>	Truth</a:t>
            </a:r>
            <a:r>
              <a:rPr lang="en-US" b="1" dirty="0"/>
              <a:t>:</a:t>
            </a:r>
            <a:r>
              <a:rPr lang="en-US" dirty="0"/>
              <a:t> Jean-Luc (or jean-luc)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076279" y="3950870"/>
            <a:ext cx="656374" cy="3251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23298" y="3651765"/>
            <a:ext cx="21854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Re-work 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SymSpell dictionary!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1" name="TextBox 30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51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R</a:t>
            </a:r>
            <a:r>
              <a:rPr lang="en-US" sz="2400" dirty="0" smtClean="0"/>
              <a:t>esult explanation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9189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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1" name="TextBox 30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>
                <a:sym typeface="Wingdings 2" panose="05020102010507070707" pitchFamily="18" charset="2"/>
              </a:rPr>
              <a:t> </a:t>
            </a:r>
            <a:r>
              <a:rPr lang="en-US" dirty="0" smtClean="0"/>
              <a:t>Some </a:t>
            </a:r>
            <a:r>
              <a:rPr lang="en-US" dirty="0"/>
              <a:t>noise require larger edit distance to </a:t>
            </a:r>
            <a:r>
              <a:rPr lang="en-US" dirty="0" smtClean="0"/>
              <a:t>correct (Test set characteristic)</a:t>
            </a:r>
          </a:p>
          <a:p>
            <a:pPr algn="just">
              <a:lnSpc>
                <a:spcPct val="150000"/>
              </a:lnSpc>
            </a:pPr>
            <a:endParaRPr lang="en-US" dirty="0">
              <a:sym typeface="Wingdings 2" panose="05020102010507070707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>
                <a:sym typeface="Wingdings 2" panose="05020102010507070707" pitchFamily="18" charset="2"/>
              </a:rPr>
              <a:t> </a:t>
            </a:r>
            <a:r>
              <a:rPr lang="en-US" dirty="0" smtClean="0"/>
              <a:t>SymSpell sometime gave wrongful suggestion (due to frequency)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NER models work also depend on surrounding context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4187387"/>
            <a:ext cx="7315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 </a:t>
            </a:r>
            <a:r>
              <a:rPr lang="en-US" b="1" dirty="0" smtClean="0">
                <a:sym typeface="Wingdings" panose="05000000000000000000" pitchFamily="2" charset="2"/>
              </a:rPr>
              <a:t>Answer to the problem: </a:t>
            </a:r>
            <a:r>
              <a:rPr lang="en-US" i="1" dirty="0" smtClean="0">
                <a:sym typeface="Wingdings" panose="05000000000000000000" pitchFamily="2" charset="2"/>
              </a:rPr>
              <a:t>Our work is capable of converting Out-of-Vocabulary word (noise) to the most proper word </a:t>
            </a:r>
            <a:r>
              <a:rPr lang="en-US" i="1" dirty="0" smtClean="0">
                <a:sym typeface="Wingdings 3" panose="05040102010807070707" pitchFamily="18" charset="2"/>
              </a:rPr>
              <a:t> NER </a:t>
            </a:r>
            <a:r>
              <a:rPr lang="en-US" i="1" dirty="0">
                <a:sym typeface="Wingdings 3" panose="05040102010807070707" pitchFamily="18" charset="2"/>
              </a:rPr>
              <a:t>can operate </a:t>
            </a:r>
            <a:r>
              <a:rPr lang="en-US" i="1" dirty="0" smtClean="0">
                <a:sym typeface="Wingdings 3" panose="05040102010807070707" pitchFamily="18" charset="2"/>
              </a:rPr>
              <a:t>efficiently through SymSpell output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809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P</a:t>
            </a:r>
            <a:r>
              <a:rPr lang="en-US" sz="2400" dirty="0" smtClean="0"/>
              <a:t>erformance change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07110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Greatly increased NER performance over </a:t>
            </a:r>
            <a:r>
              <a:rPr lang="en-US" b="1" dirty="0" smtClean="0"/>
              <a:t>blur</a:t>
            </a:r>
            <a:r>
              <a:rPr lang="en-US" dirty="0" smtClean="0"/>
              <a:t> and </a:t>
            </a:r>
            <a:r>
              <a:rPr lang="en-US" b="1" dirty="0" smtClean="0"/>
              <a:t>degradation</a:t>
            </a:r>
            <a:r>
              <a:rPr lang="en-US" dirty="0" smtClean="0"/>
              <a:t> dataset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308848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F</a:t>
            </a:r>
            <a:r>
              <a:rPr lang="en-US" sz="2400" dirty="0" smtClean="0"/>
              <a:t>uture works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3796369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Fix dictionary hyphen word bug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</a:t>
            </a:r>
            <a:r>
              <a:rPr lang="en-US" dirty="0"/>
              <a:t>Keep case information</a:t>
            </a:r>
          </a:p>
          <a:p>
            <a:pPr>
              <a:lnSpc>
                <a:spcPct val="150000"/>
              </a:lnSpc>
              <a:tabLst>
                <a:tab pos="346075" algn="l"/>
              </a:tabLst>
            </a:pPr>
            <a:r>
              <a:rPr lang="en-US" dirty="0"/>
              <a:t>	</a:t>
            </a:r>
            <a:r>
              <a:rPr lang="en-US" dirty="0">
                <a:sym typeface="Wingdings 3" panose="05040102010807070707" pitchFamily="18" charset="2"/>
              </a:rPr>
              <a:t> </a:t>
            </a:r>
            <a:r>
              <a:rPr lang="en-US" dirty="0"/>
              <a:t>Use cased model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1" name="TextBox 30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524000" y="860318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40387" y="2249150"/>
            <a:ext cx="731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Century" panose="02040604050505020304" pitchFamily="18" charset="0"/>
              </a:rPr>
              <a:t>Feel free to ask questions!</a:t>
            </a:r>
          </a:p>
          <a:p>
            <a:pPr algn="ctr"/>
            <a:r>
              <a:rPr lang="en-US" sz="13800" b="1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64643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1" name="TextBox 30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5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400" y="3098493"/>
            <a:ext cx="7315200" cy="66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Century" panose="02040604050505020304" pitchFamily="18" charset="0"/>
              </a:rPr>
              <a:t>Thank you for your attention!</a:t>
            </a:r>
            <a:endParaRPr lang="en-US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750"/>
            <a:ext cx="9144000" cy="533402"/>
            <a:chOff x="0" y="355650"/>
            <a:chExt cx="9144000" cy="533927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7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40387" y="10428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O</a:t>
            </a:r>
            <a:r>
              <a:rPr lang="en-US" sz="2400" dirty="0" smtClean="0"/>
              <a:t>utline</a:t>
            </a:r>
            <a:endParaRPr lang="en-US" sz="2400" dirty="0"/>
          </a:p>
        </p:txBody>
      </p:sp>
      <p:sp>
        <p:nvSpPr>
          <p:cNvPr id="3" name="Pentagon 2">
            <a:hlinkClick r:id="rId2" action="ppaction://hlinksldjump"/>
          </p:cNvPr>
          <p:cNvSpPr/>
          <p:nvPr/>
        </p:nvSpPr>
        <p:spPr>
          <a:xfrm>
            <a:off x="2437477" y="2080870"/>
            <a:ext cx="4109388" cy="529390"/>
          </a:xfrm>
          <a:prstGeom prst="homePlate">
            <a:avLst/>
          </a:prstGeom>
          <a:gradFill>
            <a:gsLst>
              <a:gs pos="0">
                <a:srgbClr val="FF7D7D">
                  <a:lumMod val="20000"/>
                  <a:lumOff val="80000"/>
                </a:srgbClr>
              </a:gs>
              <a:gs pos="60000">
                <a:srgbClr val="FF7D7D">
                  <a:alpha val="75000"/>
                </a:srgbClr>
              </a:gs>
              <a:gs pos="100000">
                <a:srgbClr val="FF3232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</a:t>
            </a:r>
            <a:r>
              <a:rPr lang="en-US" dirty="0" smtClean="0">
                <a:solidFill>
                  <a:schemeClr val="tx1"/>
                </a:solidFill>
              </a:rPr>
              <a:t>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entagon 16">
            <a:hlinkClick r:id="rId3" action="ppaction://hlinksldjump"/>
          </p:cNvPr>
          <p:cNvSpPr/>
          <p:nvPr/>
        </p:nvSpPr>
        <p:spPr>
          <a:xfrm>
            <a:off x="2437476" y="2929411"/>
            <a:ext cx="3652606" cy="529390"/>
          </a:xfrm>
          <a:prstGeom prst="homePlate">
            <a:avLst/>
          </a:prstGeom>
          <a:gradFill>
            <a:gsLst>
              <a:gs pos="0">
                <a:srgbClr val="FF9C19">
                  <a:lumMod val="20000"/>
                  <a:lumOff val="80000"/>
                </a:srgbClr>
              </a:gs>
              <a:gs pos="60000">
                <a:schemeClr val="accent2">
                  <a:lumMod val="40000"/>
                  <a:lumOff val="60000"/>
                </a:schemeClr>
              </a:gs>
              <a:gs pos="100000">
                <a:srgbClr val="FF9C19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</a:t>
            </a:r>
            <a:r>
              <a:rPr lang="en-US" dirty="0" smtClean="0">
                <a:solidFill>
                  <a:schemeClr val="tx1"/>
                </a:solidFill>
              </a:rPr>
              <a:t> 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4" action="ppaction://hlinksldjump"/>
          </p:cNvPr>
          <p:cNvSpPr/>
          <p:nvPr/>
        </p:nvSpPr>
        <p:spPr>
          <a:xfrm>
            <a:off x="2437476" y="3777952"/>
            <a:ext cx="3208722" cy="529390"/>
          </a:xfrm>
          <a:prstGeom prst="homePlate">
            <a:avLst/>
          </a:prstGeom>
          <a:gradFill>
            <a:gsLst>
              <a:gs pos="0">
                <a:srgbClr val="FFFF00">
                  <a:lumMod val="20000"/>
                  <a:lumOff val="80000"/>
                </a:srgbClr>
              </a:gs>
              <a:gs pos="6000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</a:t>
            </a:r>
            <a:r>
              <a:rPr lang="en-US" dirty="0" smtClean="0">
                <a:solidFill>
                  <a:schemeClr val="tx1"/>
                </a:solidFill>
              </a:rPr>
              <a:t>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5" action="ppaction://hlinksldjump"/>
          </p:cNvPr>
          <p:cNvSpPr/>
          <p:nvPr/>
        </p:nvSpPr>
        <p:spPr>
          <a:xfrm>
            <a:off x="2437476" y="4626493"/>
            <a:ext cx="2738206" cy="529390"/>
          </a:xfrm>
          <a:prstGeom prst="homePlat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0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</a:t>
            </a:r>
            <a:r>
              <a:rPr lang="en-US" dirty="0" smtClean="0">
                <a:solidFill>
                  <a:schemeClr val="tx1"/>
                </a:solidFill>
              </a:rPr>
              <a:t> Discussion</a:t>
            </a:r>
          </a:p>
        </p:txBody>
      </p:sp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2437475" y="5475034"/>
            <a:ext cx="2294322" cy="529390"/>
          </a:xfrm>
          <a:prstGeom prst="homePlat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alpha val="80000"/>
                </a:schemeClr>
              </a:gs>
              <a:gs pos="100000">
                <a:schemeClr val="accent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</a:t>
            </a:r>
            <a:r>
              <a:rPr lang="en-US" dirty="0" smtClean="0">
                <a:solidFill>
                  <a:schemeClr val="tx1"/>
                </a:solidFill>
              </a:rPr>
              <a:t> Conclusion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40907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18" name="TextBox 17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0" name="TextBox 19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3" name="TextBox 22">
              <a:hlinkClick r:id="rId7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4" name="TextBox 23">
              <a:hlinkClick r:id="rId8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5" name="TextBox 24">
              <a:hlinkClick r:id="rId9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6" name="TextBox 25">
              <a:hlinkClick r:id="rId4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7" name="TextBox 26">
              <a:hlinkClick r:id="rId10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8" name="TextBox 27">
              <a:hlinkClick r:id="rId6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29" name="TextBox 28">
              <a:hlinkClick r:id="rId5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0" name="TextBox 29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1" name="TextBox 30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9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1" grpId="0" animBg="1"/>
      <p:bldP spid="2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</a:t>
            </a:r>
            <a:r>
              <a:rPr lang="en-US" sz="2400" dirty="0" smtClean="0"/>
              <a:t>bout the project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European </a:t>
            </a:r>
            <a:r>
              <a:rPr lang="en-US" dirty="0"/>
              <a:t>Union’s Horizon </a:t>
            </a:r>
            <a:r>
              <a:rPr lang="en-US" dirty="0" smtClean="0"/>
              <a:t>2020 programme (</a:t>
            </a:r>
            <a:r>
              <a:rPr lang="en-US" dirty="0"/>
              <a:t>agreement </a:t>
            </a:r>
            <a:r>
              <a:rPr lang="en-US" dirty="0" smtClean="0"/>
              <a:t>No. 770299)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11010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897356" y="2344761"/>
            <a:ext cx="685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897356" y="2937207"/>
            <a:ext cx="685638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Existing NER systems are </a:t>
            </a:r>
            <a:r>
              <a:rPr lang="en-US" b="1" dirty="0" smtClean="0"/>
              <a:t>unable</a:t>
            </a:r>
            <a:r>
              <a:rPr lang="en-US" dirty="0" smtClean="0"/>
              <a:t> to recognize </a:t>
            </a:r>
            <a:r>
              <a:rPr lang="en-US" b="1" dirty="0" smtClean="0"/>
              <a:t>noisy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897356" y="4053478"/>
            <a:ext cx="685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897356" y="4638307"/>
            <a:ext cx="685638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Apply a spelling correction method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7478" y="3511663"/>
            <a:ext cx="3258106" cy="369332"/>
            <a:chOff x="6666596" y="3407776"/>
            <a:chExt cx="3258106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6666596" y="3407776"/>
              <a:ext cx="142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japan	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</a:t>
              </a:r>
              <a:endPara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95397" y="3407776"/>
              <a:ext cx="142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ﬁapan	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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6" name="TextBox 35">
              <a:hlinkClick r:id="rId2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3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4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5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6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7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8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3" name="TextBox 42">
              <a:hlinkClick r:id="rId9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4" name="TextBox 43">
              <a:hlinkClick r:id="rId10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5" name="TextBox 44">
              <a:hlinkClick r:id="rId11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6" name="TextBox 45">
              <a:hlinkClick r:id="rId12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7" name="TextBox 46">
              <a:hlinkClick r:id="rId13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4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>
                <a:sym typeface="Wingdings 2" panose="05020102010507070707" pitchFamily="18" charset="2"/>
              </a:rPr>
              <a:t> </a:t>
            </a:r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80445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pic>
        <p:nvPicPr>
          <p:cNvPr id="12" name="Picture 11" descr="C:\Users\Huynh Vinh Nam\Downloads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30" y="2390698"/>
            <a:ext cx="5481403" cy="123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O</a:t>
            </a:r>
            <a:r>
              <a:rPr lang="en-US" sz="2400" dirty="0" smtClean="0"/>
              <a:t>verview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7451" y="2801801"/>
            <a:ext cx="3036260" cy="1594269"/>
            <a:chOff x="3356919" y="3589201"/>
            <a:chExt cx="3036260" cy="1594269"/>
          </a:xfrm>
        </p:grpSpPr>
        <p:grpSp>
          <p:nvGrpSpPr>
            <p:cNvPr id="33" name="Group 32"/>
            <p:cNvGrpSpPr/>
            <p:nvPr/>
          </p:nvGrpSpPr>
          <p:grpSpPr>
            <a:xfrm>
              <a:off x="3356919" y="3589201"/>
              <a:ext cx="3036260" cy="1142664"/>
              <a:chOff x="3356919" y="3589201"/>
              <a:chExt cx="3036260" cy="114266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361013" y="3589201"/>
                <a:ext cx="3032166" cy="809444"/>
                <a:chOff x="3361013" y="3589201"/>
                <a:chExt cx="3032166" cy="80944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361013" y="3589201"/>
                  <a:ext cx="809032" cy="401773"/>
                </a:xfrm>
                <a:prstGeom prst="rect">
                  <a:avLst/>
                </a:prstGeom>
                <a:noFill/>
                <a:ln w="38100">
                  <a:solidFill>
                    <a:srgbClr val="FF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785484" y="3990974"/>
                  <a:ext cx="607695" cy="407671"/>
                </a:xfrm>
                <a:prstGeom prst="rect">
                  <a:avLst/>
                </a:prstGeom>
                <a:noFill/>
                <a:ln w="38100">
                  <a:solidFill>
                    <a:srgbClr val="FF32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4166235" y="3790088"/>
                  <a:ext cx="1626869" cy="412342"/>
                  <a:chOff x="4166235" y="3790088"/>
                  <a:chExt cx="1626869" cy="41234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4495800" y="4202430"/>
                    <a:ext cx="1297304" cy="0"/>
                  </a:xfrm>
                  <a:prstGeom prst="straightConnector1">
                    <a:avLst/>
                  </a:prstGeom>
                  <a:ln w="38100">
                    <a:solidFill>
                      <a:srgbClr val="FF323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166235" y="3790088"/>
                    <a:ext cx="161925" cy="324712"/>
                  </a:xfrm>
                  <a:prstGeom prst="line">
                    <a:avLst/>
                  </a:prstGeom>
                  <a:ln w="38100">
                    <a:solidFill>
                      <a:srgbClr val="FF32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reeform 24"/>
                  <p:cNvSpPr/>
                  <p:nvPr/>
                </p:nvSpPr>
                <p:spPr>
                  <a:xfrm>
                    <a:off x="4329871" y="4114800"/>
                    <a:ext cx="165735" cy="86922"/>
                  </a:xfrm>
                  <a:custGeom>
                    <a:avLst/>
                    <a:gdLst>
                      <a:gd name="connsiteX0" fmla="*/ 0 w 165735"/>
                      <a:gd name="connsiteY0" fmla="*/ 0 h 86922"/>
                      <a:gd name="connsiteX1" fmla="*/ 53340 w 165735"/>
                      <a:gd name="connsiteY1" fmla="*/ 59055 h 86922"/>
                      <a:gd name="connsiteX2" fmla="*/ 116205 w 165735"/>
                      <a:gd name="connsiteY2" fmla="*/ 83820 h 86922"/>
                      <a:gd name="connsiteX3" fmla="*/ 165735 w 165735"/>
                      <a:gd name="connsiteY3" fmla="*/ 85725 h 86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35" h="86922">
                        <a:moveTo>
                          <a:pt x="0" y="0"/>
                        </a:moveTo>
                        <a:cubicBezTo>
                          <a:pt x="16986" y="22542"/>
                          <a:pt x="33973" y="45085"/>
                          <a:pt x="53340" y="59055"/>
                        </a:cubicBezTo>
                        <a:cubicBezTo>
                          <a:pt x="72707" y="73025"/>
                          <a:pt x="97473" y="79375"/>
                          <a:pt x="116205" y="83820"/>
                        </a:cubicBezTo>
                        <a:cubicBezTo>
                          <a:pt x="134937" y="88265"/>
                          <a:pt x="150336" y="86995"/>
                          <a:pt x="165735" y="85725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32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2" name="Right Brace 31"/>
              <p:cNvSpPr/>
              <p:nvPr/>
            </p:nvSpPr>
            <p:spPr>
              <a:xfrm rot="5400000">
                <a:off x="4793209" y="3131900"/>
                <a:ext cx="163675" cy="3036255"/>
              </a:xfrm>
              <a:prstGeom prst="rightBrace">
                <a:avLst>
                  <a:gd name="adj1" fmla="val 59586"/>
                  <a:gd name="adj2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Káº¿t quáº£ hÃ¬nh áº£nh cho L3i logo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467" y="4871084"/>
              <a:ext cx="251158" cy="31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2263" y="453528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>
                <a:sym typeface="Wingdings 2" panose="05020102010507070707" pitchFamily="18" charset="2"/>
              </a:rPr>
              <a:t> </a:t>
            </a:r>
            <a:r>
              <a:rPr lang="en-US" dirty="0" smtClean="0"/>
              <a:t>Related </a:t>
            </a:r>
            <a:r>
              <a:rPr lang="en-US" dirty="0"/>
              <a:t>work: L3i group has run </a:t>
            </a:r>
            <a:r>
              <a:rPr lang="en-US" dirty="0" smtClean="0"/>
              <a:t>NER over </a:t>
            </a:r>
            <a:r>
              <a:rPr lang="en-US" b="1" dirty="0"/>
              <a:t>untouched noisy </a:t>
            </a:r>
            <a:r>
              <a:rPr lang="en-US" b="1" dirty="0" smtClean="0"/>
              <a:t>text</a:t>
            </a:r>
          </a:p>
          <a:p>
            <a:pPr algn="just">
              <a:lnSpc>
                <a:spcPct val="150000"/>
              </a:lnSpc>
            </a:pPr>
            <a:r>
              <a:rPr lang="en-US" i="1" dirty="0">
                <a:sym typeface="Wingdings 3" panose="05040102010807070707" pitchFamily="18" charset="2"/>
              </a:rPr>
              <a:t> </a:t>
            </a:r>
            <a:r>
              <a:rPr lang="en-US" i="1" dirty="0" smtClean="0"/>
              <a:t>My method: </a:t>
            </a:r>
            <a:r>
              <a:rPr lang="en-US" b="1" i="1" dirty="0" smtClean="0"/>
              <a:t>pre-processing noise </a:t>
            </a:r>
            <a:r>
              <a:rPr lang="en-US" i="1" dirty="0" smtClean="0"/>
              <a:t>before parsing paragraph to </a:t>
            </a:r>
            <a:r>
              <a:rPr lang="en-US" i="1" dirty="0" smtClean="0"/>
              <a:t>NER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45" name="TextBox 44">
              <a:hlinkClick r:id="rId4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6" name="TextBox 45">
              <a:hlinkClick r:id="rId5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7" name="TextBox 46">
              <a:hlinkClick r:id="rId6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8" name="TextBox 47">
              <a:hlinkClick r:id="rId7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9" name="TextBox 48">
              <a:hlinkClick r:id="rId8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0" name="TextBox 49">
              <a:hlinkClick r:id="rId9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1" name="TextBox 50">
              <a:hlinkClick r:id="rId10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2" name="TextBox 51">
              <a:hlinkClick r:id="rId11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3" name="TextBox 52">
              <a:hlinkClick r:id="rId12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4" name="TextBox 53">
              <a:hlinkClick r:id="rId13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5" name="TextBox 54">
              <a:hlinkClick r:id="rId14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6" name="TextBox 55">
              <a:hlinkClick r:id="rId15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3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D</a:t>
            </a:r>
            <a:r>
              <a:rPr lang="en-US" sz="2400" dirty="0" smtClean="0"/>
              <a:t>ataset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42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English corpora (CoNLL-2003)</a:t>
            </a:r>
          </a:p>
          <a:p>
            <a:pPr algn="just">
              <a:lnSpc>
                <a:spcPct val="150000"/>
              </a:lnSpc>
              <a:tabLst>
                <a:tab pos="346075" algn="l"/>
              </a:tabLst>
            </a:pPr>
            <a:r>
              <a:rPr lang="en-US" dirty="0" smtClean="0"/>
              <a:t>	</a:t>
            </a:r>
            <a:r>
              <a:rPr lang="en-US" dirty="0" smtClean="0"/>
              <a:t>1175 </a:t>
            </a:r>
            <a:r>
              <a:rPr lang="en-US" dirty="0" smtClean="0"/>
              <a:t>distinct paragraphs</a:t>
            </a:r>
          </a:p>
          <a:p>
            <a:pPr algn="just">
              <a:lnSpc>
                <a:spcPct val="150000"/>
              </a:lnSpc>
              <a:tabLst>
                <a:tab pos="346075" algn="l"/>
              </a:tabLst>
            </a:pPr>
            <a:r>
              <a:rPr lang="en-US" dirty="0"/>
              <a:t>	</a:t>
            </a:r>
            <a:r>
              <a:rPr lang="en-US" dirty="0" smtClean="0"/>
              <a:t>4 classes: PER, LOC, ORG, MISC</a:t>
            </a:r>
          </a:p>
          <a:p>
            <a:pPr algn="just">
              <a:lnSpc>
                <a:spcPct val="150000"/>
              </a:lnSpc>
              <a:tabLst>
                <a:tab pos="346075" algn="l"/>
              </a:tabLst>
            </a:pPr>
            <a:r>
              <a:rPr lang="en-US" dirty="0"/>
              <a:t>	</a:t>
            </a:r>
            <a:r>
              <a:rPr lang="en-US" dirty="0" smtClean="0"/>
              <a:t>BIO format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86204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65" y="1663591"/>
            <a:ext cx="155257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53369"/>
            <a:ext cx="3789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  <a:tabLst>
                <a:tab pos="228600" algn="l"/>
              </a:tabLst>
            </a:pPr>
            <a:endParaRPr lang="en-US" dirty="0" smtClean="0"/>
          </a:p>
          <a:p>
            <a:pPr algn="just">
              <a:lnSpc>
                <a:spcPct val="150000"/>
              </a:lnSpc>
              <a:tabLst>
                <a:tab pos="228600" algn="l"/>
              </a:tabLst>
            </a:pPr>
            <a:endParaRPr lang="en-US" dirty="0" smtClean="0"/>
          </a:p>
          <a:p>
            <a:pPr algn="just">
              <a:lnSpc>
                <a:spcPct val="150000"/>
              </a:lnSpc>
              <a:tabLst>
                <a:tab pos="228600" algn="l"/>
              </a:tabLst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OCR noise types simulated: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69" y="3438198"/>
            <a:ext cx="333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Word associated with class in dataset</a:t>
            </a:r>
            <a:endParaRPr lang="en-US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95123" y="4471731"/>
            <a:ext cx="6721344" cy="541067"/>
            <a:chOff x="2610103" y="4025661"/>
            <a:chExt cx="6721344" cy="5410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4504" y="4025661"/>
              <a:ext cx="5806943" cy="54106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10103" y="4111529"/>
              <a:ext cx="79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Bleed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95123" y="5306236"/>
            <a:ext cx="6774689" cy="518205"/>
            <a:chOff x="2735859" y="4892739"/>
            <a:chExt cx="6774689" cy="51820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0260" y="4892739"/>
              <a:ext cx="5860288" cy="5182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735859" y="4967175"/>
              <a:ext cx="79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Blur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4922" y="4552046"/>
            <a:ext cx="6991993" cy="533446"/>
            <a:chOff x="2583738" y="5791151"/>
            <a:chExt cx="6991993" cy="5334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5926" y="5791151"/>
              <a:ext cx="5829805" cy="53344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83738" y="5874592"/>
              <a:ext cx="106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Deg</a:t>
              </a:r>
              <a:r>
                <a:rPr lang="en-US" b="1" dirty="0"/>
                <a:t>Char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5046" y="5305432"/>
            <a:ext cx="7702970" cy="396274"/>
            <a:chOff x="2573862" y="6544537"/>
            <a:chExt cx="7702970" cy="3962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5926" y="6544537"/>
              <a:ext cx="6530906" cy="39627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573862" y="6558008"/>
              <a:ext cx="1063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FantChar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42" name="TextBox 41">
              <a:hlinkClick r:id="rId8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3" name="TextBox 42">
              <a:hlinkClick r:id="rId9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4" name="TextBox 43">
              <a:hlinkClick r:id="rId10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5" name="TextBox 44">
              <a:hlinkClick r:id="rId11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6" name="TextBox 45">
              <a:hlinkClick r:id="rId12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7" name="TextBox 46">
              <a:hlinkClick r:id="rId13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8" name="TextBox 47">
              <a:hlinkClick r:id="rId14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9" name="TextBox 48">
              <a:hlinkClick r:id="rId15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0" name="TextBox 49">
              <a:hlinkClick r:id="rId16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1" name="TextBox 50">
              <a:hlinkClick r:id="rId17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2" name="TextBox 51">
              <a:hlinkClick r:id="rId18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3" name="TextBox 52">
              <a:hlinkClick r:id="rId19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2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S</a:t>
            </a:r>
            <a:r>
              <a:rPr lang="en-US" sz="2400" dirty="0" smtClean="0"/>
              <a:t>ymSpell correction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11352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1" name="TextBox 30">
              <a:hlinkClick r:id="rId3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4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5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6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7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8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9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10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1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2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3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4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43" name="Down Arrow 42"/>
          <p:cNvSpPr/>
          <p:nvPr/>
        </p:nvSpPr>
        <p:spPr>
          <a:xfrm>
            <a:off x="5857875" y="3733903"/>
            <a:ext cx="476250" cy="5192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100138" y="1877436"/>
            <a:ext cx="9998074" cy="1762125"/>
            <a:chOff x="1100137" y="1749861"/>
            <a:chExt cx="9998074" cy="1762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06486" y="1749861"/>
              <a:ext cx="9991725" cy="176212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100137" y="1749861"/>
              <a:ext cx="9991725" cy="1762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00137" y="4346685"/>
            <a:ext cx="10001057" cy="1772412"/>
            <a:chOff x="1100136" y="4219110"/>
            <a:chExt cx="10001057" cy="17724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09468" y="4219872"/>
              <a:ext cx="9991725" cy="177165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1100136" y="4219110"/>
              <a:ext cx="9991725" cy="1762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06487" y="1877436"/>
            <a:ext cx="7130733" cy="1762124"/>
            <a:chOff x="1106487" y="1877436"/>
            <a:chExt cx="7130733" cy="1762124"/>
          </a:xfrm>
        </p:grpSpPr>
        <p:sp>
          <p:nvSpPr>
            <p:cNvPr id="51" name="Rectangle 50"/>
            <p:cNvSpPr/>
            <p:nvPr/>
          </p:nvSpPr>
          <p:spPr>
            <a:xfrm>
              <a:off x="1106487" y="2184324"/>
              <a:ext cx="2383473" cy="17025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8539" y="1877436"/>
              <a:ext cx="740578" cy="15174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06487" y="2354580"/>
              <a:ext cx="470853" cy="15301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21387" y="2354580"/>
              <a:ext cx="515833" cy="15301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6487" y="3478931"/>
              <a:ext cx="455171" cy="16062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90805" y="2031758"/>
            <a:ext cx="6582094" cy="4077052"/>
            <a:chOff x="1090805" y="2031758"/>
            <a:chExt cx="6582094" cy="4077052"/>
          </a:xfrm>
        </p:grpSpPr>
        <p:sp>
          <p:nvSpPr>
            <p:cNvPr id="52" name="Rectangle 51"/>
            <p:cNvSpPr/>
            <p:nvPr/>
          </p:nvSpPr>
          <p:spPr>
            <a:xfrm>
              <a:off x="1106487" y="4655090"/>
              <a:ext cx="2383473" cy="1703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75947" y="4348266"/>
              <a:ext cx="531233" cy="15174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8425" y="4824965"/>
              <a:ext cx="470853" cy="15301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02046" y="4836675"/>
              <a:ext cx="470853" cy="15301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06929" y="5945739"/>
              <a:ext cx="378971" cy="16307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0805" y="4499696"/>
              <a:ext cx="1011044" cy="15501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06486" y="2031758"/>
              <a:ext cx="1075625" cy="1534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7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NER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400" y="1749861"/>
            <a:ext cx="7315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/>
              <a:t> GloVe </a:t>
            </a:r>
            <a:r>
              <a:rPr lang="en-US" dirty="0" smtClean="0"/>
              <a:t>as word embedding</a:t>
            </a:r>
          </a:p>
          <a:p>
            <a:pPr algn="just">
              <a:lnSpc>
                <a:spcPct val="150000"/>
              </a:lnSpc>
              <a:tabLst>
                <a:tab pos="346075" algn="l"/>
              </a:tabLst>
            </a:pPr>
            <a:r>
              <a:rPr lang="en-US" dirty="0" smtClean="0"/>
              <a:t>	Meaning relationship (co-occurance)</a:t>
            </a:r>
          </a:p>
          <a:p>
            <a:pPr algn="just">
              <a:lnSpc>
                <a:spcPct val="150000"/>
              </a:lnSpc>
              <a:tabLst>
                <a:tab pos="346075" algn="l"/>
              </a:tabLst>
            </a:pPr>
            <a:r>
              <a:rPr lang="en-US" dirty="0"/>
              <a:t>	</a:t>
            </a:r>
            <a:r>
              <a:rPr lang="en-US" dirty="0" smtClean="0"/>
              <a:t>300 dimensions vector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40893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pic>
        <p:nvPicPr>
          <p:cNvPr id="1026" name="Picture 2" descr="https://nlp.stanford.edu/projects/glove/images/man_woman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92" y="1747049"/>
            <a:ext cx="3554815" cy="27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262" y="2998008"/>
            <a:ext cx="7313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3 </a:t>
            </a:r>
            <a:r>
              <a:rPr lang="en-US" dirty="0"/>
              <a:t>models: </a:t>
            </a:r>
            <a:r>
              <a:rPr lang="en-US" dirty="0" smtClean="0"/>
              <a:t>from DeLFT tool</a:t>
            </a: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	 </a:t>
            </a:r>
            <a:r>
              <a:rPr lang="en-US" dirty="0" smtClean="0"/>
              <a:t>BiLSTM_CRF 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	 </a:t>
            </a:r>
            <a:r>
              <a:rPr lang="en-US" dirty="0" smtClean="0"/>
              <a:t>BiLSTM_CNN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	 </a:t>
            </a:r>
            <a:r>
              <a:rPr lang="en-US" dirty="0" smtClean="0"/>
              <a:t>BiLSTM_CNN_CRF</a:t>
            </a: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 With all-lowercase data, these models failed to detect any NE! </a:t>
            </a:r>
          </a:p>
          <a:p>
            <a:pPr algn="just">
              <a:lnSpc>
                <a:spcPct val="150000"/>
              </a:lnSpc>
              <a:tabLst>
                <a:tab pos="347663" algn="l"/>
              </a:tabLst>
            </a:pPr>
            <a:r>
              <a:rPr lang="en-US" i="1" dirty="0" smtClean="0">
                <a:sym typeface="Wingdings 3" panose="05040102010807070707" pitchFamily="18" charset="2"/>
              </a:rPr>
              <a:t> </a:t>
            </a:r>
            <a:r>
              <a:rPr lang="en-US" i="1" dirty="0" smtClean="0"/>
              <a:t>Therefore, I </a:t>
            </a:r>
            <a:r>
              <a:rPr lang="en-US" b="1" i="1" dirty="0" smtClean="0"/>
              <a:t>generated</a:t>
            </a:r>
            <a:r>
              <a:rPr lang="en-US" i="1" dirty="0" smtClean="0"/>
              <a:t> lowercase dataset. Then </a:t>
            </a:r>
            <a:r>
              <a:rPr lang="en-US" b="1" i="1" dirty="0" smtClean="0"/>
              <a:t>re-implemented</a:t>
            </a:r>
            <a:r>
              <a:rPr lang="en-US" i="1" dirty="0" smtClean="0"/>
              <a:t> the tool with uncased GloVe and </a:t>
            </a:r>
            <a:r>
              <a:rPr lang="en-US" b="1" i="1" dirty="0" smtClean="0"/>
              <a:t>re-trained</a:t>
            </a:r>
            <a:r>
              <a:rPr lang="en-US" i="1" dirty="0" smtClean="0"/>
              <a:t> these models to </a:t>
            </a:r>
            <a:r>
              <a:rPr lang="en-US" i="1" dirty="0" smtClean="0">
                <a:solidFill>
                  <a:srgbClr val="FF0000"/>
                </a:solidFill>
              </a:rPr>
              <a:t>work effectively </a:t>
            </a:r>
            <a:r>
              <a:rPr lang="en-US" i="1" dirty="0" smtClean="0"/>
              <a:t>with lowercase paragraph.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0" name="TextBox 29">
              <a:hlinkClick r:id="rId4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1" name="TextBox 30">
              <a:hlinkClick r:id="rId5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2" name="TextBox 31">
              <a:hlinkClick r:id="rId6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3" name="TextBox 32">
              <a:hlinkClick r:id="rId7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8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9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10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11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12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3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4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5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E</a:t>
            </a:r>
            <a:r>
              <a:rPr lang="en-US" sz="2400" dirty="0" smtClean="0"/>
              <a:t>valuation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8538" y="1749861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/>
              <a:t> Measure </a:t>
            </a:r>
            <a:r>
              <a:rPr lang="en-US" dirty="0" smtClean="0"/>
              <a:t>precision and recall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1200" dirty="0">
                <a:sym typeface="Wingdings 2" panose="05020102010507070707" pitchFamily="18" charset="2"/>
              </a:rPr>
              <a:t></a:t>
            </a:r>
            <a:r>
              <a:rPr lang="en-US" dirty="0" smtClean="0"/>
              <a:t> Calculate f-score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84146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 </a:t>
                      </a: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36545" y="2694255"/>
            <a:ext cx="44907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tabLst>
                <a:tab pos="2286000" algn="l"/>
              </a:tabLst>
            </a:pPr>
            <a:r>
              <a:rPr lang="en-US" b="1" dirty="0" smtClean="0"/>
              <a:t>Predict	Ground truth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B-PER	john B-PER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lives O	lives O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O	in O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B-ORG 	new B-LOC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york I-ORG	york I-LOC</a:t>
            </a:r>
          </a:p>
          <a:p>
            <a:pPr algn="just">
              <a:tabLst>
                <a:tab pos="22860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O	. 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26887" y="3149322"/>
            <a:ext cx="3224808" cy="1415951"/>
            <a:chOff x="3689142" y="3058160"/>
            <a:chExt cx="3224808" cy="1415951"/>
          </a:xfrm>
        </p:grpSpPr>
        <p:sp>
          <p:nvSpPr>
            <p:cNvPr id="4" name="Rectangle 3"/>
            <p:cNvSpPr/>
            <p:nvPr/>
          </p:nvSpPr>
          <p:spPr>
            <a:xfrm>
              <a:off x="3811063" y="3058160"/>
              <a:ext cx="801577" cy="2946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9142" y="3879751"/>
              <a:ext cx="801577" cy="29464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7094" y="4174391"/>
              <a:ext cx="801577" cy="29464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85474" y="3884831"/>
              <a:ext cx="801577" cy="29464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3426" y="4179471"/>
              <a:ext cx="801577" cy="29464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12373" y="3058160"/>
              <a:ext cx="801577" cy="2946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35217" y="3149322"/>
            <a:ext cx="2494280" cy="1440041"/>
            <a:chOff x="7521178" y="3055818"/>
            <a:chExt cx="2494280" cy="1440041"/>
          </a:xfrm>
        </p:grpSpPr>
        <p:sp>
          <p:nvSpPr>
            <p:cNvPr id="20" name="Rectangle 19"/>
            <p:cNvSpPr/>
            <p:nvPr/>
          </p:nvSpPr>
          <p:spPr>
            <a:xfrm>
              <a:off x="7522552" y="3106618"/>
              <a:ext cx="275693" cy="28076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21179" y="3647440"/>
              <a:ext cx="275693" cy="280769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1178" y="4188262"/>
              <a:ext cx="275693" cy="28076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96871" y="3055818"/>
              <a:ext cx="220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TP of class PER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10738" y="3596918"/>
              <a:ext cx="220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FP of class ORG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95195" y="4126527"/>
              <a:ext cx="220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FN of class LOC</a:t>
              </a:r>
              <a:endParaRPr lang="en-US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44137"/>
              </p:ext>
            </p:extLst>
          </p:nvPr>
        </p:nvGraphicFramePr>
        <p:xfrm>
          <a:off x="5821818" y="1605049"/>
          <a:ext cx="3931920" cy="891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82434695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73359516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516290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effectLst/>
                        </a:rPr>
                        <a:t>True Positive (TP)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effectLst/>
                        </a:rPr>
                        <a:t>False Negative (FN)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2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effectLst/>
                        </a:rPr>
                        <a:t>False Positive (FP)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2276475" algn="l"/>
                        </a:tabLst>
                      </a:pPr>
                      <a:r>
                        <a:rPr lang="en-US" sz="1300" dirty="0">
                          <a:effectLst/>
                        </a:rPr>
                        <a:t>True Negative (TN)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069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47719" y="4912671"/>
                <a:ext cx="2243563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19" y="4912671"/>
                <a:ext cx="2243563" cy="742447"/>
              </a:xfrm>
              <a:prstGeom prst="rect">
                <a:avLst/>
              </a:prstGeom>
              <a:blipFill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43" name="TextBox 42">
              <a:hlinkClick r:id="rId4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4" name="TextBox 43">
              <a:hlinkClick r:id="rId5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5" name="TextBox 44">
              <a:hlinkClick r:id="rId6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6" name="TextBox 45">
              <a:hlinkClick r:id="rId7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7" name="TextBox 46">
              <a:hlinkClick r:id="rId8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8" name="TextBox 47">
              <a:hlinkClick r:id="rId9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9" name="TextBox 48">
              <a:hlinkClick r:id="rId10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0" name="TextBox 49">
              <a:hlinkClick r:id="rId11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1" name="TextBox 50">
              <a:hlinkClick r:id="rId12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2" name="TextBox 51">
              <a:hlinkClick r:id="rId13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3" name="TextBox 52">
              <a:hlinkClick r:id="rId14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54" name="TextBox 53">
              <a:hlinkClick r:id="rId15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8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1524000" y="328652"/>
            <a:ext cx="9144000" cy="533254"/>
            <a:chOff x="0" y="355650"/>
            <a:chExt cx="9144000" cy="533926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355650"/>
              <a:ext cx="6400800" cy="523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	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887986"/>
              <a:ext cx="9144000" cy="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524000" y="64770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1447732" y="3428010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82793" y="3428009"/>
            <a:ext cx="6858001" cy="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0C69C-9421-42BE-B62C-3AC7AF96EAA0}"/>
              </a:ext>
            </a:extLst>
          </p:cNvPr>
          <p:cNvSpPr txBox="1"/>
          <p:nvPr/>
        </p:nvSpPr>
        <p:spPr>
          <a:xfrm>
            <a:off x="2438538" y="10419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F</a:t>
            </a:r>
            <a:r>
              <a:rPr lang="en-US" sz="2400" dirty="0" smtClean="0"/>
              <a:t>-score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83752"/>
              </p:ext>
            </p:extLst>
          </p:nvPr>
        </p:nvGraphicFramePr>
        <p:xfrm>
          <a:off x="2101849" y="20844"/>
          <a:ext cx="800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02202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318802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543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8625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180877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928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245571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Outline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Introduction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Methodology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Discussion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  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/>
                          </a:solidFill>
                        </a:rPr>
                        <a:t>Conclusion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bg2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US" sz="9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Page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32115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18724181"/>
              </p:ext>
            </p:extLst>
          </p:nvPr>
        </p:nvGraphicFramePr>
        <p:xfrm>
          <a:off x="3135630" y="1877436"/>
          <a:ext cx="5920740" cy="345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84117323"/>
              </p:ext>
            </p:extLst>
          </p:nvPr>
        </p:nvGraphicFramePr>
        <p:xfrm>
          <a:off x="3128010" y="1877436"/>
          <a:ext cx="5928360" cy="345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255902581"/>
              </p:ext>
            </p:extLst>
          </p:nvPr>
        </p:nvGraphicFramePr>
        <p:xfrm>
          <a:off x="3128010" y="1877436"/>
          <a:ext cx="5928360" cy="345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0C18B07-1A84-41FB-857B-84B657E6B6B0}"/>
              </a:ext>
            </a:extLst>
          </p:cNvPr>
          <p:cNvSpPr txBox="1"/>
          <p:nvPr/>
        </p:nvSpPr>
        <p:spPr>
          <a:xfrm>
            <a:off x="2434590" y="5443247"/>
            <a:ext cx="7315200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</a:t>
            </a:r>
            <a:r>
              <a:rPr lang="en-US" dirty="0" smtClean="0"/>
              <a:t> Result will be explained in discussion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82112" y="243389"/>
            <a:ext cx="5606704" cy="122050"/>
            <a:chOff x="2182112" y="243389"/>
            <a:chExt cx="5606704" cy="122050"/>
          </a:xfrm>
        </p:grpSpPr>
        <p:sp>
          <p:nvSpPr>
            <p:cNvPr id="33" name="TextBox 32">
              <a:hlinkClick r:id="rId6" action="ppaction://hlinksldjump"/>
            </p:cNvPr>
            <p:cNvSpPr txBox="1"/>
            <p:nvPr/>
          </p:nvSpPr>
          <p:spPr>
            <a:xfrm>
              <a:off x="3100630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4" name="TextBox 33">
              <a:hlinkClick r:id="rId7" action="ppaction://hlinksldjump"/>
            </p:cNvPr>
            <p:cNvSpPr txBox="1"/>
            <p:nvPr/>
          </p:nvSpPr>
          <p:spPr>
            <a:xfrm>
              <a:off x="424024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5" name="TextBox 34">
              <a:hlinkClick r:id="rId8" action="ppaction://hlinksldjump"/>
            </p:cNvPr>
            <p:cNvSpPr txBox="1"/>
            <p:nvPr/>
          </p:nvSpPr>
          <p:spPr>
            <a:xfrm>
              <a:off x="4365814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6" name="TextBox 35">
              <a:hlinkClick r:id="rId9" action="ppaction://hlinksldjump"/>
            </p:cNvPr>
            <p:cNvSpPr txBox="1"/>
            <p:nvPr/>
          </p:nvSpPr>
          <p:spPr>
            <a:xfrm>
              <a:off x="4491385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7" name="TextBox 36">
              <a:hlinkClick r:id="rId10" action="ppaction://hlinksldjump"/>
            </p:cNvPr>
            <p:cNvSpPr txBox="1"/>
            <p:nvPr/>
          </p:nvSpPr>
          <p:spPr>
            <a:xfrm>
              <a:off x="4618402" y="245726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8" name="TextBox 37">
              <a:hlinkClick r:id="rId11" action="ppaction://hlinksldjump"/>
            </p:cNvPr>
            <p:cNvSpPr txBox="1"/>
            <p:nvPr/>
          </p:nvSpPr>
          <p:spPr>
            <a:xfrm>
              <a:off x="538800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39" name="TextBox 38">
              <a:hlinkClick r:id="rId12" action="ppaction://hlinksldjump"/>
            </p:cNvPr>
            <p:cNvSpPr txBox="1"/>
            <p:nvPr/>
          </p:nvSpPr>
          <p:spPr>
            <a:xfrm>
              <a:off x="5513573" y="24561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0" name="TextBox 39">
              <a:hlinkClick r:id="rId13" action="ppaction://hlinksldjump"/>
            </p:cNvPr>
            <p:cNvSpPr txBox="1"/>
            <p:nvPr/>
          </p:nvSpPr>
          <p:spPr>
            <a:xfrm>
              <a:off x="7669944" y="243390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1" name="TextBox 40">
              <a:hlinkClick r:id="rId14" action="ppaction://hlinksldjump"/>
            </p:cNvPr>
            <p:cNvSpPr txBox="1"/>
            <p:nvPr/>
          </p:nvSpPr>
          <p:spPr>
            <a:xfrm>
              <a:off x="652612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2" name="TextBox 41">
              <a:hlinkClick r:id="rId15" action="ppaction://hlinksldjump"/>
            </p:cNvPr>
            <p:cNvSpPr txBox="1"/>
            <p:nvPr/>
          </p:nvSpPr>
          <p:spPr>
            <a:xfrm>
              <a:off x="6651695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3" name="TextBox 42">
              <a:hlinkClick r:id="rId16" action="ppaction://hlinksldjump"/>
            </p:cNvPr>
            <p:cNvSpPr txBox="1"/>
            <p:nvPr/>
          </p:nvSpPr>
          <p:spPr>
            <a:xfrm>
              <a:off x="6777266" y="243391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44" name="TextBox 43">
              <a:hlinkClick r:id="rId17" action="ppaction://hlinksldjump"/>
            </p:cNvPr>
            <p:cNvSpPr txBox="1"/>
            <p:nvPr/>
          </p:nvSpPr>
          <p:spPr>
            <a:xfrm>
              <a:off x="2182112" y="243389"/>
              <a:ext cx="118872" cy="11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8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6" grpId="0">
        <p:bldAsOne/>
      </p:bldGraphic>
      <p:bldGraphic spid="16" grpId="1">
        <p:bldAsOne/>
      </p:bldGraphic>
      <p:bldGraphic spid="17" grpId="0">
        <p:bldAsOne/>
      </p:bldGraphic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11771</TotalTime>
  <Words>738</Words>
  <Application>Microsoft Office PowerPoint</Application>
  <PresentationFormat>Widescreen</PresentationFormat>
  <Paragraphs>347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Century</vt:lpstr>
      <vt:lpstr>Courier New</vt:lpstr>
      <vt:lpstr>Times New Roman</vt:lpstr>
      <vt:lpstr>Wingdings</vt:lpstr>
      <vt:lpstr>Wingdings 2</vt:lpstr>
      <vt:lpstr>Wingdings 3</vt:lpstr>
      <vt:lpstr>Office Theme</vt:lpstr>
      <vt:lpstr>NAMED-ENTITY RECOGNITION FOR HISTORICAL NEWSPAPERS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 KHOA HỌC, KỸ THUẬT DÀNH CHO HỌC SINH TRUNG HỌC THÀNH PHỐ HÀ NỘI NĂM HỌC 2014 - 2015</dc:title>
  <dc:creator>Huỳnh Vinh Nam</dc:creator>
  <cp:lastModifiedBy>Huỳnh Vinh Nam</cp:lastModifiedBy>
  <cp:revision>1330</cp:revision>
  <dcterms:created xsi:type="dcterms:W3CDTF">2017-03-09T02:55:09Z</dcterms:created>
  <dcterms:modified xsi:type="dcterms:W3CDTF">2019-08-12T03:24:51Z</dcterms:modified>
</cp:coreProperties>
</file>