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9" r:id="rId3"/>
    <p:sldId id="260" r:id="rId4"/>
    <p:sldId id="261" r:id="rId5"/>
    <p:sldId id="279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276" r:id="rId14"/>
    <p:sldId id="277" r:id="rId15"/>
    <p:sldId id="266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F7A295-EC82-4B2C-9B41-11542593F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5ACB5-3A6D-4C70-BEA4-155414BE2B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492A8-22CB-4331-AD3D-3BEC0118166F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684C-F8D8-4634-A821-80AC3C1CE8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1E29-27B6-4E2E-B6EF-53ABB52E1C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31107-F2A1-4EC1-AAA8-0D6577521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82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5E11D-CF65-4591-B848-CC18A35D62A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20DA7-545E-46DF-94EC-6AC45FE6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30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Driftwood project explores self-regulating access to natural resources in a coastal environment, focusing on how social dynamics, enforcement mechanisms, and group behaviors influence resource management, where collectors compete for resources while navigating complex social and environmental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simulation environment represents a coastal area with three distinct zones: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Deep Sea Zone (20%): The primary source of driftwood, characterized by deep water and constant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Tidal Zone (20-65%): The transitional area where driftwood accumulates and moves with tides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Sandy Beach (65-100%): The collection area where piles are formed and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20DA7-545E-46DF-94EC-6AC45FE6C2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0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ADEF-AFA1-4757-913B-033CF9663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8C322-1B09-4130-BBC7-1AD2F8749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278AF-C40B-4A5D-9A9F-8E14D3D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CBB7E-25F1-40A8-AC7D-089F830172CA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3D1E-640A-4FBB-A00B-D6E465D1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26BA-3D3A-47C8-933D-C207459C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759C-BFBF-419E-82D9-4D666978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34803-1C69-4BDC-9A49-53A9F228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5879-6ECE-47E4-9AC5-1586D305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A25-0D9C-4D1F-855A-EE27819844D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306E8-0B55-4B3C-BA1A-C7E0E0E3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ACBAC-7706-42A8-B4F3-DDB1FC75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5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7F367-487D-4E3F-A81D-C63B42387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387F4-C502-4BA5-A777-136A193C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98A2-1C8B-44BD-A726-12B767E9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286A-4416-49B6-984A-631850A3D067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817A-83BD-4A07-A7CD-F76FF7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2D42-83AC-436D-9A7C-EFAA5EAE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3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9B83-15D1-46DE-9A11-6AD9E313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8CB7C-C904-4233-AE42-9FC929FBE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81CB-B6A8-4889-BDAC-68C96F35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4AC5-5388-4F59-9EFC-520E2628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52C7-48B5-4641-8B2C-14936088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322D-4606-40BA-BC11-CC14D893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5F055-8A12-47F5-BBAB-EE9A67073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E14D-8E36-496E-AD76-7E0A1C63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0FCA-B13B-4E08-8C8E-87D5A129C433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4AF9-0F8C-4B1C-8A73-AD60174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F0B2B-9469-4C8A-A320-0822C3FE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7961-C7B5-4678-95CA-D19683C46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AC6-7679-403F-88A8-712479D91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8C29E-A6D6-4579-919F-ADAB354DD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89274-6170-45D0-86CB-208C88C9C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1FB1-9338-4524-BF08-F8F1CB159BE2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4BBC2-B4D6-4FA5-8754-F809825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9D02-7DA4-4390-96F6-516DA6F6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38F8-79C8-456A-8FAC-E28AAF725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DC93-DA4E-466F-B9A0-846955B3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EC3F1-4FD5-4195-A498-9B5575CD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5D31C-93B9-4903-88D7-0C97A4EA7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124F1-A536-4199-BED5-7F601E85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B2EE6-49C7-424A-B9A5-E90958D00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61DE-51D0-4E0F-8A49-990ED3A319DC}" type="datetime6">
              <a:rPr lang="en-US" smtClean="0"/>
              <a:t>January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7C575-90CF-419A-B86A-CA0F74D1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BF048-4935-43CE-9406-69DE4243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20A2-D8B0-43AF-AD9C-1649BAF9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0F9C1-34F4-4CD2-8CF1-95CE60D8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E052E-8469-49CC-AD97-15D1D5F49AA2}" type="datetime6">
              <a:rPr lang="en-US" smtClean="0"/>
              <a:t>January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E5260-838B-4ED8-BA7F-B0FC475F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C575-005A-44C7-A50B-31DA4E90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5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BE331-DBD2-4026-8ABC-823A881C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BD466-729D-4727-A14C-E925AA50481E}" type="datetime6">
              <a:rPr lang="en-US" smtClean="0"/>
              <a:t>January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0B533-4B94-4D43-8BB5-F68B411D3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3ADC-7780-4B2D-8CDA-3323575C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4580-DE95-4FD0-8D7B-CB83438C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5ACE-2A99-4F3A-A798-BB4064BF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CA72A-84EE-4662-B588-6878C957D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8DB8B-F55E-437A-8F38-5958EC78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8236-429B-419A-8FDD-9B8B0CFAA9C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AB2D5-82C4-4E35-8DCB-8E3B3A4A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E0D3-0E70-45A1-8280-996131EB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C7F65-4BDF-420C-9BEE-A481F2CC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3C491-450B-4C03-999A-54C9B2F11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8C50C-3FFA-4FE7-86AA-727D787A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DCE38-D37A-4206-AE24-DB091D4F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301C-F13B-44EC-ADF4-A54E2A465C54}" type="datetime6">
              <a:rPr lang="en-US" smtClean="0"/>
              <a:t>January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56F04-5CD2-47D8-9C63-65E93AC5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62875-55A6-4877-8A38-CC3C2F5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410E7-EDD4-41CD-BACD-56E589C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4A4D1-042B-4792-BB78-ED2E9E80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C58DB-5C95-45E4-BF39-FCFCBD423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95C17-67C9-4F4D-92FD-E82F0E7B314E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F42A-902B-43A5-897E-771CD3B9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01DF-9D39-4E0E-9B3D-FA93749CF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F7D0F-23B8-4AC8-8A86-67C31C58A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2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45E5-7328-4853-AB76-F1B16369A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2790"/>
            <a:ext cx="9144000" cy="1448468"/>
          </a:xfrm>
        </p:spPr>
        <p:txBody>
          <a:bodyPr>
            <a:normAutofit/>
          </a:bodyPr>
          <a:lstStyle/>
          <a:p>
            <a:r>
              <a:rPr lang="en-US" sz="4400" dirty="0"/>
              <a:t>Driftwood</a:t>
            </a:r>
            <a:br>
              <a:rPr lang="en-US" sz="3600" dirty="0"/>
            </a:br>
            <a:r>
              <a:rPr lang="en-US" sz="3600" dirty="0"/>
              <a:t>Self-Regulating Access to Natural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790A-46AF-46DC-8ACF-69FF2F2B5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1877"/>
            <a:ext cx="9144000" cy="3077760"/>
          </a:xfrm>
        </p:spPr>
        <p:txBody>
          <a:bodyPr>
            <a:normAutofit/>
          </a:bodyPr>
          <a:lstStyle/>
          <a:p>
            <a:r>
              <a:rPr lang="en-US" dirty="0"/>
              <a:t>Modeling and Simulation of Complex Systems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By: Phạm Gia Phúc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8BBA3-9B97-4FE0-B215-4C9A47110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11" y="0"/>
            <a:ext cx="2166331" cy="9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4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10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9AA939-08B8-4A06-AFAD-28B15820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259B3A-901E-4FCA-ADA9-56279C23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F99C6A-CF63-4307-8CDB-FF999E21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29" y="824066"/>
            <a:ext cx="11499542" cy="520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6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11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981BFD1-25F9-4F8F-8FA7-328C9006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Ext2: External Enforcement – Analysis 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470F95-588C-4746-8A8C-A701C160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5F8E06-797E-4551-966D-0C7E250C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62" y="566894"/>
            <a:ext cx="10836675" cy="578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5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EE3CD9-B338-4B1F-B2F1-396C67E6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40003"/>
            <a:ext cx="5395572" cy="5426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AADD08F-6875-4A54-B68B-043176E0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3: Group Dynamics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7D5ED7-6C4B-4728-8760-314C830B9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8E7E89-1A15-46C5-B439-5A8A54C355C8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Group 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Size: 2-4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Formation chance: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Breakup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Cooperation bonus: 20%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System Resilience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Perturbation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Recovery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vs. individual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Stability metrics</a:t>
            </a:r>
          </a:p>
        </p:txBody>
      </p:sp>
    </p:spTree>
    <p:extLst>
      <p:ext uri="{BB962C8B-B14F-4D97-AF65-F5344CB8AC3E}">
        <p14:creationId xmlns:p14="http://schemas.microsoft.com/office/powerpoint/2010/main" val="188898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CB172-BBE1-4212-AB24-128E7CFE2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3" y="909355"/>
            <a:ext cx="10865693" cy="52754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7AA7A04-FA19-4264-94F6-506929C09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EBF3A1-1955-4B1B-B07F-9B923B93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3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FC245E-2F86-4D03-A839-C56954E60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4" y="770811"/>
            <a:ext cx="11256311" cy="555252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A63ECD3-1F5B-4504-AC25-430A4EED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Ext3: Group Dynamics – Analysis</a:t>
            </a:r>
            <a:endParaRPr lang="en-US" sz="1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812552-42D3-44E4-B89C-1AB00FEE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0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AE1468-D47E-46D4-ADF1-EBEBEA6624F9}"/>
              </a:ext>
            </a:extLst>
          </p:cNvPr>
          <p:cNvSpPr txBox="1">
            <a:spLocks/>
          </p:cNvSpPr>
          <p:nvPr/>
        </p:nvSpPr>
        <p:spPr>
          <a:xfrm>
            <a:off x="1930154" y="1343024"/>
            <a:ext cx="88553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System Stability Achieved Through: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Peer pressure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External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Group cooperation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Contributions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Demonstrated emergence of stable resource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Identified optimal enforcement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Validated group-based resilience</a:t>
            </a:r>
          </a:p>
        </p:txBody>
      </p:sp>
    </p:spTree>
    <p:extLst>
      <p:ext uri="{BB962C8B-B14F-4D97-AF65-F5344CB8AC3E}">
        <p14:creationId xmlns:p14="http://schemas.microsoft.com/office/powerpoint/2010/main" val="336916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7749" y="2418369"/>
            <a:ext cx="4656502" cy="101063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C1C9D-C127-473F-94C8-9303143B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8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87" y="136525"/>
            <a:ext cx="10515600" cy="1010631"/>
          </a:xfrm>
        </p:spPr>
        <p:txBody>
          <a:bodyPr>
            <a:normAutofit/>
          </a:bodyPr>
          <a:lstStyle/>
          <a:p>
            <a:r>
              <a:rPr lang="en-US" sz="4000" b="1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662" y="1825625"/>
            <a:ext cx="915213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Mechanisms -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1 - Self-Regulation and Pile Ownership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2 - External Enforcement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Extension 3 - Group Dynamics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C99DF-2C55-4982-A910-623A20D1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154" y="1343024"/>
            <a:ext cx="8855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competition for driftwood collection on coastal shores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Ownership marked by stone placement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possible when unobserved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Need for effective self-regulation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Key Research Question</a:t>
            </a:r>
          </a:p>
          <a:p>
            <a:r>
              <a:rPr lang="en-US" sz="2000" dirty="0"/>
              <a:t>Is it possible to achieve a stable resource management system through:</a:t>
            </a:r>
          </a:p>
          <a:p>
            <a:pPr lvl="1"/>
            <a:r>
              <a:rPr lang="en-US" sz="1800" dirty="0"/>
              <a:t>Peer pressure regulation</a:t>
            </a:r>
          </a:p>
          <a:p>
            <a:pPr lvl="1"/>
            <a:r>
              <a:rPr lang="en-US" sz="1800" dirty="0"/>
              <a:t>External enforcement</a:t>
            </a:r>
          </a:p>
          <a:p>
            <a:pPr lvl="1"/>
            <a:r>
              <a:rPr lang="en-US" sz="1800" dirty="0"/>
              <a:t>Group dynamics</a:t>
            </a:r>
            <a:endParaRPr lang="en-US" sz="105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C6304D-DD51-4989-AE22-B5B7C5B71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20ED29-17ED-4F3B-A008-761E2F1DCD77}"/>
              </a:ext>
            </a:extLst>
          </p:cNvPr>
          <p:cNvSpPr txBox="1">
            <a:spLocks/>
          </p:cNvSpPr>
          <p:nvPr/>
        </p:nvSpPr>
        <p:spPr>
          <a:xfrm>
            <a:off x="269864" y="193867"/>
            <a:ext cx="10515600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498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Spatial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Deep Sea Zone (20% width)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Tidal Zone (20-65%)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Sandy Beach Zone (65-100%)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Dynamic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24-hour day/night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Synchronized tidal system</a:t>
            </a:r>
          </a:p>
          <a:p>
            <a:pPr lvl="1"/>
            <a:r>
              <a:rPr lang="en-US" sz="1800" dirty="0"/>
              <a:t>Rising: 0:00–6:00 and 12:00–18:00</a:t>
            </a:r>
          </a:p>
          <a:p>
            <a:pPr lvl="1"/>
            <a:r>
              <a:rPr lang="en-US" sz="1800" dirty="0"/>
              <a:t>Falling: </a:t>
            </a:r>
            <a:r>
              <a:rPr lang="en-US" sz="1600" dirty="0"/>
              <a:t>6:00–12:00 and 18:00–24:00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dynamics with parametric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Water depth calculations and beach topography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E44-91FE-4A90-B393-4F12F5B5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dirty="0"/>
              <a:t>Mechanisms -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3B46-9BCB-42ED-8C30-1D55D0912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567"/>
            <a:ext cx="5013960" cy="4782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Driftwood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sizes:</a:t>
            </a:r>
          </a:p>
          <a:p>
            <a:pPr lvl="1"/>
            <a:r>
              <a:rPr lang="en-US" sz="1800" dirty="0"/>
              <a:t>Large: 5</a:t>
            </a:r>
          </a:p>
          <a:p>
            <a:pPr lvl="1"/>
            <a:r>
              <a:rPr lang="en-US" sz="1800" dirty="0"/>
              <a:t>Medium: 3</a:t>
            </a:r>
          </a:p>
          <a:p>
            <a:pPr lvl="1"/>
            <a:r>
              <a:rPr lang="en-US" sz="1800" dirty="0"/>
              <a:t>Small: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Tide influenced movement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Wave influenced movement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80734A-3FD3-4FA9-B722-3C3419D3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04" y="862524"/>
            <a:ext cx="5363096" cy="5369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C1C8A2-F5F7-48D7-9728-A81059137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201" y="999213"/>
            <a:ext cx="1019931" cy="51690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9630E-39D9-4A47-AA5A-CFAA4641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84" y="999213"/>
            <a:ext cx="390576" cy="3687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1802A4-B0F3-4D8C-B9B2-BDBFE0E50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6</a:t>
            </a:fld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0B0018-7E17-4756-BDEE-88D3D8EC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1: Self-Regulation and Pile Ownership</a:t>
            </a:r>
            <a:endParaRPr lang="en-US" sz="5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19A5D7-F08D-40B0-BE1D-605BF2F75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305F3BF-634C-45C1-8846-120F1924DFF6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Collector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Speed: 0-8 km/h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Carrying capacity: 10 units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Field of view: 100 degrees, 10m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Greediness factor: 0.3-0.8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Theft 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Initial steal chance: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Maximum: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Success-based increase: 1%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60017-C9BD-4BFF-A5F5-A4DD486C5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15" y="837390"/>
            <a:ext cx="5407185" cy="54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6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7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E7B634D-F538-425B-99BB-CDD9C572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E234EC8-6907-47E3-94A9-780441DD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75207-E427-429D-AE60-30FB1EE9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" y="585594"/>
            <a:ext cx="11188823" cy="56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B71BC5-3537-4C4B-B68F-BAF5C6E1C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Ext1: Self-Regulation and Pile Ownership – Analysis</a:t>
            </a:r>
            <a:endParaRPr lang="en-US" sz="5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1BC93A-0ADF-4DD4-B206-58FEE8DCA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80B131-4128-4DE9-99D8-C52A3696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77" y="623302"/>
            <a:ext cx="10642846" cy="584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0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0597B-C9E6-49A5-9D56-ADDC58D6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F60B-DA6F-4FD2-A119-A06A982246F2}" type="datetime6">
              <a:rPr lang="en-US" smtClean="0"/>
              <a:t>January 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2BA0-450C-441C-9AA8-8346EBF6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F7D0F-23B8-4AC8-8A86-67C31C58A720}" type="slidenum">
              <a:rPr lang="en-US" smtClean="0"/>
              <a:t>9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648ED4-15CE-4BE0-855A-BA888501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64" y="68261"/>
            <a:ext cx="10515600" cy="669533"/>
          </a:xfrm>
        </p:spPr>
        <p:txBody>
          <a:bodyPr>
            <a:normAutofit/>
          </a:bodyPr>
          <a:lstStyle/>
          <a:p>
            <a:r>
              <a:rPr lang="en-US" sz="3200" b="1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Extension 2: External Enforcement</a:t>
            </a:r>
            <a:endParaRPr lang="en-US" sz="8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9DC3EE-FBFF-4A81-93F7-D175BD1D1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576" y="0"/>
            <a:ext cx="1084449" cy="46612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6BCB22-1D96-4F15-884D-DB2A2759FC8B}"/>
              </a:ext>
            </a:extLst>
          </p:cNvPr>
          <p:cNvSpPr txBox="1">
            <a:spLocks/>
          </p:cNvSpPr>
          <p:nvPr/>
        </p:nvSpPr>
        <p:spPr>
          <a:xfrm>
            <a:off x="838200" y="1235567"/>
            <a:ext cx="5878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Enforcement Mechanisms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Authority agents with enhanced FOV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Security cameras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 pursuit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Punishment mechanics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Impact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Catch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System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Resource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Theft deterrence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FF099-DC25-4098-8381-5DAA0879A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933" y="782138"/>
            <a:ext cx="5529867" cy="55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488</Words>
  <Application>Microsoft Office PowerPoint</Application>
  <PresentationFormat>Widescreen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Driftwood Self-Regulating Access to Natural Resources</vt:lpstr>
      <vt:lpstr>Contents</vt:lpstr>
      <vt:lpstr>PowerPoint Presentation</vt:lpstr>
      <vt:lpstr>Mechanisms - Environment</vt:lpstr>
      <vt:lpstr>Mechanisms - Environment</vt:lpstr>
      <vt:lpstr>Extension 1: Self-Regulation and Pile Ownership</vt:lpstr>
      <vt:lpstr>Ext1: Self-Regulation and Pile Ownership – Analysis</vt:lpstr>
      <vt:lpstr>Ext1: Self-Regulation and Pile Ownership – Analysis</vt:lpstr>
      <vt:lpstr>Extension 2: External Enforcement</vt:lpstr>
      <vt:lpstr>Ext2: External Enforcement – Analysis </vt:lpstr>
      <vt:lpstr>Ext2: External Enforcement – Analysis </vt:lpstr>
      <vt:lpstr>Extension 3: Group Dynamics</vt:lpstr>
      <vt:lpstr>Ext3: Group Dynamics – Analysis</vt:lpstr>
      <vt:lpstr>Ext3: Group Dynamics – Analysis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Driftwood: Self-Regulating Access to Natural Resources</dc:title>
  <dc:creator>Phúc Phạm Gia</dc:creator>
  <cp:lastModifiedBy>Phúc Phạm Gia</cp:lastModifiedBy>
  <cp:revision>24</cp:revision>
  <dcterms:created xsi:type="dcterms:W3CDTF">2025-01-11T15:54:11Z</dcterms:created>
  <dcterms:modified xsi:type="dcterms:W3CDTF">2025-01-13T10:47:09Z</dcterms:modified>
</cp:coreProperties>
</file>