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4"/>
    </p:embeddedFont>
    <p:embeddedFont>
      <p:font typeface="Bree Serif" panose="020B060402020202020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8BY+KjcoTGtkScgK2vrNT1ViW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44669" y="1965150"/>
            <a:ext cx="391424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800" b="1" dirty="0">
                <a:solidFill>
                  <a:srgbClr val="FFC000"/>
                </a:solidFill>
              </a:rPr>
              <a:t>HUMAN RESOURCE</a:t>
            </a:r>
            <a:br>
              <a:rPr lang="en-US" sz="4800" b="1" dirty="0">
                <a:solidFill>
                  <a:srgbClr val="FFC000"/>
                </a:solidFill>
              </a:rPr>
            </a:br>
            <a:r>
              <a:rPr lang="en-US" sz="4800" b="1" dirty="0">
                <a:solidFill>
                  <a:srgbClr val="FFC000"/>
                </a:solidFill>
              </a:rPr>
              <a:t>management</a:t>
            </a:r>
            <a:endParaRPr sz="4800" dirty="0">
              <a:solidFill>
                <a:srgbClr val="FFC000"/>
              </a:solidFill>
            </a:endParaRPr>
          </a:p>
        </p:txBody>
      </p:sp>
      <p:grpSp>
        <p:nvGrpSpPr>
          <p:cNvPr id="52" name="Google Shape;52;p1"/>
          <p:cNvGrpSpPr/>
          <p:nvPr/>
        </p:nvGrpSpPr>
        <p:grpSpPr>
          <a:xfrm>
            <a:off x="5159953" y="244517"/>
            <a:ext cx="3471643" cy="3471643"/>
            <a:chOff x="583100" y="3982600"/>
            <a:chExt cx="296175" cy="296175"/>
          </a:xfrm>
        </p:grpSpPr>
        <p:sp>
          <p:nvSpPr>
            <p:cNvPr id="53" name="Google Shape;53;p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"/>
          <p:cNvSpPr txBox="1"/>
          <p:nvPr/>
        </p:nvSpPr>
        <p:spPr>
          <a:xfrm>
            <a:off x="259734" y="2755532"/>
            <a:ext cx="286560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Pham Gia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Phuc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Nguyen Tan Dung</a:t>
            </a:r>
            <a:endParaRPr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Tran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Dac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 Minh</a:t>
            </a:r>
            <a:endParaRPr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Dang Gia Linh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Nguyen Viet Duc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</a:pPr>
            <a:endParaRPr sz="900" b="0" i="0" u="none" strike="noStrike" cap="none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D7C76DBC-BC76-46DF-9D5A-355F1EE07C57}"/>
              </a:ext>
            </a:extLst>
          </p:cNvPr>
          <p:cNvSpPr txBox="1"/>
          <p:nvPr/>
        </p:nvSpPr>
        <p:spPr>
          <a:xfrm>
            <a:off x="5199793" y="3924187"/>
            <a:ext cx="343180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rgbClr val="FFFFFF"/>
              </a:buClr>
              <a:buSzPts val="3000"/>
            </a:pPr>
            <a:r>
              <a:rPr lang="en-US" sz="3000" dirty="0">
                <a:solidFill>
                  <a:srgbClr val="F2F2F2"/>
                </a:solidFill>
                <a:latin typeface="Roboto Black" panose="020B0604020202020204" charset="0"/>
                <a:ea typeface="Roboto Black" panose="020B0604020202020204" charset="0"/>
                <a:cs typeface="Aharoni" panose="02010803020104030203" pitchFamily="2" charset="-79"/>
                <a:sym typeface="Roboto Black"/>
              </a:rPr>
              <a:t>TEAM ANOTHER</a:t>
            </a:r>
            <a:r>
              <a:rPr lang="en-US" sz="3000" dirty="0">
                <a:solidFill>
                  <a:srgbClr val="F2F2F2"/>
                </a:solidFill>
                <a:latin typeface="Roboto Black"/>
                <a:ea typeface="Roboto Black"/>
                <a:cs typeface="Roboto Black"/>
                <a:sym typeface="Roboto Black"/>
              </a:rPr>
              <a:t>​</a:t>
            </a:r>
            <a:endParaRPr sz="3000" b="0" i="0" u="none" strike="noStrike" cap="none" dirty="0">
              <a:solidFill>
                <a:srgbClr val="F2F2F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ctrTitle"/>
          </p:nvPr>
        </p:nvSpPr>
        <p:spPr>
          <a:xfrm>
            <a:off x="311700" y="46599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FFC000"/>
                </a:solidFill>
              </a:rPr>
              <a:t>CONCLUSION</a:t>
            </a:r>
            <a:endParaRPr sz="3600">
              <a:solidFill>
                <a:srgbClr val="FFC000"/>
              </a:solidFill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0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0"/>
          <p:cNvSpPr txBox="1">
            <a:spLocks noGrp="1"/>
          </p:cNvSpPr>
          <p:nvPr>
            <p:ph type="subTitle" idx="4294967295"/>
          </p:nvPr>
        </p:nvSpPr>
        <p:spPr>
          <a:xfrm>
            <a:off x="842411" y="3495679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The program has the basic functions of a management system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0" name="Google Shape;270;p10"/>
          <p:cNvSpPr txBox="1">
            <a:spLocks noGrp="1"/>
          </p:cNvSpPr>
          <p:nvPr>
            <p:ph type="subTitle" idx="4294967295"/>
          </p:nvPr>
        </p:nvSpPr>
        <p:spPr>
          <a:xfrm>
            <a:off x="3771675" y="1440225"/>
            <a:ext cx="1959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Sorting one column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Searching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Querying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</p:txBody>
      </p:sp>
      <p:sp>
        <p:nvSpPr>
          <p:cNvPr id="271" name="Google Shape;271;p10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Easy to use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Friendly user interface 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</p:txBody>
      </p:sp>
      <p:cxnSp>
        <p:nvCxnSpPr>
          <p:cNvPr id="272" name="Google Shape;272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10"/>
          <p:cNvSpPr/>
          <p:nvPr/>
        </p:nvSpPr>
        <p:spPr>
          <a:xfrm>
            <a:off x="6677062" y="2162212"/>
            <a:ext cx="1209675" cy="1209675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714623" y="2772416"/>
            <a:ext cx="1745353" cy="1745353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123574" y="1942724"/>
            <a:ext cx="1353301" cy="1353301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General</a:t>
            </a:r>
            <a:endParaRPr sz="1400" b="0" i="0" u="none" strike="noStrike" cap="none" dirty="0">
              <a:solidFill>
                <a:srgbClr val="FFC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4000597" y="3079574"/>
            <a:ext cx="12844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Compared to excel or </a:t>
            </a:r>
            <a:r>
              <a:rPr lang="en-US" sz="1400" b="0" i="0" u="none" strike="noStrike" cap="none" dirty="0" err="1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sql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, it still lacks a lot of functions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6755392" y="2619374"/>
            <a:ext cx="12844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HOWEVER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2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64" grpId="0" animBg="1"/>
      <p:bldP spid="269" grpId="0" build="p"/>
      <p:bldP spid="270" grpId="0" uiExpand="1" build="p"/>
      <p:bldP spid="271" grpId="0" build="p"/>
      <p:bldP spid="273" grpId="0" animBg="1"/>
      <p:bldP spid="274" grpId="0" animBg="1"/>
      <p:bldP spid="275" grpId="0" animBg="1"/>
      <p:bldP spid="276" grpId="0"/>
      <p:bldP spid="2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>
            <a:spLocks noGrp="1"/>
          </p:cNvSpPr>
          <p:nvPr>
            <p:ph type="ctrTitle"/>
          </p:nvPr>
        </p:nvSpPr>
        <p:spPr>
          <a:xfrm>
            <a:off x="285196" y="331486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8800" dirty="0">
                <a:solidFill>
                  <a:srgbClr val="FFC000"/>
                </a:solidFill>
              </a:rPr>
              <a:t>Thanks For Listening</a:t>
            </a:r>
            <a:endParaRPr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en-US" dirty="0">
                <a:solidFill>
                  <a:srgbClr val="FFC000"/>
                </a:solidFill>
              </a:rPr>
              <a:t>Why use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4820814" y="2344100"/>
            <a:ext cx="3457500" cy="35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n-US" sz="14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Help Save Time and Energy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1399061" y="1287853"/>
            <a:ext cx="2350071" cy="234986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3">
            <a:extLst>
              <a:ext uri="{FF2B5EF4-FFF2-40B4-BE49-F238E27FC236}">
                <a16:creationId xmlns:a16="http://schemas.microsoft.com/office/drawing/2014/main" id="{713B73FD-F3D4-4994-BD79-9709AE8B4BB8}"/>
              </a:ext>
            </a:extLst>
          </p:cNvPr>
          <p:cNvSpPr txBox="1">
            <a:spLocks/>
          </p:cNvSpPr>
          <p:nvPr/>
        </p:nvSpPr>
        <p:spPr>
          <a:xfrm>
            <a:off x="4820814" y="2676049"/>
            <a:ext cx="3457500" cy="41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Access HR Anytime, Anyplace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Google Shape;77;p3">
            <a:extLst>
              <a:ext uri="{FF2B5EF4-FFF2-40B4-BE49-F238E27FC236}">
                <a16:creationId xmlns:a16="http://schemas.microsoft.com/office/drawing/2014/main" id="{1F687668-229D-4F72-BCEF-11EDA5D65F2C}"/>
              </a:ext>
            </a:extLst>
          </p:cNvPr>
          <p:cNvSpPr txBox="1">
            <a:spLocks/>
          </p:cNvSpPr>
          <p:nvPr/>
        </p:nvSpPr>
        <p:spPr>
          <a:xfrm>
            <a:off x="4820814" y="3318473"/>
            <a:ext cx="3457500" cy="35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User friendly, everyone can use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8" name="Google Shape;77;p3">
            <a:extLst>
              <a:ext uri="{FF2B5EF4-FFF2-40B4-BE49-F238E27FC236}">
                <a16:creationId xmlns:a16="http://schemas.microsoft.com/office/drawing/2014/main" id="{32022E7B-AFF2-47BC-B5A7-BED17FF18F3B}"/>
              </a:ext>
            </a:extLst>
          </p:cNvPr>
          <p:cNvSpPr txBox="1">
            <a:spLocks/>
          </p:cNvSpPr>
          <p:nvPr/>
        </p:nvSpPr>
        <p:spPr>
          <a:xfrm>
            <a:off x="4820814" y="2994897"/>
            <a:ext cx="3457500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Make it easier to analyze big data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FFC000"/>
                </a:solidFill>
              </a:rPr>
              <a:t>About Dreamcatcher </a:t>
            </a:r>
            <a:endParaRPr dirty="0">
              <a:solidFill>
                <a:srgbClr val="FFC000"/>
              </a:solidFill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2"/>
          <p:cNvSpPr txBox="1"/>
          <p:nvPr/>
        </p:nvSpPr>
        <p:spPr>
          <a:xfrm>
            <a:off x="4893700" y="2407548"/>
            <a:ext cx="41066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A software that provides basic solution    for consulting, staffing</a:t>
            </a:r>
            <a:r>
              <a:rPr lang="en-US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</a:t>
            </a: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 recruiting.</a:t>
            </a:r>
          </a:p>
        </p:txBody>
      </p:sp>
      <p:grpSp>
        <p:nvGrpSpPr>
          <p:cNvPr id="68" name="Google Shape;68;p2"/>
          <p:cNvGrpSpPr/>
          <p:nvPr/>
        </p:nvGrpSpPr>
        <p:grpSpPr>
          <a:xfrm>
            <a:off x="1075475" y="1005016"/>
            <a:ext cx="2923703" cy="2900066"/>
            <a:chOff x="-4475825" y="3612425"/>
            <a:chExt cx="293825" cy="291450"/>
          </a:xfrm>
        </p:grpSpPr>
        <p:sp>
          <p:nvSpPr>
            <p:cNvPr id="69" name="Google Shape;69;p2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67;p2">
            <a:extLst>
              <a:ext uri="{FF2B5EF4-FFF2-40B4-BE49-F238E27FC236}">
                <a16:creationId xmlns:a16="http://schemas.microsoft.com/office/drawing/2014/main" id="{2A5DF93B-1A43-47A3-B0C6-3205B68E6361}"/>
              </a:ext>
            </a:extLst>
          </p:cNvPr>
          <p:cNvSpPr txBox="1"/>
          <p:nvPr/>
        </p:nvSpPr>
        <p:spPr>
          <a:xfrm>
            <a:off x="4893700" y="3054425"/>
            <a:ext cx="410666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 I</a:t>
            </a:r>
            <a:r>
              <a:rPr lang="en-US" b="0" i="0" u="none" strike="noStrike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mproves all aspects of business: workflow, tracking and controlling. ​</a:t>
            </a:r>
            <a:endParaRPr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2178378" y="186872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ctrTitle" idx="6"/>
          </p:nvPr>
        </p:nvSpPr>
        <p:spPr>
          <a:xfrm>
            <a:off x="291623" y="20277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 dirty="0">
                <a:solidFill>
                  <a:srgbClr val="FFC000"/>
                </a:solidFill>
              </a:rPr>
              <a:t>Structure​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subTitle" idx="1"/>
          </p:nvPr>
        </p:nvSpPr>
        <p:spPr>
          <a:xfrm>
            <a:off x="5814090" y="346869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+ </a:t>
            </a:r>
            <a:r>
              <a:rPr lang="en-US" dirty="0">
                <a:latin typeface="Segoe UI Semibold" panose="020B0702040204020203" pitchFamily="34" charset="0"/>
                <a:ea typeface="MS Gothic" panose="020B0609070205080204" pitchFamily="49" charset="-128"/>
                <a:cs typeface="Segoe UI Semibold" panose="020B0702040204020203" pitchFamily="34" charset="0"/>
              </a:rPr>
              <a:t>Cant access to this app</a:t>
            </a:r>
            <a:endParaRPr dirty="0">
              <a:latin typeface="Segoe UI Semibold" panose="020B0702040204020203" pitchFamily="34" charset="0"/>
              <a:ea typeface="MS Gothic" panose="020B0609070205080204" pitchFamily="49" charset="-128"/>
              <a:cs typeface="Segoe UI Semibold" panose="020B0702040204020203" pitchFamily="34" charset="0"/>
            </a:endParaRPr>
          </a:p>
        </p:txBody>
      </p:sp>
      <p:sp>
        <p:nvSpPr>
          <p:cNvPr id="87" name="Google Shape;87;p4"/>
          <p:cNvSpPr txBox="1">
            <a:spLocks noGrp="1"/>
          </p:cNvSpPr>
          <p:nvPr>
            <p:ph type="subTitle" idx="3"/>
          </p:nvPr>
        </p:nvSpPr>
        <p:spPr>
          <a:xfrm>
            <a:off x="3708068" y="3486946"/>
            <a:ext cx="1735057" cy="11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+ Can look up &amp; edit employee’s in each office of their own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5506496" y="32551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EMPLOYEE</a:t>
            </a:r>
            <a:endParaRPr sz="900"/>
          </a:p>
        </p:txBody>
      </p:sp>
      <p:sp>
        <p:nvSpPr>
          <p:cNvPr id="89" name="Google Shape;89;p4"/>
          <p:cNvSpPr txBox="1">
            <a:spLocks noGrp="1"/>
          </p:cNvSpPr>
          <p:nvPr>
            <p:ph type="ctrTitle" idx="5"/>
          </p:nvPr>
        </p:nvSpPr>
        <p:spPr>
          <a:xfrm>
            <a:off x="3567946" y="32551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 dirty="0"/>
              <a:t>STAFF</a:t>
            </a:r>
            <a:endParaRPr sz="900" dirty="0"/>
          </a:p>
        </p:txBody>
      </p:sp>
      <p:sp>
        <p:nvSpPr>
          <p:cNvPr id="90" name="Google Shape;90;p4"/>
          <p:cNvSpPr/>
          <p:nvPr/>
        </p:nvSpPr>
        <p:spPr>
          <a:xfrm>
            <a:off x="3891074" y="3113808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4092918" y="185348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587969" y="223786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4243516" y="1985848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152210" y="196556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6032254" y="185348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829583" y="311380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526497" y="223786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182044" y="1985885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090737" y="196556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"/>
          <p:cNvCxnSpPr/>
          <p:nvPr/>
        </p:nvCxnSpPr>
        <p:spPr>
          <a:xfrm>
            <a:off x="254009" y="86315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4"/>
          <p:cNvSpPr txBox="1"/>
          <p:nvPr/>
        </p:nvSpPr>
        <p:spPr>
          <a:xfrm>
            <a:off x="1850685" y="3473833"/>
            <a:ext cx="1496816" cy="135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r>
              <a:rPr lang="en-US" sz="10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+ Can edit staff’s information &amp; salary</a:t>
            </a:r>
            <a:endParaRPr sz="1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r>
              <a:rPr lang="en-US" sz="10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 + Can look up staff &amp; employee’s information and salary</a:t>
            </a:r>
            <a:endParaRPr sz="10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975245" y="3128849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2672140" y="2252908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348517" y="2008147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236381" y="1980604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632068" y="32551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MANAGER​</a:t>
            </a:r>
            <a:endParaRPr sz="9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523301" y="2139060"/>
            <a:ext cx="330827" cy="329934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4"/>
          <p:cNvGrpSpPr/>
          <p:nvPr/>
        </p:nvGrpSpPr>
        <p:grpSpPr>
          <a:xfrm>
            <a:off x="6379082" y="2150928"/>
            <a:ext cx="330827" cy="330827"/>
            <a:chOff x="3497300" y="3227275"/>
            <a:chExt cx="296175" cy="296175"/>
          </a:xfrm>
        </p:grpSpPr>
        <p:sp>
          <p:nvSpPr>
            <p:cNvPr id="110" name="Google Shape;110;p4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4440979" y="2118914"/>
            <a:ext cx="329934" cy="330800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build="p"/>
      <p:bldP spid="87" grpId="0" build="p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>
            <a:spLocks noGrp="1"/>
          </p:cNvSpPr>
          <p:nvPr>
            <p:ph type="ctrTitle"/>
          </p:nvPr>
        </p:nvSpPr>
        <p:spPr>
          <a:xfrm>
            <a:off x="586332" y="543244"/>
            <a:ext cx="2451379" cy="257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3600" dirty="0">
                <a:solidFill>
                  <a:srgbClr val="FFC000"/>
                </a:solidFill>
              </a:rPr>
              <a:t>Database Diagram</a:t>
            </a:r>
            <a:endParaRPr sz="3600" dirty="0">
              <a:solidFill>
                <a:srgbClr val="FFC000"/>
              </a:solidFill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5565" y="1"/>
            <a:ext cx="56984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11700" y="18816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FFC000"/>
                </a:solidFill>
              </a:rPr>
              <a:t>Class</a:t>
            </a:r>
            <a:endParaRPr sz="3600">
              <a:solidFill>
                <a:srgbClr val="FFC000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925177" y="135375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10927" y="14394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10927" y="14394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24347" y="2940526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010927" y="30262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10927" y="30262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25177" y="214714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11757" y="223287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11757" y="223287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927791" y="3732726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014371" y="38184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14371" y="38184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311700" y="8458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5"/>
          <p:cNvSpPr/>
          <p:nvPr/>
        </p:nvSpPr>
        <p:spPr>
          <a:xfrm>
            <a:off x="1105759" y="1528780"/>
            <a:ext cx="277615" cy="276866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1111899" y="3116061"/>
            <a:ext cx="264256" cy="264256"/>
            <a:chOff x="3497300" y="3227275"/>
            <a:chExt cx="296175" cy="296175"/>
          </a:xfrm>
        </p:grpSpPr>
        <p:sp>
          <p:nvSpPr>
            <p:cNvPr id="140" name="Google Shape;140;p5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5"/>
          <p:cNvSpPr/>
          <p:nvPr/>
        </p:nvSpPr>
        <p:spPr>
          <a:xfrm>
            <a:off x="1110431" y="2310234"/>
            <a:ext cx="263543" cy="264235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1066841" y="3874385"/>
            <a:ext cx="348568" cy="348541"/>
            <a:chOff x="-65131525" y="1914325"/>
            <a:chExt cx="316650" cy="316625"/>
          </a:xfrm>
        </p:grpSpPr>
        <p:sp>
          <p:nvSpPr>
            <p:cNvPr id="150" name="Google Shape;150;p5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5"/>
          <p:cNvSpPr txBox="1"/>
          <p:nvPr/>
        </p:nvSpPr>
        <p:spPr>
          <a:xfrm>
            <a:off x="1808921" y="1497869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Manager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Account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808919" y="2288462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Staff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Account, Office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2F2F2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08919" y="3093240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Employee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Office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2F2F2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808919" y="3895234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Salary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Working hour, Wage/hour, Total Receive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8" grpId="0" animBg="1"/>
      <p:bldP spid="148" grpId="0" animBg="1"/>
      <p:bldP spid="152" grpId="0"/>
      <p:bldP spid="153" grpId="0"/>
      <p:bldP spid="154" grpId="0"/>
      <p:bldP spid="1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1209497" y="250120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>
            <a:spLocks noGrp="1"/>
          </p:cNvSpPr>
          <p:nvPr>
            <p:ph type="ctrTitle" idx="6"/>
          </p:nvPr>
        </p:nvSpPr>
        <p:spPr>
          <a:xfrm>
            <a:off x="286393" y="2758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FFC000"/>
                </a:solidFill>
              </a:rPr>
              <a:t>Domain​</a:t>
            </a:r>
            <a:endParaRPr sz="3600">
              <a:solidFill>
                <a:srgbClr val="FFC000"/>
              </a:solidFill>
            </a:endParaRPr>
          </a:p>
        </p:txBody>
      </p:sp>
      <p:sp>
        <p:nvSpPr>
          <p:cNvPr id="206" name="Google Shape;206;p7"/>
          <p:cNvSpPr txBox="1">
            <a:spLocks noGrp="1"/>
          </p:cNvSpPr>
          <p:nvPr>
            <p:ph type="ctrTitle"/>
          </p:nvPr>
        </p:nvSpPr>
        <p:spPr>
          <a:xfrm>
            <a:off x="4537615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EMPLOYEE</a:t>
            </a:r>
            <a:endParaRPr sz="900"/>
          </a:p>
        </p:txBody>
      </p:sp>
      <p:sp>
        <p:nvSpPr>
          <p:cNvPr id="207" name="Google Shape;207;p7"/>
          <p:cNvSpPr txBox="1">
            <a:spLocks noGrp="1"/>
          </p:cNvSpPr>
          <p:nvPr>
            <p:ph type="ctrTitle" idx="5"/>
          </p:nvPr>
        </p:nvSpPr>
        <p:spPr>
          <a:xfrm>
            <a:off x="2599065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STAFF</a:t>
            </a:r>
            <a:endParaRPr sz="900"/>
          </a:p>
        </p:txBody>
      </p:sp>
      <p:sp>
        <p:nvSpPr>
          <p:cNvPr id="208" name="Google Shape;208;p7"/>
          <p:cNvSpPr/>
          <p:nvPr/>
        </p:nvSpPr>
        <p:spPr>
          <a:xfrm>
            <a:off x="2922193" y="3746280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3124037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3619088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3274635" y="2618320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3183329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063373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4860702" y="374628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557616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213163" y="261835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121856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248779" y="10355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7"/>
          <p:cNvSpPr txBox="1"/>
          <p:nvPr/>
        </p:nvSpPr>
        <p:spPr>
          <a:xfrm>
            <a:off x="248779" y="1240246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30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Classes</a:t>
            </a:r>
            <a:endParaRPr sz="3000" b="0" i="0" u="none" strike="noStrike" cap="none" dirty="0">
              <a:solidFill>
                <a:srgbClr val="FFC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908308" y="3396616"/>
            <a:ext cx="1496816" cy="135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endParaRPr sz="10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006364" y="3761321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703259" y="288538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1358806" y="2633361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267500" y="261307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663187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MANAGER​</a:t>
            </a:r>
            <a:endParaRPr sz="9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554420" y="2771532"/>
            <a:ext cx="330827" cy="329934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7"/>
          <p:cNvGrpSpPr/>
          <p:nvPr/>
        </p:nvGrpSpPr>
        <p:grpSpPr>
          <a:xfrm>
            <a:off x="5410201" y="2783400"/>
            <a:ext cx="330827" cy="330827"/>
            <a:chOff x="3497300" y="3227275"/>
            <a:chExt cx="296175" cy="296175"/>
          </a:xfrm>
        </p:grpSpPr>
        <p:sp>
          <p:nvSpPr>
            <p:cNvPr id="228" name="Google Shape;228;p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3472098" y="2751386"/>
            <a:ext cx="329934" cy="330800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6397328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SALARY</a:t>
            </a:r>
            <a:endParaRPr sz="900"/>
          </a:p>
        </p:txBody>
      </p:sp>
      <p:sp>
        <p:nvSpPr>
          <p:cNvPr id="238" name="Google Shape;238;p7"/>
          <p:cNvSpPr/>
          <p:nvPr/>
        </p:nvSpPr>
        <p:spPr>
          <a:xfrm>
            <a:off x="6923086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6720415" y="374628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7417329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7072876" y="261835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6981569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7"/>
          <p:cNvGrpSpPr/>
          <p:nvPr/>
        </p:nvGrpSpPr>
        <p:grpSpPr>
          <a:xfrm>
            <a:off x="7194680" y="2687932"/>
            <a:ext cx="497173" cy="497134"/>
            <a:chOff x="-65131525" y="1914325"/>
            <a:chExt cx="316650" cy="316625"/>
          </a:xfrm>
        </p:grpSpPr>
        <p:sp>
          <p:nvSpPr>
            <p:cNvPr id="244" name="Google Shape;244;p7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6" grpId="0"/>
      <p:bldP spid="207" grpId="0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/>
      <p:bldP spid="221" grpId="0" animBg="1"/>
      <p:bldP spid="222" grpId="0" animBg="1"/>
      <p:bldP spid="223" grpId="0" animBg="1"/>
      <p:bldP spid="224" grpId="0" animBg="1"/>
      <p:bldP spid="225" grpId="0"/>
      <p:bldP spid="226" grpId="0" animBg="1"/>
      <p:bldP spid="236" grpId="0" animBg="1"/>
      <p:bldP spid="237" grpId="0"/>
      <p:bldP spid="23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311700" y="48791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 dirty="0">
                <a:solidFill>
                  <a:srgbClr val="FFC000"/>
                </a:solidFill>
              </a:rPr>
              <a:t>Module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2133235" y="22133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(UI creation)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 idx="2"/>
          </p:nvPr>
        </p:nvSpPr>
        <p:spPr>
          <a:xfrm>
            <a:off x="889135" y="19926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01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ubTitle" idx="3"/>
          </p:nvPr>
        </p:nvSpPr>
        <p:spPr>
          <a:xfrm>
            <a:off x="1996914" y="3138025"/>
            <a:ext cx="2025721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(calculate salaries)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 idx="4"/>
          </p:nvPr>
        </p:nvSpPr>
        <p:spPr>
          <a:xfrm>
            <a:off x="889135" y="28894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02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subTitle" idx="5"/>
          </p:nvPr>
        </p:nvSpPr>
        <p:spPr>
          <a:xfrm>
            <a:off x="1996914" y="4026875"/>
            <a:ext cx="2025721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(check </a:t>
            </a:r>
            <a:r>
              <a:rPr lang="en-US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DoB</a:t>
            </a: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format)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 idx="6"/>
          </p:nvPr>
        </p:nvSpPr>
        <p:spPr>
          <a:xfrm>
            <a:off x="889135" y="37861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03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subTitle" idx="7"/>
          </p:nvPr>
        </p:nvSpPr>
        <p:spPr>
          <a:xfrm>
            <a:off x="5180744" y="4109977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(run after correct login input)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 idx="8"/>
          </p:nvPr>
        </p:nvSpPr>
        <p:spPr>
          <a:xfrm>
            <a:off x="4086463" y="3802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06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subTitle" idx="9"/>
          </p:nvPr>
        </p:nvSpPr>
        <p:spPr>
          <a:xfrm>
            <a:off x="4984708" y="228568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(create &amp; read database)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title" idx="13"/>
          </p:nvPr>
        </p:nvSpPr>
        <p:spPr>
          <a:xfrm>
            <a:off x="4103123" y="199393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04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14"/>
          </p:nvPr>
        </p:nvSpPr>
        <p:spPr>
          <a:xfrm>
            <a:off x="4685423" y="3205001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(edit database file)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 idx="15"/>
          </p:nvPr>
        </p:nvSpPr>
        <p:spPr>
          <a:xfrm>
            <a:off x="4092486" y="2893086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05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ctrTitle" idx="16"/>
          </p:nvPr>
        </p:nvSpPr>
        <p:spPr>
          <a:xfrm>
            <a:off x="5487002" y="3690659"/>
            <a:ext cx="3219675" cy="52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dirty="0"/>
              <a:t>Manager.py &amp; Staff.py &amp; Check function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ctrTitle" idx="17"/>
          </p:nvPr>
        </p:nvSpPr>
        <p:spPr>
          <a:xfrm>
            <a:off x="5564595" y="224048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Pickle</a:t>
            </a:r>
            <a:endParaRPr dirty="0"/>
          </a:p>
        </p:txBody>
      </p:sp>
      <p:sp>
        <p:nvSpPr>
          <p:cNvPr id="175" name="Google Shape;175;p6"/>
          <p:cNvSpPr txBox="1">
            <a:spLocks noGrp="1"/>
          </p:cNvSpPr>
          <p:nvPr>
            <p:ph type="ctrTitle" idx="18"/>
          </p:nvPr>
        </p:nvSpPr>
        <p:spPr>
          <a:xfrm>
            <a:off x="5564595" y="31364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err="1"/>
              <a:t>Os</a:t>
            </a:r>
            <a:endParaRPr dirty="0"/>
          </a:p>
        </p:txBody>
      </p:sp>
      <p:sp>
        <p:nvSpPr>
          <p:cNvPr id="176" name="Google Shape;176;p6"/>
          <p:cNvSpPr txBox="1">
            <a:spLocks noGrp="1"/>
          </p:cNvSpPr>
          <p:nvPr>
            <p:ph type="ctrTitle" idx="19"/>
          </p:nvPr>
        </p:nvSpPr>
        <p:spPr>
          <a:xfrm>
            <a:off x="2146523" y="21421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err="1"/>
              <a:t>Tkinter</a:t>
            </a:r>
            <a:endParaRPr dirty="0"/>
          </a:p>
        </p:txBody>
      </p:sp>
      <p:sp>
        <p:nvSpPr>
          <p:cNvPr id="177" name="Google Shape;177;p6"/>
          <p:cNvSpPr txBox="1">
            <a:spLocks noGrp="1"/>
          </p:cNvSpPr>
          <p:nvPr>
            <p:ph type="ctrTitle" idx="20"/>
          </p:nvPr>
        </p:nvSpPr>
        <p:spPr>
          <a:xfrm>
            <a:off x="2146523" y="30663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Math</a:t>
            </a:r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ctrTitle" idx="21"/>
          </p:nvPr>
        </p:nvSpPr>
        <p:spPr>
          <a:xfrm>
            <a:off x="2146523" y="39553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Datetime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4862766" y="3033580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4856744" y="3917588"/>
            <a:ext cx="428915" cy="426116"/>
            <a:chOff x="6226275" y="3911538"/>
            <a:chExt cx="900325" cy="894450"/>
          </a:xfrm>
        </p:grpSpPr>
        <p:sp>
          <p:nvSpPr>
            <p:cNvPr id="181" name="Google Shape;181;p6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4873392" y="211874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6"/>
          <p:cNvGrpSpPr/>
          <p:nvPr/>
        </p:nvGrpSpPr>
        <p:grpSpPr>
          <a:xfrm>
            <a:off x="831492" y="3012889"/>
            <a:ext cx="432964" cy="431586"/>
            <a:chOff x="5812000" y="2553488"/>
            <a:chExt cx="769850" cy="767400"/>
          </a:xfrm>
        </p:grpSpPr>
        <p:sp>
          <p:nvSpPr>
            <p:cNvPr id="191" name="Google Shape;191;p6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"/>
          <p:cNvSpPr/>
          <p:nvPr/>
        </p:nvSpPr>
        <p:spPr>
          <a:xfrm>
            <a:off x="831490" y="392396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09885" y="217926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  <p:bldP spid="162" grpId="0"/>
      <p:bldP spid="163" grpId="0" build="p"/>
      <p:bldP spid="164" grpId="0"/>
      <p:bldP spid="165" grpId="0" build="p"/>
      <p:bldP spid="166" grpId="0"/>
      <p:bldP spid="167" grpId="0" build="p"/>
      <p:bldP spid="168" grpId="0"/>
      <p:bldP spid="169" grpId="0" build="p"/>
      <p:bldP spid="170" grpId="0"/>
      <p:bldP spid="171" grpId="0" build="p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89" grpId="0" animBg="1"/>
      <p:bldP spid="197" grpId="0" animBg="1"/>
      <p:bldP spid="1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ctrTitle"/>
          </p:nvPr>
        </p:nvSpPr>
        <p:spPr>
          <a:xfrm>
            <a:off x="338205" y="258599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8800" dirty="0">
                <a:solidFill>
                  <a:srgbClr val="FFC000"/>
                </a:solidFill>
              </a:rPr>
              <a:t>DEMO</a:t>
            </a:r>
            <a:endParaRPr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Bree Serif</vt:lpstr>
      <vt:lpstr>Aharoni</vt:lpstr>
      <vt:lpstr>Roboto Black</vt:lpstr>
      <vt:lpstr>Roboto Light</vt:lpstr>
      <vt:lpstr>Roboto Mono</vt:lpstr>
      <vt:lpstr>Segoe UI Semibold</vt:lpstr>
      <vt:lpstr>WEB PROPOSAL</vt:lpstr>
      <vt:lpstr>HUMAN RESOURCE management</vt:lpstr>
      <vt:lpstr>Why use</vt:lpstr>
      <vt:lpstr>About Dreamcatcher </vt:lpstr>
      <vt:lpstr>Structure​</vt:lpstr>
      <vt:lpstr>Database Diagram</vt:lpstr>
      <vt:lpstr>Class</vt:lpstr>
      <vt:lpstr>Domain​</vt:lpstr>
      <vt:lpstr>Module</vt:lpstr>
      <vt:lpstr>DEMO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Dung</dc:creator>
  <cp:lastModifiedBy>Phúc Phạm Gia</cp:lastModifiedBy>
  <cp:revision>16</cp:revision>
  <dcterms:modified xsi:type="dcterms:W3CDTF">2021-05-26T17:56:28Z</dcterms:modified>
</cp:coreProperties>
</file>