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82" r:id="rId2"/>
    <p:sldId id="816" r:id="rId3"/>
    <p:sldId id="817" r:id="rId4"/>
    <p:sldId id="818" r:id="rId5"/>
  </p:sldIdLst>
  <p:sldSz cx="12192000" cy="6858000"/>
  <p:notesSz cx="6724650" cy="987425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hn, Jochen" initials="BJ" lastIdx="1" clrIdx="0">
    <p:extLst>
      <p:ext uri="{19B8F6BF-5375-455C-9EA6-DF929625EA0E}">
        <p15:presenceInfo xmlns:p15="http://schemas.microsoft.com/office/powerpoint/2012/main" userId="S-1-5-21-5706737-865354117-630672053-18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EFE6"/>
    <a:srgbClr val="1A9481"/>
    <a:srgbClr val="191919"/>
    <a:srgbClr val="F8F8F8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8" autoAdjust="0"/>
    <p:restoredTop sz="96840" autoAdjust="0"/>
  </p:normalViewPr>
  <p:slideViewPr>
    <p:cSldViewPr snapToGrid="0" snapToObjects="1">
      <p:cViewPr varScale="1">
        <p:scale>
          <a:sx n="85" d="100"/>
          <a:sy n="85" d="100"/>
        </p:scale>
        <p:origin x="5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768" y="108"/>
      </p:cViewPr>
      <p:guideLst>
        <p:guide orient="horz" pos="3110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0908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0908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r">
              <a:defRPr sz="11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831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9085" y="4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1" tIns="45356" rIns="90711" bIns="4535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2466" y="4690273"/>
            <a:ext cx="5379720" cy="4443413"/>
          </a:xfrm>
          <a:prstGeom prst="rect">
            <a:avLst/>
          </a:prstGeom>
        </p:spPr>
        <p:txBody>
          <a:bodyPr vert="horz" lIns="90711" tIns="45356" rIns="90711" bIns="45356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9085" y="9378828"/>
            <a:ext cx="2914015" cy="493713"/>
          </a:xfrm>
          <a:prstGeom prst="rect">
            <a:avLst/>
          </a:prstGeom>
        </p:spPr>
        <p:txBody>
          <a:bodyPr vert="horz" lIns="90711" tIns="45356" rIns="90711" bIns="45356" rtlCol="0" anchor="b"/>
          <a:lstStyle>
            <a:lvl1pPr algn="r">
              <a:defRPr sz="1100"/>
            </a:lvl1pPr>
          </a:lstStyle>
          <a:p>
            <a:fld id="{B9AB0EB6-312B-0744-A695-79F45F52978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280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575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81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597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90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ch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ch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3.0/ch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Arial Narrow" pitchFamily="34" charset="0"/>
              </a:defRPr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8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sz="1200" dirty="0" smtClean="0">
                <a:latin typeface="Arial" pitchFamily="34" charset="0"/>
                <a:cs typeface="Arial" pitchFamily="34" charset="0"/>
              </a:rPr>
              <a:t>Team Meeting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CH" sz="1200" dirty="0" smtClean="0">
                <a:latin typeface="Arial" pitchFamily="34" charset="0"/>
                <a:cs typeface="Arial" pitchFamily="34" charset="0"/>
              </a:rPr>
              <a:t>Lib4RI Web Search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CH" sz="1200" baseline="0" dirty="0" smtClean="0">
                <a:latin typeface="Arial" pitchFamily="34" charset="0"/>
                <a:cs typeface="Arial" pitchFamily="34" charset="0"/>
              </a:rPr>
              <a:t>April 2022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Bild 6" descr="lib4ri_logo_rgb_noBylin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pic>
        <p:nvPicPr>
          <p:cNvPr id="11" name="Picture 4" descr="http://www.creativecommons.ch/wp-content/uploads/2014/03/by2.p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Arial Narrow" pitchFamily="34" charset="0"/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91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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5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Bild 6" descr="lib4ri_logo_rgb_noBylin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pic>
        <p:nvPicPr>
          <p:cNvPr id="11" name="Picture 4" descr="http://www.creativecommons.ch/wp-content/uploads/2014/03/by2.p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Event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Title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aseline="0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de-DE" sz="1200" baseline="0" dirty="0" smtClean="0">
                <a:latin typeface="Arial" pitchFamily="34" charset="0"/>
                <a:cs typeface="Arial" pitchFamily="34" charset="0"/>
              </a:rPr>
              <a:t> YYYY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000"/>
            </a:lvl1pPr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Ä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000"/>
            </a:lvl1pPr>
            <a:lvl2pPr marL="742950" indent="-285750">
              <a:buClr>
                <a:srgbClr val="1A9481"/>
              </a:buClr>
              <a:buSzPct val="65000"/>
              <a:buFont typeface="Wingdings" pitchFamily="2" charset="2"/>
              <a:buChar char="Ä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8" name="Foliennummernplatzhalter 4"/>
          <p:cNvSpPr txBox="1">
            <a:spLocks/>
          </p:cNvSpPr>
          <p:nvPr userDrawn="1"/>
        </p:nvSpPr>
        <p:spPr>
          <a:xfrm>
            <a:off x="10904937" y="6343740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A9B777-421A-494A-BFF8-C5300CA66D3C}" type="slidenum">
              <a:rPr lang="de-DE" sz="12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4" descr="http://www.creativecommons.ch/wp-content/uploads/2014/03/by2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02" y="6446622"/>
            <a:ext cx="550371" cy="1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 6" descr="lib4ri_logo_rgb_noByline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3245" y="6360546"/>
            <a:ext cx="961537" cy="289948"/>
          </a:xfrm>
          <a:prstGeom prst="rect">
            <a:avLst/>
          </a:prstGeom>
        </p:spPr>
      </p:pic>
      <p:sp>
        <p:nvSpPr>
          <p:cNvPr id="9" name="Textfeld 11"/>
          <p:cNvSpPr txBox="1"/>
          <p:nvPr userDrawn="1"/>
        </p:nvSpPr>
        <p:spPr>
          <a:xfrm>
            <a:off x="1757214" y="6402345"/>
            <a:ext cx="87595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latin typeface="Arial" pitchFamily="34" charset="0"/>
                <a:cs typeface="Arial" pitchFamily="34" charset="0"/>
              </a:rPr>
              <a:t>Event  </a:t>
            </a:r>
            <a:r>
              <a:rPr lang="de-DE" sz="1200" b="1" dirty="0" smtClean="0">
                <a:latin typeface="Arial" pitchFamily="34" charset="0"/>
                <a:cs typeface="Arial" pitchFamily="34" charset="0"/>
              </a:rPr>
              <a:t>·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Title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1200" b="1" dirty="0">
                <a:latin typeface="Arial" pitchFamily="34" charset="0"/>
                <a:cs typeface="Arial" pitchFamily="34" charset="0"/>
              </a:rPr>
              <a:t>· </a:t>
            </a:r>
            <a:r>
              <a:rPr lang="de-DE" sz="12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baseline="0" dirty="0" err="1" smtClean="0">
                <a:latin typeface="Arial" pitchFamily="34" charset="0"/>
                <a:cs typeface="Arial" pitchFamily="34" charset="0"/>
              </a:rPr>
              <a:t>Month</a:t>
            </a:r>
            <a:r>
              <a:rPr lang="de-DE" sz="1200" baseline="0" dirty="0" smtClean="0">
                <a:latin typeface="Arial" pitchFamily="34" charset="0"/>
                <a:cs typeface="Arial" pitchFamily="34" charset="0"/>
              </a:rPr>
              <a:t> YYYY</a:t>
            </a:r>
            <a:endParaRPr lang="en-GB" sz="1200" baseline="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7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Mastertextformat bearbeiten lorem ipsum dolor sit amet sit dolorum.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A9481"/>
              </a:buClr>
              <a:buSzPct val="65000"/>
              <a:buFont typeface="Wingdings" pitchFamily="2" charset="2"/>
              <a:buChar char=""/>
              <a:tabLst/>
              <a:defRPr/>
            </a:pPr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71200" y="635635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737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2A9B777-421A-494A-BFF8-C5300CA66D3C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5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buNone/>
        <a:defRPr sz="2800" b="0" i="0" kern="1200" baseline="0">
          <a:solidFill>
            <a:srgbClr val="373737"/>
          </a:solidFill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ct val="20000"/>
        </a:spcBef>
        <a:buFont typeface="Arial"/>
        <a:buNone/>
        <a:defRPr sz="2000" b="0" i="0" kern="1200" baseline="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1pPr>
      <a:lvl2pPr marL="742950" marR="0" indent="-285750" algn="l" defTabSz="457200" rtl="0" eaLnBrk="1" fontAlgn="auto" latinLnBrk="0" hangingPunct="1">
        <a:lnSpc>
          <a:spcPct val="110000"/>
        </a:lnSpc>
        <a:spcBef>
          <a:spcPct val="20000"/>
        </a:spcBef>
        <a:spcAft>
          <a:spcPts val="0"/>
        </a:spcAft>
        <a:buClr>
          <a:srgbClr val="373737"/>
        </a:buClr>
        <a:buSzPct val="100000"/>
        <a:buFont typeface="Lucida Grande"/>
        <a:buChar char="»"/>
        <a:tabLst/>
        <a:defRPr lang="en-GB" sz="1800" b="0" i="0" kern="1200" noProof="0" dirty="0" smtClean="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6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4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ct val="20000"/>
        </a:spcBef>
        <a:buClr>
          <a:srgbClr val="373737"/>
        </a:buClr>
        <a:buSzPct val="100000"/>
        <a:buFont typeface="Lucida Grande"/>
        <a:buChar char="»"/>
        <a:defRPr sz="1400" b="0" i="0" kern="1200">
          <a:solidFill>
            <a:srgbClr val="373737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09600" y="857956"/>
            <a:ext cx="10972800" cy="3996394"/>
          </a:xfrm>
        </p:spPr>
        <p:txBody>
          <a:bodyPr>
            <a:normAutofit/>
          </a:bodyPr>
          <a:lstStyle/>
          <a:p>
            <a:r>
              <a:rPr lang="en-CH" sz="4000" b="1" dirty="0" smtClean="0"/>
              <a:t>New Lib4RI Web Search</a:t>
            </a:r>
            <a:endParaRPr lang="de-CH" sz="4000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09600" y="1395061"/>
            <a:ext cx="10972800" cy="4731104"/>
          </a:xfrm>
        </p:spPr>
        <p:txBody>
          <a:bodyPr>
            <a:normAutofit/>
          </a:bodyPr>
          <a:lstStyle/>
          <a:p>
            <a:r>
              <a:rPr lang="en-CH" sz="16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frank.hoesli@lib4ri.ch</a:t>
            </a:r>
            <a:endParaRPr lang="de-CH" sz="1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en-CH" sz="1600" dirty="0" smtClean="0"/>
              <a:t/>
            </a:r>
            <a:br>
              <a:rPr lang="en-CH" sz="1600" dirty="0" smtClean="0"/>
            </a:br>
            <a:r>
              <a:rPr lang="en-CH" sz="1600" dirty="0" smtClean="0"/>
              <a:t/>
            </a:r>
            <a:br>
              <a:rPr lang="en-CH" sz="1600" dirty="0" smtClean="0"/>
            </a:br>
            <a:endParaRPr lang="en-CH" sz="1600" dirty="0" smtClean="0"/>
          </a:p>
          <a:p>
            <a:endParaRPr lang="de-CH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CH" sz="1600" dirty="0" smtClean="0"/>
              <a:t>User’s outgoing search term</a:t>
            </a:r>
            <a:endParaRPr lang="en-US" sz="1600" dirty="0" smtClean="0"/>
          </a:p>
          <a:p>
            <a:pPr lvl="1"/>
            <a:r>
              <a:rPr lang="en-CH" sz="1600" dirty="0" smtClean="0"/>
              <a:t>Incoming results from search sites</a:t>
            </a:r>
            <a:endParaRPr lang="en-US" sz="1600" dirty="0"/>
          </a:p>
          <a:p>
            <a:pPr lvl="1"/>
            <a:endParaRPr lang="en-US" dirty="0" smtClean="0"/>
          </a:p>
          <a:p>
            <a:pPr algn="r"/>
            <a:endParaRPr lang="de-CH" dirty="0"/>
          </a:p>
        </p:txBody>
      </p:sp>
      <p:pic>
        <p:nvPicPr>
          <p:cNvPr id="6" name="Bild 6" descr="lib4ri_logo_rgb_noByline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54" y="571889"/>
            <a:ext cx="1818946" cy="548497"/>
          </a:xfrm>
          <a:prstGeom prst="rect">
            <a:avLst/>
          </a:prstGeom>
        </p:spPr>
      </p:pic>
      <p:pic>
        <p:nvPicPr>
          <p:cNvPr id="8" name="Picture 4" descr="http://www.creativecommons.ch/wp-content/uploads/2014/03/b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54" y="6288091"/>
            <a:ext cx="1016444" cy="35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3349099" y="6256207"/>
            <a:ext cx="6475259" cy="430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2000" b="0" i="0" kern="1200" baseline="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1A9481"/>
              </a:buClr>
              <a:buSzPct val="65000"/>
              <a:buFont typeface="Wingdings" pitchFamily="2" charset="2"/>
              <a:buChar char=""/>
              <a:tabLst/>
              <a:defRPr lang="en-GB" sz="1800" b="0" i="0" kern="1200" noProof="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6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4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rgbClr val="373737"/>
              </a:buClr>
              <a:buSzPct val="100000"/>
              <a:buFont typeface="Lucida Grande"/>
              <a:buChar char="»"/>
              <a:defRPr sz="1400" b="0" i="0" kern="1200">
                <a:solidFill>
                  <a:srgbClr val="373737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Unless otherwise noted, this work is licensed under a </a:t>
            </a:r>
            <a:r>
              <a:rPr lang="en-GB" sz="1000" dirty="0">
                <a:hlinkClick r:id="rId5"/>
              </a:rPr>
              <a:t>Creative Commons Attribution </a:t>
            </a:r>
            <a:r>
              <a:rPr lang="en-GB" sz="1000" dirty="0" smtClean="0">
                <a:hlinkClick r:id="rId5"/>
              </a:rPr>
              <a:t>4.0 License</a:t>
            </a:r>
            <a:r>
              <a:rPr lang="en-GB" sz="1000" dirty="0"/>
              <a:t>, </a:t>
            </a: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which </a:t>
            </a:r>
            <a:r>
              <a:rPr lang="en-GB" sz="1000" dirty="0"/>
              <a:t>means that it can be freely copied, redistributed and adapted as long as appropriate attribution is given. </a:t>
            </a:r>
          </a:p>
        </p:txBody>
      </p:sp>
    </p:spTree>
    <p:extLst>
      <p:ext uri="{BB962C8B-B14F-4D97-AF65-F5344CB8AC3E}">
        <p14:creationId xmlns:p14="http://schemas.microsoft.com/office/powerpoint/2010/main" val="3474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5" y="2155029"/>
            <a:ext cx="1310267" cy="131026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4901778" y="3001743"/>
            <a:ext cx="970675" cy="60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Web Search – the journey of a search term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3871" y="1802864"/>
            <a:ext cx="2859632" cy="2989729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471" y="3180227"/>
            <a:ext cx="1885184" cy="2257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037" y="67077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472" y="141763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7907" y="2164498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0634" y="300802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/>
          <p:cNvCxnSpPr/>
          <p:nvPr/>
        </p:nvCxnSpPr>
        <p:spPr>
          <a:xfrm flipV="1">
            <a:off x="7849442" y="2316220"/>
            <a:ext cx="667254" cy="1250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5673" y="2941448"/>
            <a:ext cx="1023365" cy="1000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875673" y="3566675"/>
            <a:ext cx="1428347" cy="66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64475" y="4228706"/>
            <a:ext cx="1676736" cy="303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10295" y="2316220"/>
            <a:ext cx="590740" cy="23872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1778" y="3008020"/>
            <a:ext cx="965894" cy="917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891272" y="3008020"/>
            <a:ext cx="976400" cy="124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86491" y="3008020"/>
            <a:ext cx="974607" cy="1573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610846" y="5442715"/>
            <a:ext cx="257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lib-cms-dev1</a:t>
            </a:r>
            <a:endParaRPr lang="de-CH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920348" y="460792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APIs to search</a:t>
            </a:r>
            <a:endParaRPr lang="de-CH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075649" y="2624869"/>
            <a:ext cx="178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API-optimized</a:t>
            </a:r>
            <a:br>
              <a:rPr lang="en-CH" sz="1600" dirty="0" smtClean="0"/>
            </a:br>
            <a:r>
              <a:rPr lang="en-CH" sz="1600" dirty="0" smtClean="0"/>
              <a:t>Search Handler</a:t>
            </a:r>
            <a:endParaRPr lang="de-CH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95545" y="4837831"/>
            <a:ext cx="343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Prototype web page with</a:t>
            </a:r>
            <a:br>
              <a:rPr lang="en-CH" sz="1600" dirty="0" smtClean="0"/>
            </a:br>
            <a:r>
              <a:rPr lang="en-CH" sz="1600" dirty="0" smtClean="0"/>
              <a:t>result ‘Bento’ boxes for</a:t>
            </a:r>
            <a:br>
              <a:rPr lang="en-CH" sz="1600" dirty="0" smtClean="0"/>
            </a:br>
            <a:r>
              <a:rPr lang="en-CH" sz="1600" dirty="0" smtClean="0"/>
              <a:t>each site to search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705155" y="1596462"/>
            <a:ext cx="30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Bento box tool to</a:t>
            </a:r>
            <a:br>
              <a:rPr lang="en-CH" sz="1600" dirty="0" smtClean="0"/>
            </a:br>
            <a:r>
              <a:rPr lang="en-CH" sz="1600" dirty="0" smtClean="0"/>
              <a:t>relay search term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600" y="2192400"/>
            <a:ext cx="34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600" y="2192400"/>
            <a:ext cx="130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water</a:t>
            </a: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1601" y="2192400"/>
            <a:ext cx="90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</a:t>
            </a: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1601" y="2192400"/>
            <a:ext cx="688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1600" y="2192400"/>
            <a:ext cx="491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</a:t>
            </a: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en-CH" sz="600" dirty="0" smtClean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endParaRPr lang="de-CH" sz="600" dirty="0">
              <a:solidFill>
                <a:schemeClr val="bg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1600" y="2192400"/>
            <a:ext cx="18798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 smtClean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water|</a:t>
            </a:r>
          </a:p>
        </p:txBody>
      </p:sp>
    </p:spTree>
    <p:extLst>
      <p:ext uri="{BB962C8B-B14F-4D97-AF65-F5344CB8AC3E}">
        <p14:creationId xmlns:p14="http://schemas.microsoft.com/office/powerpoint/2010/main" val="12794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7" grpId="0"/>
      <p:bldP spid="2" grpId="0"/>
      <p:bldP spid="25" grpId="0"/>
      <p:bldP spid="26" grpId="0"/>
      <p:bldP spid="27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2557610" y="2516162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API-optimized</a:t>
            </a:r>
            <a:br>
              <a:rPr lang="en-CH" sz="1600" dirty="0"/>
            </a:br>
            <a:r>
              <a:rPr lang="en-CH" sz="1600" dirty="0"/>
              <a:t>Search </a:t>
            </a:r>
            <a:r>
              <a:rPr lang="en-CH" sz="1600" dirty="0" smtClean="0"/>
              <a:t>Handler</a:t>
            </a:r>
            <a:endParaRPr lang="de-CH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Web Search – the processing of search results</a:t>
            </a:r>
            <a:endParaRPr lang="de-C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885" y="144991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7589" y="200796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79177" y="267009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8240" y="310093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70" name="TextBox 169"/>
          <p:cNvSpPr txBox="1"/>
          <p:nvPr/>
        </p:nvSpPr>
        <p:spPr>
          <a:xfrm>
            <a:off x="1980000" y="5390808"/>
            <a:ext cx="2952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lib-cms-dev1</a:t>
            </a:r>
            <a:endParaRPr lang="de-CH" sz="1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04307" y="3055445"/>
            <a:ext cx="425032" cy="549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50608" y="3435589"/>
            <a:ext cx="662172" cy="4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2569" y="3944348"/>
            <a:ext cx="969958" cy="22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08690" y="4324330"/>
            <a:ext cx="1283837" cy="18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400" y="3128400"/>
            <a:ext cx="1905632" cy="22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3"/>
          <a:srcRect t="4199" r="10724"/>
          <a:stretch/>
        </p:blipFill>
        <p:spPr>
          <a:xfrm>
            <a:off x="8604557" y="2909888"/>
            <a:ext cx="4254193" cy="319447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2" name="TextBox 171"/>
          <p:cNvSpPr txBox="1"/>
          <p:nvPr/>
        </p:nvSpPr>
        <p:spPr>
          <a:xfrm>
            <a:off x="6199649" y="2522064"/>
            <a:ext cx="1789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API-optimized</a:t>
            </a:r>
            <a:br>
              <a:rPr lang="en-CH" sz="1600" dirty="0" smtClean="0"/>
            </a:br>
            <a:r>
              <a:rPr lang="en-CH" sz="1600" dirty="0" smtClean="0"/>
              <a:t>Search Handler</a:t>
            </a:r>
            <a:endParaRPr lang="de-CH" sz="1600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540" y="2117849"/>
            <a:ext cx="1666246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3" name="Picture 8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01" y="2361600"/>
            <a:ext cx="1182250" cy="306285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2557610" y="2516162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API-optimized</a:t>
            </a:r>
            <a:br>
              <a:rPr lang="en-CH" sz="1600" dirty="0"/>
            </a:br>
            <a:r>
              <a:rPr lang="en-CH" sz="1600" dirty="0"/>
              <a:t>Search </a:t>
            </a:r>
            <a:r>
              <a:rPr lang="en-CH" sz="1600" dirty="0" smtClean="0"/>
              <a:t>Handler</a:t>
            </a:r>
            <a:endParaRPr lang="de-CH" sz="16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563" y="1770822"/>
            <a:ext cx="1310267" cy="131026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 smtClean="0"/>
              <a:t>Lib4RI Web Search – the processing of search results</a:t>
            </a:r>
            <a:endParaRPr lang="de-C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7885" y="1449910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7589" y="200796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79177" y="267009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8240" y="3100937"/>
            <a:ext cx="2285714" cy="1523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170" name="TextBox 169"/>
          <p:cNvSpPr txBox="1"/>
          <p:nvPr/>
        </p:nvSpPr>
        <p:spPr>
          <a:xfrm>
            <a:off x="1965591" y="5390808"/>
            <a:ext cx="257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 smtClean="0"/>
              <a:t>Web server lib-cms-</a:t>
            </a:r>
            <a:endParaRPr lang="de-CH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920556" y="1377261"/>
            <a:ext cx="300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smtClean="0"/>
              <a:t>Bento box tool to fill in results</a:t>
            </a:r>
            <a:br>
              <a:rPr lang="en-CH" sz="1600" dirty="0" smtClean="0"/>
            </a:br>
            <a:r>
              <a:rPr lang="en-CH" sz="1600" dirty="0" smtClean="0"/>
              <a:t>                    for each search site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2119" y="2805108"/>
            <a:ext cx="1659195" cy="2929272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2104307" y="3055445"/>
            <a:ext cx="425032" cy="549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50608" y="3435589"/>
            <a:ext cx="662172" cy="4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2569" y="3944348"/>
            <a:ext cx="969958" cy="228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08690" y="4324330"/>
            <a:ext cx="1283837" cy="18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96144" y="4185712"/>
            <a:ext cx="272967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0132" y="2797078"/>
            <a:ext cx="1646398" cy="2917627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90" name="Straight Arrow Connector 89"/>
          <p:cNvCxnSpPr/>
          <p:nvPr/>
        </p:nvCxnSpPr>
        <p:spPr>
          <a:xfrm>
            <a:off x="6016816" y="4173280"/>
            <a:ext cx="652034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16816" y="5376151"/>
            <a:ext cx="194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s</a:t>
            </a:r>
            <a:r>
              <a:rPr lang="en-CH" sz="1600" dirty="0" smtClean="0"/>
              <a:t>erver lib-cms-dev1</a:t>
            </a:r>
            <a:endParaRPr lang="de-CH" sz="16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083" y="4961233"/>
            <a:ext cx="1666246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85" y="4946481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62" y="5098881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381" y="2114408"/>
            <a:ext cx="1527649" cy="138139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5" name="Picture 74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896700" y="2370088"/>
            <a:ext cx="1161905" cy="3059048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>
            <a:off x="4815517" y="4173280"/>
            <a:ext cx="398834" cy="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339695" y="4173280"/>
            <a:ext cx="407055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08175" y="4173280"/>
            <a:ext cx="42672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717736" y="2909946"/>
            <a:ext cx="530619" cy="621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728406" y="2956468"/>
            <a:ext cx="586266" cy="89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7728406" y="2973720"/>
            <a:ext cx="686855" cy="121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717736" y="2973720"/>
            <a:ext cx="797614" cy="1539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9296751" y="2857500"/>
            <a:ext cx="2249312" cy="1249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9260038" y="2909946"/>
            <a:ext cx="1289281" cy="1197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9207229" y="2956468"/>
            <a:ext cx="444354" cy="1123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9114482" y="2973720"/>
            <a:ext cx="371477" cy="1936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theme/theme1.xml><?xml version="1.0" encoding="utf-8"?>
<a:theme xmlns:a="http://schemas.openxmlformats.org/drawingml/2006/main" name="110131_lib4ri_powerpoint_template">
  <a:themeElements>
    <a:clrScheme name="Lib4Ri Colors 1">
      <a:dk1>
        <a:srgbClr val="383838"/>
      </a:dk1>
      <a:lt1>
        <a:srgbClr val="383838"/>
      </a:lt1>
      <a:dk2>
        <a:srgbClr val="383838"/>
      </a:dk2>
      <a:lt2>
        <a:srgbClr val="F3EFE6"/>
      </a:lt2>
      <a:accent1>
        <a:srgbClr val="1A948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9481"/>
      </a:hlink>
      <a:folHlink>
        <a:srgbClr val="0D5349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Georgia</vt:lpstr>
      <vt:lpstr>Lucida Grande</vt:lpstr>
      <vt:lpstr>Verdana</vt:lpstr>
      <vt:lpstr>Wingdings</vt:lpstr>
      <vt:lpstr>110131_lib4ri_powerpoint_template</vt:lpstr>
      <vt:lpstr>New Lib4RI Web Search</vt:lpstr>
      <vt:lpstr>Lib4RI Web Search – the journey of a search term</vt:lpstr>
      <vt:lpstr>Lib4RI Web Search – the processing of search results</vt:lpstr>
      <vt:lpstr>Lib4RI Web Search – the processing of search results</vt:lpstr>
    </vt:vector>
  </TitlesOfParts>
  <Company>Lib4RI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Information and Open Access</dc:title>
  <dc:creator>Lothar Nunnenmacher</dc:creator>
  <cp:lastModifiedBy>Hösli, Frank</cp:lastModifiedBy>
  <cp:revision>1095</cp:revision>
  <cp:lastPrinted>2014-10-20T13:15:36Z</cp:lastPrinted>
  <dcterms:created xsi:type="dcterms:W3CDTF">2011-04-01T18:09:32Z</dcterms:created>
  <dcterms:modified xsi:type="dcterms:W3CDTF">2022-09-30T15:54:50Z</dcterms:modified>
</cp:coreProperties>
</file>