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2"/>
  </p:notesMasterIdLst>
  <p:sldIdLst>
    <p:sldId id="2142" r:id="rId2"/>
    <p:sldId id="2143" r:id="rId3"/>
    <p:sldId id="2147" r:id="rId4"/>
    <p:sldId id="2148" r:id="rId5"/>
    <p:sldId id="2149" r:id="rId6"/>
    <p:sldId id="2150" r:id="rId7"/>
    <p:sldId id="2151" r:id="rId8"/>
    <p:sldId id="2144" r:id="rId9"/>
    <p:sldId id="2152" r:id="rId10"/>
    <p:sldId id="2174" r:id="rId11"/>
    <p:sldId id="2153" r:id="rId12"/>
    <p:sldId id="2175" r:id="rId13"/>
    <p:sldId id="2176" r:id="rId14"/>
    <p:sldId id="2154" r:id="rId15"/>
    <p:sldId id="2177" r:id="rId16"/>
    <p:sldId id="2155" r:id="rId17"/>
    <p:sldId id="2171" r:id="rId18"/>
    <p:sldId id="2170" r:id="rId19"/>
    <p:sldId id="2172" r:id="rId20"/>
    <p:sldId id="2178" r:id="rId21"/>
    <p:sldId id="2156" r:id="rId22"/>
    <p:sldId id="2173" r:id="rId23"/>
    <p:sldId id="2157" r:id="rId24"/>
    <p:sldId id="2179" r:id="rId25"/>
    <p:sldId id="2159" r:id="rId26"/>
    <p:sldId id="2180" r:id="rId27"/>
    <p:sldId id="2189" r:id="rId28"/>
    <p:sldId id="2145" r:id="rId29"/>
    <p:sldId id="2160" r:id="rId30"/>
    <p:sldId id="2181" r:id="rId31"/>
    <p:sldId id="2182" r:id="rId32"/>
    <p:sldId id="2183" r:id="rId33"/>
    <p:sldId id="2161" r:id="rId34"/>
    <p:sldId id="2168" r:id="rId35"/>
    <p:sldId id="2185" r:id="rId36"/>
    <p:sldId id="2186" r:id="rId37"/>
    <p:sldId id="2187" r:id="rId38"/>
    <p:sldId id="2188" r:id="rId39"/>
    <p:sldId id="2184" r:id="rId40"/>
    <p:sldId id="203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CD2F6"/>
    <a:srgbClr val="E2F0D9"/>
    <a:srgbClr val="A9D18E"/>
    <a:srgbClr val="FFF2CC"/>
    <a:srgbClr val="FFD966"/>
    <a:srgbClr val="DEEBF7"/>
    <a:srgbClr val="9DC3E6"/>
    <a:srgbClr val="2F5597"/>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83003" autoAdjust="0"/>
  </p:normalViewPr>
  <p:slideViewPr>
    <p:cSldViewPr snapToGrid="0">
      <p:cViewPr varScale="1">
        <p:scale>
          <a:sx n="94" d="100"/>
          <a:sy n="94" d="100"/>
        </p:scale>
        <p:origin x="12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803E4-2587-4C0D-A3FE-627880BC8BAE}"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9DA80-ADFC-4E44-8B47-C97F4AB8ADE0}" type="slidenum">
              <a:rPr lang="zh-CN" altLang="en-US" smtClean="0"/>
              <a:t>‹#›</a:t>
            </a:fld>
            <a:endParaRPr lang="zh-CN" altLang="en-US"/>
          </a:p>
        </p:txBody>
      </p:sp>
    </p:spTree>
    <p:extLst>
      <p:ext uri="{BB962C8B-B14F-4D97-AF65-F5344CB8AC3E}">
        <p14:creationId xmlns:p14="http://schemas.microsoft.com/office/powerpoint/2010/main" val="30446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a:t>
            </a:fld>
            <a:endParaRPr kumimoji="1" lang="zh-CN" altLang="en-US"/>
          </a:p>
        </p:txBody>
      </p:sp>
    </p:spTree>
    <p:extLst>
      <p:ext uri="{BB962C8B-B14F-4D97-AF65-F5344CB8AC3E}">
        <p14:creationId xmlns:p14="http://schemas.microsoft.com/office/powerpoint/2010/main" val="43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54397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677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306258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13</a:t>
            </a:fld>
            <a:endParaRPr kumimoji="1" lang="zh-CN" altLang="en-US"/>
          </a:p>
        </p:txBody>
      </p:sp>
    </p:spTree>
    <p:extLst>
      <p:ext uri="{BB962C8B-B14F-4D97-AF65-F5344CB8AC3E}">
        <p14:creationId xmlns:p14="http://schemas.microsoft.com/office/powerpoint/2010/main" val="221957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14</a:t>
            </a:fld>
            <a:endParaRPr kumimoji="1" lang="zh-CN" altLang="en-US"/>
          </a:p>
        </p:txBody>
      </p:sp>
    </p:spTree>
    <p:extLst>
      <p:ext uri="{BB962C8B-B14F-4D97-AF65-F5344CB8AC3E}">
        <p14:creationId xmlns:p14="http://schemas.microsoft.com/office/powerpoint/2010/main" val="198694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15</a:t>
            </a:fld>
            <a:endParaRPr kumimoji="1" lang="zh-CN" altLang="en-US"/>
          </a:p>
        </p:txBody>
      </p:sp>
    </p:spTree>
    <p:extLst>
      <p:ext uri="{BB962C8B-B14F-4D97-AF65-F5344CB8AC3E}">
        <p14:creationId xmlns:p14="http://schemas.microsoft.com/office/powerpoint/2010/main" val="279139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16</a:t>
            </a:fld>
            <a:endParaRPr kumimoji="1" lang="zh-CN" altLang="en-US"/>
          </a:p>
        </p:txBody>
      </p:sp>
    </p:spTree>
    <p:extLst>
      <p:ext uri="{BB962C8B-B14F-4D97-AF65-F5344CB8AC3E}">
        <p14:creationId xmlns:p14="http://schemas.microsoft.com/office/powerpoint/2010/main" val="370384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17</a:t>
            </a:fld>
            <a:endParaRPr kumimoji="1" lang="zh-CN" altLang="en-US"/>
          </a:p>
        </p:txBody>
      </p:sp>
    </p:spTree>
    <p:extLst>
      <p:ext uri="{BB962C8B-B14F-4D97-AF65-F5344CB8AC3E}">
        <p14:creationId xmlns:p14="http://schemas.microsoft.com/office/powerpoint/2010/main" val="344932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18</a:t>
            </a:fld>
            <a:endParaRPr kumimoji="1" lang="zh-CN" altLang="en-US"/>
          </a:p>
        </p:txBody>
      </p:sp>
    </p:spTree>
    <p:extLst>
      <p:ext uri="{BB962C8B-B14F-4D97-AF65-F5344CB8AC3E}">
        <p14:creationId xmlns:p14="http://schemas.microsoft.com/office/powerpoint/2010/main" val="604022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19</a:t>
            </a:fld>
            <a:endParaRPr kumimoji="1" lang="zh-CN" altLang="en-US"/>
          </a:p>
        </p:txBody>
      </p:sp>
    </p:spTree>
    <p:extLst>
      <p:ext uri="{BB962C8B-B14F-4D97-AF65-F5344CB8AC3E}">
        <p14:creationId xmlns:p14="http://schemas.microsoft.com/office/powerpoint/2010/main" val="29456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97349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20</a:t>
            </a:fld>
            <a:endParaRPr kumimoji="1" lang="zh-CN" altLang="en-US"/>
          </a:p>
        </p:txBody>
      </p:sp>
    </p:spTree>
    <p:extLst>
      <p:ext uri="{BB962C8B-B14F-4D97-AF65-F5344CB8AC3E}">
        <p14:creationId xmlns:p14="http://schemas.microsoft.com/office/powerpoint/2010/main" val="330555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21</a:t>
            </a:fld>
            <a:endParaRPr kumimoji="1" lang="zh-CN" altLang="en-US"/>
          </a:p>
        </p:txBody>
      </p:sp>
    </p:spTree>
    <p:extLst>
      <p:ext uri="{BB962C8B-B14F-4D97-AF65-F5344CB8AC3E}">
        <p14:creationId xmlns:p14="http://schemas.microsoft.com/office/powerpoint/2010/main" val="2438967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22</a:t>
            </a:fld>
            <a:endParaRPr kumimoji="1" lang="zh-CN" altLang="en-US"/>
          </a:p>
        </p:txBody>
      </p:sp>
    </p:spTree>
    <p:extLst>
      <p:ext uri="{BB962C8B-B14F-4D97-AF65-F5344CB8AC3E}">
        <p14:creationId xmlns:p14="http://schemas.microsoft.com/office/powerpoint/2010/main" val="12076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23</a:t>
            </a:fld>
            <a:endParaRPr kumimoji="1" lang="zh-CN" altLang="en-US"/>
          </a:p>
        </p:txBody>
      </p:sp>
    </p:spTree>
    <p:extLst>
      <p:ext uri="{BB962C8B-B14F-4D97-AF65-F5344CB8AC3E}">
        <p14:creationId xmlns:p14="http://schemas.microsoft.com/office/powerpoint/2010/main" val="21167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24</a:t>
            </a:fld>
            <a:endParaRPr kumimoji="1" lang="zh-CN" altLang="en-US"/>
          </a:p>
        </p:txBody>
      </p:sp>
    </p:spTree>
    <p:extLst>
      <p:ext uri="{BB962C8B-B14F-4D97-AF65-F5344CB8AC3E}">
        <p14:creationId xmlns:p14="http://schemas.microsoft.com/office/powerpoint/2010/main" val="945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25</a:t>
            </a:fld>
            <a:endParaRPr kumimoji="1" lang="zh-CN" altLang="en-US"/>
          </a:p>
        </p:txBody>
      </p:sp>
    </p:spTree>
    <p:extLst>
      <p:ext uri="{BB962C8B-B14F-4D97-AF65-F5344CB8AC3E}">
        <p14:creationId xmlns:p14="http://schemas.microsoft.com/office/powerpoint/2010/main" val="397949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26</a:t>
            </a:fld>
            <a:endParaRPr kumimoji="1" lang="zh-CN" altLang="en-US"/>
          </a:p>
        </p:txBody>
      </p:sp>
    </p:spTree>
    <p:extLst>
      <p:ext uri="{BB962C8B-B14F-4D97-AF65-F5344CB8AC3E}">
        <p14:creationId xmlns:p14="http://schemas.microsoft.com/office/powerpoint/2010/main" val="35498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27</a:t>
            </a:fld>
            <a:endParaRPr kumimoji="1" lang="zh-CN" altLang="en-US"/>
          </a:p>
        </p:txBody>
      </p:sp>
    </p:spTree>
    <p:extLst>
      <p:ext uri="{BB962C8B-B14F-4D97-AF65-F5344CB8AC3E}">
        <p14:creationId xmlns:p14="http://schemas.microsoft.com/office/powerpoint/2010/main" val="1949440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28</a:t>
            </a:fld>
            <a:endParaRPr kumimoji="1" lang="zh-CN" altLang="en-US"/>
          </a:p>
        </p:txBody>
      </p:sp>
    </p:spTree>
    <p:extLst>
      <p:ext uri="{BB962C8B-B14F-4D97-AF65-F5344CB8AC3E}">
        <p14:creationId xmlns:p14="http://schemas.microsoft.com/office/powerpoint/2010/main" val="412603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29</a:t>
            </a:fld>
            <a:endParaRPr kumimoji="1" lang="zh-CN" altLang="en-US"/>
          </a:p>
        </p:txBody>
      </p:sp>
    </p:spTree>
    <p:extLst>
      <p:ext uri="{BB962C8B-B14F-4D97-AF65-F5344CB8AC3E}">
        <p14:creationId xmlns:p14="http://schemas.microsoft.com/office/powerpoint/2010/main" val="203046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2005469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30</a:t>
            </a:fld>
            <a:endParaRPr kumimoji="1" lang="zh-CN" altLang="en-US"/>
          </a:p>
        </p:txBody>
      </p:sp>
    </p:spTree>
    <p:extLst>
      <p:ext uri="{BB962C8B-B14F-4D97-AF65-F5344CB8AC3E}">
        <p14:creationId xmlns:p14="http://schemas.microsoft.com/office/powerpoint/2010/main" val="2349998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31</a:t>
            </a:fld>
            <a:endParaRPr kumimoji="1" lang="zh-CN" altLang="en-US"/>
          </a:p>
        </p:txBody>
      </p:sp>
    </p:spTree>
    <p:extLst>
      <p:ext uri="{BB962C8B-B14F-4D97-AF65-F5344CB8AC3E}">
        <p14:creationId xmlns:p14="http://schemas.microsoft.com/office/powerpoint/2010/main" val="142838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32</a:t>
            </a:fld>
            <a:endParaRPr kumimoji="1" lang="zh-CN" altLang="en-US"/>
          </a:p>
        </p:txBody>
      </p:sp>
    </p:spTree>
    <p:extLst>
      <p:ext uri="{BB962C8B-B14F-4D97-AF65-F5344CB8AC3E}">
        <p14:creationId xmlns:p14="http://schemas.microsoft.com/office/powerpoint/2010/main" val="2207637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33</a:t>
            </a:fld>
            <a:endParaRPr kumimoji="1" lang="zh-CN" altLang="en-US"/>
          </a:p>
        </p:txBody>
      </p:sp>
    </p:spTree>
    <p:extLst>
      <p:ext uri="{BB962C8B-B14F-4D97-AF65-F5344CB8AC3E}">
        <p14:creationId xmlns:p14="http://schemas.microsoft.com/office/powerpoint/2010/main" val="1844926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34</a:t>
            </a:fld>
            <a:endParaRPr kumimoji="1" lang="zh-CN" altLang="en-US"/>
          </a:p>
        </p:txBody>
      </p:sp>
    </p:spTree>
    <p:extLst>
      <p:ext uri="{BB962C8B-B14F-4D97-AF65-F5344CB8AC3E}">
        <p14:creationId xmlns:p14="http://schemas.microsoft.com/office/powerpoint/2010/main" val="1397831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35</a:t>
            </a:fld>
            <a:endParaRPr kumimoji="1" lang="zh-CN" altLang="en-US"/>
          </a:p>
        </p:txBody>
      </p:sp>
    </p:spTree>
    <p:extLst>
      <p:ext uri="{BB962C8B-B14F-4D97-AF65-F5344CB8AC3E}">
        <p14:creationId xmlns:p14="http://schemas.microsoft.com/office/powerpoint/2010/main" val="1282168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36</a:t>
            </a:fld>
            <a:endParaRPr kumimoji="1" lang="zh-CN" altLang="en-US"/>
          </a:p>
        </p:txBody>
      </p:sp>
    </p:spTree>
    <p:extLst>
      <p:ext uri="{BB962C8B-B14F-4D97-AF65-F5344CB8AC3E}">
        <p14:creationId xmlns:p14="http://schemas.microsoft.com/office/powerpoint/2010/main" val="1190840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37</a:t>
            </a:fld>
            <a:endParaRPr kumimoji="1" lang="zh-CN" altLang="en-US"/>
          </a:p>
        </p:txBody>
      </p:sp>
    </p:spTree>
    <p:extLst>
      <p:ext uri="{BB962C8B-B14F-4D97-AF65-F5344CB8AC3E}">
        <p14:creationId xmlns:p14="http://schemas.microsoft.com/office/powerpoint/2010/main" val="200821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38</a:t>
            </a:fld>
            <a:endParaRPr kumimoji="1" lang="zh-CN" altLang="en-US"/>
          </a:p>
        </p:txBody>
      </p:sp>
    </p:spTree>
    <p:extLst>
      <p:ext uri="{BB962C8B-B14F-4D97-AF65-F5344CB8AC3E}">
        <p14:creationId xmlns:p14="http://schemas.microsoft.com/office/powerpoint/2010/main" val="193608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39</a:t>
            </a:fld>
            <a:endParaRPr kumimoji="1" lang="zh-CN" altLang="en-US"/>
          </a:p>
        </p:txBody>
      </p:sp>
    </p:spTree>
    <p:extLst>
      <p:ext uri="{BB962C8B-B14F-4D97-AF65-F5344CB8AC3E}">
        <p14:creationId xmlns:p14="http://schemas.microsoft.com/office/powerpoint/2010/main" val="385817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258444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218858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262103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32135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384178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24869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2079" y="793252"/>
            <a:ext cx="7339921" cy="1005254"/>
          </a:xfrm>
          <a:prstGeom prst="rect">
            <a:avLst/>
          </a:prstGeom>
        </p:spPr>
      </p:pic>
      <p:sp>
        <p:nvSpPr>
          <p:cNvPr id="9" name="矩形 8">
            <a:extLst>
              <a:ext uri="{FF2B5EF4-FFF2-40B4-BE49-F238E27FC236}">
                <a16:creationId xmlns:a16="http://schemas.microsoft.com/office/drawing/2014/main" id="{4484C5BA-12D1-4AB8-BBE4-6C44A00828F5}"/>
              </a:ext>
            </a:extLst>
          </p:cNvPr>
          <p:cNvSpPr/>
          <p:nvPr/>
        </p:nvSpPr>
        <p:spPr>
          <a:xfrm>
            <a:off x="0" y="1656295"/>
            <a:ext cx="12192000" cy="2375955"/>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2" name="标题 1"/>
          <p:cNvSpPr>
            <a:spLocks noGrp="1"/>
          </p:cNvSpPr>
          <p:nvPr>
            <p:ph type="ctrTitle"/>
          </p:nvPr>
        </p:nvSpPr>
        <p:spPr>
          <a:xfrm>
            <a:off x="1524000" y="1965590"/>
            <a:ext cx="9144000" cy="1775791"/>
          </a:xfrm>
        </p:spPr>
        <p:txBody>
          <a:bodyPr anchor="ctr">
            <a:normAutofit/>
          </a:bodyPr>
          <a:lstStyle>
            <a:lvl1pPr algn="ctr">
              <a:defRPr sz="48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Microsoft YaHei" charset="-122"/>
                <a:ea typeface="Microsoft YaHei" charset="-122"/>
                <a:cs typeface="Microsoft YaHei"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extLst>
      <p:ext uri="{BB962C8B-B14F-4D97-AF65-F5344CB8AC3E}">
        <p14:creationId xmlns:p14="http://schemas.microsoft.com/office/powerpoint/2010/main" val="195805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00318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718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72711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02680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3378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97928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9"/>
          <p:cNvSpPr/>
          <p:nvPr/>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a:spLocks/>
          </p:cNvSpPr>
          <p:nvPr/>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pPr/>
              <a:t>‹#›</a:t>
            </a:fld>
            <a:endParaRPr lang="en-US" sz="1350" dirty="0"/>
          </a:p>
        </p:txBody>
      </p:sp>
      <p:grpSp>
        <p:nvGrpSpPr>
          <p:cNvPr id="2" name="Group 5"/>
          <p:cNvGrpSpPr/>
          <p:nvPr/>
        </p:nvGrpSpPr>
        <p:grpSpPr>
          <a:xfrm>
            <a:off x="463229" y="6309326"/>
            <a:ext cx="298776" cy="294875"/>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grpSp>
        <p:nvGrpSpPr>
          <p:cNvPr id="3" name="Group 9"/>
          <p:cNvGrpSpPr/>
          <p:nvPr/>
        </p:nvGrpSpPr>
        <p:grpSpPr>
          <a:xfrm flipH="1">
            <a:off x="1244945" y="6309326"/>
            <a:ext cx="298776" cy="294875"/>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spTree>
    <p:extLst>
      <p:ext uri="{BB962C8B-B14F-4D97-AF65-F5344CB8AC3E}">
        <p14:creationId xmlns:p14="http://schemas.microsoft.com/office/powerpoint/2010/main" val="29768168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Microsoft YaHei" charset="-122"/>
                <a:cs typeface="Microsoft YaHei" charset="-122"/>
              </a:defRPr>
            </a:lvl1pPr>
            <a:lvl2pPr>
              <a:defRPr baseline="0">
                <a:solidFill>
                  <a:srgbClr val="002060"/>
                </a:solidFill>
                <a:latin typeface="Palatino Linotype" panose="02040502050505030304" pitchFamily="18" charset="0"/>
                <a:ea typeface="Microsoft YaHei" charset="-122"/>
                <a:cs typeface="Microsoft YaHei" charset="-122"/>
              </a:defRPr>
            </a:lvl2pPr>
            <a:lvl3pPr>
              <a:defRPr baseline="0">
                <a:solidFill>
                  <a:srgbClr val="002060"/>
                </a:solidFill>
                <a:latin typeface="Palatino Linotype" panose="02040502050505030304" pitchFamily="18" charset="0"/>
                <a:ea typeface="Microsoft YaHei" charset="-122"/>
                <a:cs typeface="Microsoft YaHei" charset="-122"/>
              </a:defRPr>
            </a:lvl3pPr>
            <a:lvl4pPr>
              <a:defRPr baseline="0">
                <a:solidFill>
                  <a:srgbClr val="002060"/>
                </a:solidFill>
                <a:latin typeface="Palatino Linotype" panose="02040502050505030304" pitchFamily="18" charset="0"/>
                <a:ea typeface="Microsoft YaHei" charset="-122"/>
                <a:cs typeface="Microsoft YaHei" charset="-122"/>
              </a:defRPr>
            </a:lvl4pPr>
            <a:lvl5pPr>
              <a:defRPr baseline="0">
                <a:solidFill>
                  <a:srgbClr val="002060"/>
                </a:solidFill>
                <a:latin typeface="Palatino Linotype" panose="02040502050505030304" pitchFamily="18" charset="0"/>
                <a:ea typeface="Microsoft YaHei" charset="-122"/>
                <a:cs typeface="Microsoft YaHei"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Microsoft YaHei" charset="-122"/>
                <a:cs typeface="Microsoft YaHei" charset="-122"/>
              </a:defRPr>
            </a:lvl1pPr>
          </a:lstStyle>
          <a:p>
            <a:r>
              <a:rPr kumimoji="1" lang="zh-CN" altLang="en-US" dirty="0"/>
              <a:t>单击此处编辑母版标题样式</a:t>
            </a:r>
          </a:p>
        </p:txBody>
      </p:sp>
      <p:pic>
        <p:nvPicPr>
          <p:cNvPr id="8" name="图片 7">
            <a:extLst>
              <a:ext uri="{FF2B5EF4-FFF2-40B4-BE49-F238E27FC236}">
                <a16:creationId xmlns:a16="http://schemas.microsoft.com/office/drawing/2014/main" id="{7957667C-4296-4E31-BE26-9FCAE7CA44D5}"/>
              </a:ext>
            </a:extLst>
          </p:cNvPr>
          <p:cNvPicPr>
            <a:picLocks noChangeAspect="1"/>
          </p:cNvPicPr>
          <p:nvPr userDrawn="1"/>
        </p:nvPicPr>
        <p:blipFill>
          <a:blip r:embed="rId2"/>
          <a:stretch>
            <a:fillRect/>
          </a:stretch>
        </p:blipFill>
        <p:spPr>
          <a:xfrm>
            <a:off x="11429196" y="0"/>
            <a:ext cx="762804" cy="702019"/>
          </a:xfrm>
          <a:prstGeom prst="rect">
            <a:avLst/>
          </a:prstGeom>
        </p:spPr>
      </p:pic>
    </p:spTree>
    <p:extLst>
      <p:ext uri="{BB962C8B-B14F-4D97-AF65-F5344CB8AC3E}">
        <p14:creationId xmlns:p14="http://schemas.microsoft.com/office/powerpoint/2010/main" val="262507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07545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348343" y="1773238"/>
            <a:ext cx="11495315"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351755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0" y="1773238"/>
            <a:ext cx="12191999"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7762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1773238"/>
            <a:ext cx="12186746"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907" y="799900"/>
            <a:ext cx="5776686" cy="1005254"/>
          </a:xfrm>
          <a:prstGeom prst="rect">
            <a:avLst/>
          </a:prstGeom>
        </p:spPr>
      </p:pic>
    </p:spTree>
    <p:extLst>
      <p:ext uri="{BB962C8B-B14F-4D97-AF65-F5344CB8AC3E}">
        <p14:creationId xmlns:p14="http://schemas.microsoft.com/office/powerpoint/2010/main" val="42865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8294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13669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66254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20557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9.png"/><Relationship Id="rId10" Type="http://schemas.openxmlformats.org/officeDocument/2006/relationships/image" Target="../media/image27.png"/><Relationship Id="rId4" Type="http://schemas.openxmlformats.org/officeDocument/2006/relationships/image" Target="../media/image8.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bigcity.ai/" TargetMode="External"/><Relationship Id="rId2" Type="http://schemas.openxmlformats.org/officeDocument/2006/relationships/hyperlink" Target="mailto:jywang@buaa.edu.c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7CCC876-3DA6-4C7A-8CFC-88577B93877D}"/>
              </a:ext>
            </a:extLst>
          </p:cNvPr>
          <p:cNvGrpSpPr/>
          <p:nvPr/>
        </p:nvGrpSpPr>
        <p:grpSpPr>
          <a:xfrm>
            <a:off x="1892224" y="4493306"/>
            <a:ext cx="8407553" cy="1804173"/>
            <a:chOff x="1754941" y="4493306"/>
            <a:chExt cx="8407553" cy="1804173"/>
          </a:xfrm>
        </p:grpSpPr>
        <p:sp>
          <p:nvSpPr>
            <p:cNvPr id="5" name="副标题 2">
              <a:extLst>
                <a:ext uri="{FF2B5EF4-FFF2-40B4-BE49-F238E27FC236}">
                  <a16:creationId xmlns:a16="http://schemas.microsoft.com/office/drawing/2014/main" id="{0A4ADDBC-FDD5-C546-85E6-0CE56165048B}"/>
                </a:ext>
              </a:extLst>
            </p:cNvPr>
            <p:cNvSpPr txBox="1">
              <a:spLocks/>
            </p:cNvSpPr>
            <p:nvPr/>
          </p:nvSpPr>
          <p:spPr>
            <a:xfrm>
              <a:off x="1754941" y="4493306"/>
              <a:ext cx="8407553" cy="45465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buNone/>
              </a:pPr>
              <a:r>
                <a:rPr kumimoji="1" lang="en-US" altLang="zh-CN" sz="2000" b="1" dirty="0">
                  <a:solidFill>
                    <a:srgbClr val="001F5E"/>
                  </a:solidFill>
                  <a:cs typeface="+mn-ea"/>
                  <a:sym typeface="+mn-lt"/>
                </a:rPr>
                <a:t>Jingyuan Wang, </a:t>
              </a:r>
              <a:r>
                <a:rPr kumimoji="1" lang="en-US" altLang="zh-CN" sz="2000" b="1" dirty="0" err="1" smtClean="0">
                  <a:solidFill>
                    <a:srgbClr val="001F5E"/>
                  </a:solidFill>
                  <a:cs typeface="+mn-ea"/>
                  <a:sym typeface="+mn-lt"/>
                </a:rPr>
                <a:t>Honghao</a:t>
              </a:r>
              <a:r>
                <a:rPr kumimoji="1" lang="en-US" altLang="zh-CN" sz="2000" b="1" dirty="0" smtClean="0">
                  <a:solidFill>
                    <a:srgbClr val="001F5E"/>
                  </a:solidFill>
                  <a:cs typeface="+mn-ea"/>
                  <a:sym typeface="+mn-lt"/>
                </a:rPr>
                <a:t> Shi, </a:t>
              </a:r>
              <a:r>
                <a:rPr kumimoji="1" lang="en-US" altLang="zh-CN" sz="2000" b="1" dirty="0" err="1" smtClean="0">
                  <a:solidFill>
                    <a:srgbClr val="001F5E"/>
                  </a:solidFill>
                  <a:cs typeface="+mn-ea"/>
                  <a:sym typeface="+mn-lt"/>
                </a:rPr>
                <a:t>Qijian</a:t>
              </a:r>
              <a:r>
                <a:rPr kumimoji="1" lang="en-US" altLang="zh-CN" sz="2000" b="1" dirty="0" smtClean="0">
                  <a:solidFill>
                    <a:srgbClr val="001F5E"/>
                  </a:solidFill>
                  <a:cs typeface="+mn-ea"/>
                  <a:sym typeface="+mn-lt"/>
                </a:rPr>
                <a:t> Tian</a:t>
              </a:r>
              <a:endParaRPr kumimoji="1" lang="en-US" altLang="zh-CN" sz="2000" b="1" baseline="30000" dirty="0">
                <a:solidFill>
                  <a:srgbClr val="001F5E"/>
                </a:solidFill>
                <a:cs typeface="+mn-ea"/>
                <a:sym typeface="+mn-lt"/>
              </a:endParaRPr>
            </a:p>
          </p:txBody>
        </p:sp>
        <p:sp>
          <p:nvSpPr>
            <p:cNvPr id="4" name="文本框 3">
              <a:extLst>
                <a:ext uri="{FF2B5EF4-FFF2-40B4-BE49-F238E27FC236}">
                  <a16:creationId xmlns:a16="http://schemas.microsoft.com/office/drawing/2014/main" id="{646F5DA5-7F8B-46FC-ABDB-0CF2777B9984}"/>
                </a:ext>
              </a:extLst>
            </p:cNvPr>
            <p:cNvSpPr txBox="1"/>
            <p:nvPr/>
          </p:nvSpPr>
          <p:spPr>
            <a:xfrm>
              <a:off x="3066212" y="5097150"/>
              <a:ext cx="5785010" cy="1200329"/>
            </a:xfrm>
            <a:prstGeom prst="rect">
              <a:avLst/>
            </a:prstGeom>
            <a:noFill/>
          </p:spPr>
          <p:txBody>
            <a:bodyPr wrap="square" rtlCol="0">
              <a:spAutoFit/>
            </a:bodyPr>
            <a:lstStyle/>
            <a:p>
              <a:pPr marL="0" indent="0" algn="ctr">
                <a:buNone/>
              </a:pPr>
              <a:r>
                <a:rPr kumimoji="1" lang="en-US" altLang="zh-CN" dirty="0">
                  <a:solidFill>
                    <a:srgbClr val="001F5E"/>
                  </a:solidFill>
                  <a:cs typeface="+mn-ea"/>
                  <a:sym typeface="+mn-lt"/>
                </a:rPr>
                <a:t>School of Computer Science and Engineering </a:t>
              </a:r>
            </a:p>
            <a:p>
              <a:pPr marL="0" indent="0" algn="ctr">
                <a:buNone/>
              </a:pPr>
              <a:r>
                <a:rPr kumimoji="1" lang="en-US" altLang="zh-CN" dirty="0" err="1">
                  <a:solidFill>
                    <a:srgbClr val="001F5E"/>
                  </a:solidFill>
                  <a:cs typeface="+mn-ea"/>
                  <a:sym typeface="+mn-lt"/>
                </a:rPr>
                <a:t>Beihang</a:t>
              </a:r>
              <a:r>
                <a:rPr kumimoji="1" lang="en-US" altLang="zh-CN" dirty="0">
                  <a:solidFill>
                    <a:srgbClr val="001F5E"/>
                  </a:solidFill>
                  <a:cs typeface="+mn-ea"/>
                  <a:sym typeface="+mn-lt"/>
                </a:rPr>
                <a:t> University, Beijing, China</a:t>
              </a:r>
              <a:endParaRPr kumimoji="1" lang="en-US" altLang="zh-CN" sz="1050" dirty="0">
                <a:solidFill>
                  <a:srgbClr val="001F5E"/>
                </a:solidFill>
                <a:cs typeface="+mn-ea"/>
                <a:sym typeface="+mn-lt"/>
              </a:endParaRPr>
            </a:p>
            <a:p>
              <a:pPr algn="ctr"/>
              <a:r>
                <a:rPr lang="en-US" altLang="zh-CN" dirty="0"/>
                <a:t>Chinese Center for Disease Control and Prevention</a:t>
              </a:r>
              <a:r>
                <a:rPr kumimoji="1" lang="en-US" altLang="zh-CN" dirty="0" smtClean="0">
                  <a:solidFill>
                    <a:srgbClr val="001F5E"/>
                  </a:solidFill>
                  <a:cs typeface="+mn-ea"/>
                  <a:sym typeface="+mn-lt"/>
                </a:rPr>
                <a:t>, </a:t>
              </a:r>
              <a:r>
                <a:rPr kumimoji="1" lang="en-US" altLang="zh-CN" dirty="0">
                  <a:solidFill>
                    <a:srgbClr val="001F5E"/>
                  </a:solidFill>
                  <a:cs typeface="+mn-ea"/>
                  <a:sym typeface="+mn-lt"/>
                </a:rPr>
                <a:t>Beijing, China</a:t>
              </a:r>
            </a:p>
          </p:txBody>
        </p:sp>
      </p:grpSp>
      <p:grpSp>
        <p:nvGrpSpPr>
          <p:cNvPr id="17" name="组合 16">
            <a:extLst>
              <a:ext uri="{FF2B5EF4-FFF2-40B4-BE49-F238E27FC236}">
                <a16:creationId xmlns:a16="http://schemas.microsoft.com/office/drawing/2014/main" id="{BEDAFE3A-6FF7-430E-B2C4-D16823777004}"/>
              </a:ext>
            </a:extLst>
          </p:cNvPr>
          <p:cNvGrpSpPr/>
          <p:nvPr/>
        </p:nvGrpSpPr>
        <p:grpSpPr>
          <a:xfrm>
            <a:off x="5045689" y="328935"/>
            <a:ext cx="2634736" cy="1282277"/>
            <a:chOff x="7687029" y="256241"/>
            <a:chExt cx="2833334" cy="1378461"/>
          </a:xfrm>
        </p:grpSpPr>
        <p:pic>
          <p:nvPicPr>
            <p:cNvPr id="8" name="图片 7">
              <a:extLst>
                <a:ext uri="{FF2B5EF4-FFF2-40B4-BE49-F238E27FC236}">
                  <a16:creationId xmlns:a16="http://schemas.microsoft.com/office/drawing/2014/main" id="{F2EF2F7C-CE61-44CD-9EEC-C6EE8642C320}"/>
                </a:ext>
              </a:extLst>
            </p:cNvPr>
            <p:cNvPicPr>
              <a:picLocks noChangeAspect="1"/>
            </p:cNvPicPr>
            <p:nvPr/>
          </p:nvPicPr>
          <p:blipFill>
            <a:blip r:embed="rId3"/>
            <a:stretch>
              <a:fillRect/>
            </a:stretch>
          </p:blipFill>
          <p:spPr>
            <a:xfrm>
              <a:off x="9022036" y="256241"/>
              <a:ext cx="1498327" cy="1378461"/>
            </a:xfrm>
            <a:prstGeom prst="rect">
              <a:avLst/>
            </a:prstGeom>
          </p:spPr>
        </p:pic>
        <p:pic>
          <p:nvPicPr>
            <p:cNvPr id="10" name="图片 9">
              <a:extLst>
                <a:ext uri="{FF2B5EF4-FFF2-40B4-BE49-F238E27FC236}">
                  <a16:creationId xmlns:a16="http://schemas.microsoft.com/office/drawing/2014/main" id="{74284A2E-B56F-4837-9E71-22C9DBE5E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029" y="304247"/>
              <a:ext cx="1295403" cy="1282448"/>
            </a:xfrm>
            <a:prstGeom prst="rect">
              <a:avLst/>
            </a:prstGeom>
          </p:spPr>
        </p:pic>
      </p:grpSp>
      <p:sp>
        <p:nvSpPr>
          <p:cNvPr id="14" name="文本框 13">
            <a:extLst>
              <a:ext uri="{FF2B5EF4-FFF2-40B4-BE49-F238E27FC236}">
                <a16:creationId xmlns:a16="http://schemas.microsoft.com/office/drawing/2014/main" id="{9D93F39D-C7E8-4759-8689-15F27DE4CA99}"/>
              </a:ext>
            </a:extLst>
          </p:cNvPr>
          <p:cNvSpPr txBox="1"/>
          <p:nvPr/>
        </p:nvSpPr>
        <p:spPr>
          <a:xfrm>
            <a:off x="440055" y="847397"/>
            <a:ext cx="5625308" cy="646331"/>
          </a:xfrm>
          <a:prstGeom prst="rect">
            <a:avLst/>
          </a:prstGeom>
          <a:noFill/>
        </p:spPr>
        <p:txBody>
          <a:bodyPr wrap="square">
            <a:spAutoFit/>
          </a:bodyPr>
          <a:lstStyle/>
          <a:p>
            <a:r>
              <a:rPr lang="en-US" altLang="zh-CN" i="0" dirty="0" smtClean="0">
                <a:solidFill>
                  <a:srgbClr val="084C8D"/>
                </a:solidFill>
                <a:effectLst/>
                <a:cs typeface="+mn-ea"/>
                <a:sym typeface="+mn-lt"/>
              </a:rPr>
              <a:t>BRICS-STI</a:t>
            </a:r>
          </a:p>
          <a:p>
            <a:r>
              <a:rPr lang="en-US" altLang="zh-CN" dirty="0" err="1" smtClean="0">
                <a:solidFill>
                  <a:srgbClr val="084C8D"/>
                </a:solidFill>
                <a:cs typeface="+mn-ea"/>
                <a:sym typeface="+mn-lt"/>
              </a:rPr>
              <a:t>EpiModeing</a:t>
            </a:r>
            <a:r>
              <a:rPr lang="en-US" altLang="zh-CN" dirty="0" smtClean="0">
                <a:solidFill>
                  <a:srgbClr val="084C8D"/>
                </a:solidFill>
                <a:cs typeface="+mn-ea"/>
                <a:sym typeface="+mn-lt"/>
              </a:rPr>
              <a:t> Project</a:t>
            </a:r>
            <a:endParaRPr lang="zh-CN" altLang="en-US" dirty="0">
              <a:cs typeface="+mn-ea"/>
              <a:sym typeface="+mn-lt"/>
            </a:endParaRPr>
          </a:p>
        </p:txBody>
      </p:sp>
      <p:sp>
        <p:nvSpPr>
          <p:cNvPr id="22" name="标题 21">
            <a:extLst>
              <a:ext uri="{FF2B5EF4-FFF2-40B4-BE49-F238E27FC236}">
                <a16:creationId xmlns:a16="http://schemas.microsoft.com/office/drawing/2014/main" id="{04EF4903-BA26-48C2-9276-2F78FA854C19}"/>
              </a:ext>
            </a:extLst>
          </p:cNvPr>
          <p:cNvSpPr>
            <a:spLocks noGrp="1"/>
          </p:cNvSpPr>
          <p:nvPr>
            <p:ph type="title"/>
          </p:nvPr>
        </p:nvSpPr>
        <p:spPr/>
        <p:txBody>
          <a:bodyPr>
            <a:noAutofit/>
          </a:bodyPr>
          <a:lstStyle/>
          <a:p>
            <a:pPr>
              <a:lnSpc>
                <a:spcPct val="120000"/>
              </a:lnSpc>
            </a:pPr>
            <a:r>
              <a:rPr kumimoji="1" lang="en-US" altLang="zh-CN" b="1" dirty="0" smtClean="0">
                <a:effectLst>
                  <a:outerShdw blurRad="38100" dist="38100" dir="2700000" algn="tl">
                    <a:srgbClr val="000000">
                      <a:alpha val="43137"/>
                    </a:srgbClr>
                  </a:outerShdw>
                </a:effectLst>
                <a:latin typeface="+mn-lt"/>
                <a:ea typeface="+mn-ea"/>
                <a:cs typeface="+mn-ea"/>
                <a:sym typeface="+mn-lt"/>
              </a:rPr>
              <a:t>A Brief Introduction of </a:t>
            </a:r>
            <a:r>
              <a:rPr kumimoji="1" lang="en-US" altLang="zh-CN" b="1" dirty="0" err="1" smtClean="0">
                <a:effectLst>
                  <a:outerShdw blurRad="38100" dist="38100" dir="2700000" algn="tl">
                    <a:srgbClr val="000000">
                      <a:alpha val="43137"/>
                    </a:srgbClr>
                  </a:outerShdw>
                </a:effectLst>
                <a:latin typeface="+mn-lt"/>
                <a:ea typeface="+mn-ea"/>
                <a:cs typeface="+mn-ea"/>
                <a:sym typeface="+mn-lt"/>
              </a:rPr>
              <a:t>LibEpidemic</a:t>
            </a:r>
            <a:endParaRPr lang="zh-CN" altLang="en-US" dirty="0">
              <a:latin typeface="+mn-lt"/>
              <a:ea typeface="+mn-ea"/>
              <a:cs typeface="+mn-ea"/>
              <a:sym typeface="+mn-lt"/>
            </a:endParaRPr>
          </a:p>
        </p:txBody>
      </p:sp>
      <p:pic>
        <p:nvPicPr>
          <p:cNvPr id="1026" name="Picture 2" descr="https://epimodeling.work/img/logo.62ce6d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4" y="213521"/>
            <a:ext cx="2912395" cy="633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chinacdc.cn/images/j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7335" y="396823"/>
            <a:ext cx="3933825"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34304"/>
      </p:ext>
    </p:extLst>
  </p:cSld>
  <p:clrMapOvr>
    <a:masterClrMapping/>
  </p:clrMapOvr>
  <mc:AlternateContent xmlns:mc="http://schemas.openxmlformats.org/markup-compatibility/2006" xmlns:p14="http://schemas.microsoft.com/office/powerpoint/2010/main">
    <mc:Choice Requires="p14">
      <p:transition spd="slow" p14:dur="2000" advTm="3588"/>
    </mc:Choice>
    <mc:Fallback xmlns="">
      <p:transition spd="slow" advTm="35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 (2)</a:t>
            </a:r>
            <a:endParaRPr lang="zh-CN" altLang="en-US" dirty="0"/>
          </a:p>
        </p:txBody>
      </p:sp>
      <p:sp>
        <p:nvSpPr>
          <p:cNvPr id="4" name="矩形 3"/>
          <p:cNvSpPr/>
          <p:nvPr/>
        </p:nvSpPr>
        <p:spPr>
          <a:xfrm>
            <a:off x="594360" y="1080039"/>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We use the adjacency list data structure to model and store Node and </a:t>
            </a: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594360" y="1858169"/>
            <a:ext cx="1342614" cy="1336269"/>
            <a:chOff x="8542048" y="5256351"/>
            <a:chExt cx="1342614" cy="1336269"/>
          </a:xfrm>
        </p:grpSpPr>
        <p:sp>
          <p:nvSpPr>
            <p:cNvPr id="53" name="矩形: 圆角 3">
              <a:extLst>
                <a:ext uri="{FF2B5EF4-FFF2-40B4-BE49-F238E27FC236}">
                  <a16:creationId xmlns:a16="http://schemas.microsoft.com/office/drawing/2014/main" id="{1A4D1020-0419-4465-B2B4-B94F3A58AE0C}"/>
                </a:ext>
              </a:extLst>
            </p:cNvPr>
            <p:cNvSpPr/>
            <p:nvPr/>
          </p:nvSpPr>
          <p:spPr>
            <a:xfrm>
              <a:off x="8860052" y="5256351"/>
              <a:ext cx="706607" cy="8788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grpSp>
      <p:grpSp>
        <p:nvGrpSpPr>
          <p:cNvPr id="7" name="组合 6"/>
          <p:cNvGrpSpPr/>
          <p:nvPr/>
        </p:nvGrpSpPr>
        <p:grpSpPr>
          <a:xfrm>
            <a:off x="594360" y="4310032"/>
            <a:ext cx="1342614" cy="890668"/>
            <a:chOff x="10079877" y="5701952"/>
            <a:chExt cx="1342614" cy="890668"/>
          </a:xfrm>
        </p:grpSpPr>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10576032" y="5701952"/>
              <a:ext cx="350304" cy="553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sp>
        <p:nvSpPr>
          <p:cNvPr id="31" name="矩形 30"/>
          <p:cNvSpPr/>
          <p:nvPr/>
        </p:nvSpPr>
        <p:spPr>
          <a:xfrm>
            <a:off x="2072640" y="1959769"/>
            <a:ext cx="11003280"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Name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Suffix-list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Add-suffix</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2 Nodes with Name S and E.</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 named S add a suffix E, then the Suffix-list of S is [E].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P-&gt;A &amp; P -&gt; I in SEPIAR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3 Nodes with Name P, A and I.</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a:t>
            </a:r>
            <a:r>
              <a:rPr lang="en-US" altLang="zh-CN" sz="2000" dirty="0" smtClean="0">
                <a:solidFill>
                  <a:schemeClr val="accent5">
                    <a:lumMod val="50000"/>
                  </a:schemeClr>
                </a:solidFill>
                <a:latin typeface="Palatino Linotype" panose="02040502050505030304" pitchFamily="18" charset="0"/>
              </a:rPr>
              <a:t>P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A,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P</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I,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 I].</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7389679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a:t>
            </a:r>
            <a:endParaRPr lang="zh-CN" altLang="en-US" dirty="0"/>
          </a:p>
        </p:txBody>
      </p:sp>
      <p:grpSp>
        <p:nvGrpSpPr>
          <p:cNvPr id="4" name="组合 3"/>
          <p:cNvGrpSpPr/>
          <p:nvPr/>
        </p:nvGrpSpPr>
        <p:grpSpPr>
          <a:xfrm>
            <a:off x="1036852" y="3336111"/>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3794506" y="328776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848"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256677"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9"/>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move from node-edge to a real compartment model, a higher-level class containing node-edge and additional information is needed to model the “node” and “edge” in compartment models.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the compartment model, the node function is carried by the compartment, and the edge function is carried by the transmission.</a:t>
            </a:r>
          </a:p>
        </p:txBody>
      </p:sp>
      <p:sp>
        <p:nvSpPr>
          <p:cNvPr id="11" name="矩形: 圆角 3">
            <a:extLst>
              <a:ext uri="{FF2B5EF4-FFF2-40B4-BE49-F238E27FC236}">
                <a16:creationId xmlns:a16="http://schemas.microsoft.com/office/drawing/2014/main" id="{1A4D1020-0419-4465-B2B4-B94F3A58AE0C}"/>
              </a:ext>
            </a:extLst>
          </p:cNvPr>
          <p:cNvSpPr/>
          <p:nvPr/>
        </p:nvSpPr>
        <p:spPr>
          <a:xfrm>
            <a:off x="6180558" y="3336110"/>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2" name="矩形 11"/>
          <p:cNvSpPr/>
          <p:nvPr/>
        </p:nvSpPr>
        <p:spPr>
          <a:xfrm>
            <a:off x="5624658" y="4281190"/>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3" name="直接箭头连接符 12">
            <a:extLst>
              <a:ext uri="{FF2B5EF4-FFF2-40B4-BE49-F238E27FC236}">
                <a16:creationId xmlns:a16="http://schemas.microsoft.com/office/drawing/2014/main" id="{239C8E5C-F64E-40C3-B2CD-5A82F03BBF03}"/>
              </a:ext>
            </a:extLst>
          </p:cNvPr>
          <p:cNvCxnSpPr>
            <a:cxnSpLocks/>
          </p:cNvCxnSpPr>
          <p:nvPr/>
        </p:nvCxnSpPr>
        <p:spPr>
          <a:xfrm>
            <a:off x="8635472" y="378447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477509" y="427227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15" name="矩形标注 14"/>
          <p:cNvSpPr/>
          <p:nvPr/>
        </p:nvSpPr>
        <p:spPr>
          <a:xfrm>
            <a:off x="6746840" y="5363332"/>
            <a:ext cx="3667160" cy="1270000"/>
          </a:xfrm>
          <a:prstGeom prst="wedgeRectCallout">
            <a:avLst>
              <a:gd name="adj1" fmla="val -635"/>
              <a:gd name="adj2" fmla="val -160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2513398" y="5363332"/>
            <a:ext cx="3667160" cy="1270000"/>
          </a:xfrm>
          <a:prstGeom prst="wedgeRectCallout">
            <a:avLst>
              <a:gd name="adj1" fmla="val 47295"/>
              <a:gd name="adj2" fmla="val -168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52832" y="5490500"/>
            <a:ext cx="3231407" cy="1015663"/>
          </a:xfrm>
          <a:prstGeom prst="rect">
            <a:avLst/>
          </a:prstGeom>
        </p:spPr>
        <p:txBody>
          <a:bodyPr wrap="square">
            <a:spAutoFit/>
          </a:bodyPr>
          <a:lstStyle/>
          <a:p>
            <a:r>
              <a:rPr lang="en-US" altLang="zh-CN" sz="2000" dirty="0" smtClean="0">
                <a:solidFill>
                  <a:schemeClr val="accent5">
                    <a:lumMod val="50000"/>
                  </a:schemeClr>
                </a:solidFill>
                <a:latin typeface="Palatino Linotype" panose="02040502050505030304" pitchFamily="18" charset="0"/>
              </a:rPr>
              <a:t>X:X(t), the number of individuals in compartment X at time t </a:t>
            </a:r>
            <a:endParaRPr lang="zh-CN" altLang="en-US" sz="2000" dirty="0">
              <a:solidFill>
                <a:schemeClr val="accent5">
                  <a:lumMod val="50000"/>
                </a:schemeClr>
              </a:solidFill>
              <a:latin typeface="Palatino Linotype" panose="02040502050505030304" pitchFamily="18" charset="0"/>
            </a:endParaRPr>
          </a:p>
        </p:txBody>
      </p:sp>
      <p:pic>
        <p:nvPicPr>
          <p:cNvPr id="18" name="图片 17"/>
          <p:cNvPicPr>
            <a:picLocks noChangeAspect="1"/>
          </p:cNvPicPr>
          <p:nvPr/>
        </p:nvPicPr>
        <p:blipFill>
          <a:blip r:embed="rId3"/>
          <a:stretch>
            <a:fillRect/>
          </a:stretch>
        </p:blipFill>
        <p:spPr>
          <a:xfrm>
            <a:off x="7356457" y="5436356"/>
            <a:ext cx="2447925" cy="1123950"/>
          </a:xfrm>
          <a:prstGeom prst="rect">
            <a:avLst/>
          </a:prstGeom>
        </p:spPr>
      </p:pic>
    </p:spTree>
    <p:extLst>
      <p:ext uri="{BB962C8B-B14F-4D97-AF65-F5344CB8AC3E}">
        <p14:creationId xmlns:p14="http://schemas.microsoft.com/office/powerpoint/2010/main" val="15612759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(2)</a:t>
            </a:r>
            <a:endParaRPr lang="zh-CN" altLang="en-US" dirty="0"/>
          </a:p>
        </p:txBody>
      </p:sp>
      <p:sp>
        <p:nvSpPr>
          <p:cNvPr id="19" name="矩形: 圆角 3">
            <a:extLst>
              <a:ext uri="{FF2B5EF4-FFF2-40B4-BE49-F238E27FC236}">
                <a16:creationId xmlns:a16="http://schemas.microsoft.com/office/drawing/2014/main" id="{1A4D1020-0419-4465-B2B4-B94F3A58AE0C}"/>
              </a:ext>
            </a:extLst>
          </p:cNvPr>
          <p:cNvSpPr/>
          <p:nvPr/>
        </p:nvSpPr>
        <p:spPr>
          <a:xfrm>
            <a:off x="1110718" y="1570652"/>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20" name="矩形 19"/>
          <p:cNvSpPr/>
          <p:nvPr/>
        </p:nvSpPr>
        <p:spPr>
          <a:xfrm>
            <a:off x="554818" y="2515732"/>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sp>
        <p:nvSpPr>
          <p:cNvPr id="23" name="矩形 22"/>
          <p:cNvSpPr/>
          <p:nvPr/>
        </p:nvSpPr>
        <p:spPr>
          <a:xfrm>
            <a:off x="2570480" y="1644809"/>
            <a:ext cx="11003280" cy="344709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Value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Ø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4 Nodes with Name S, E, I and R.</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Construct the graph of Node and Edge. </a:t>
            </a:r>
            <a:r>
              <a:rPr lang="en-US" altLang="zh-CN" dirty="0">
                <a:solidFill>
                  <a:schemeClr val="accent5">
                    <a:lumMod val="50000"/>
                  </a:schemeClr>
                </a:solidFill>
                <a:latin typeface="Palatino Linotype" panose="02040502050505030304" pitchFamily="18" charset="0"/>
              </a:rPr>
              <a:t>(Detail in next Slide</a:t>
            </a:r>
            <a:r>
              <a:rPr lang="en-US" altLang="zh-CN" dirty="0" smtClean="0">
                <a:solidFill>
                  <a:schemeClr val="accent5">
                    <a:lumMod val="50000"/>
                  </a:schemeClr>
                </a:solidFill>
                <a:latin typeface="Palatino Linotype" panose="02040502050505030304" pitchFamily="18" charset="0"/>
              </a:rPr>
              <a: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1 Compartment from Node S.</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Fill the default value of S with 10000.</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10192353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(3)</a:t>
            </a:r>
            <a:endParaRPr lang="zh-CN" altLang="en-US" dirty="0"/>
          </a:p>
        </p:txBody>
      </p:sp>
      <p:cxnSp>
        <p:nvCxnSpPr>
          <p:cNvPr id="21" name="直接箭头连接符 20">
            <a:extLst>
              <a:ext uri="{FF2B5EF4-FFF2-40B4-BE49-F238E27FC236}">
                <a16:creationId xmlns:a16="http://schemas.microsoft.com/office/drawing/2014/main" id="{239C8E5C-F64E-40C3-B2CD-5A82F03BBF03}"/>
              </a:ext>
            </a:extLst>
          </p:cNvPr>
          <p:cNvCxnSpPr>
            <a:cxnSpLocks/>
          </p:cNvCxnSpPr>
          <p:nvPr/>
        </p:nvCxnSpPr>
        <p:spPr>
          <a:xfrm>
            <a:off x="681203" y="174231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23240" y="223011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7" name="矩形 6"/>
          <p:cNvSpPr/>
          <p:nvPr/>
        </p:nvSpPr>
        <p:spPr>
          <a:xfrm>
            <a:off x="2570480" y="1644809"/>
            <a:ext cx="11003280" cy="397031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Expression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Parameter-values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Exp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Param</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Graph, finish Compartment.</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Expression with Set-</a:t>
            </a:r>
            <a:r>
              <a:rPr lang="en-US" altLang="zh-CN" dirty="0" err="1" smtClean="0">
                <a:solidFill>
                  <a:schemeClr val="accent5">
                    <a:lumMod val="50000"/>
                  </a:schemeClr>
                </a:solidFill>
                <a:latin typeface="Palatino Linotype" panose="02040502050505030304" pitchFamily="18" charset="0"/>
              </a:rPr>
              <a:t>Exp</a:t>
            </a:r>
            <a:r>
              <a:rPr lang="en-US" altLang="zh-CN" dirty="0" smtClean="0">
                <a:solidFill>
                  <a:schemeClr val="accent5">
                    <a:lumMod val="50000"/>
                  </a:schemeClr>
                </a:solidFill>
                <a:latin typeface="Palatino Linotype" panose="02040502050505030304" pitchFamily="18" charset="0"/>
              </a:rPr>
              <a:t>: beta * S * I * </a:t>
            </a:r>
            <a:r>
              <a:rPr lang="en-US" altLang="zh-CN" dirty="0" err="1" smtClean="0">
                <a:solidFill>
                  <a:schemeClr val="accent5">
                    <a:lumMod val="50000"/>
                  </a:schemeClr>
                </a:solidFill>
                <a:latin typeface="Palatino Linotype" panose="02040502050505030304" pitchFamily="18" charset="0"/>
              </a:rPr>
              <a:t>popuinv</a:t>
            </a:r>
            <a:endParaRPr lang="en-US" altLang="zh-CN"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Parameter-values with Set-</a:t>
            </a:r>
            <a:r>
              <a:rPr lang="en-US" altLang="zh-CN" dirty="0" err="1" smtClean="0">
                <a:solidFill>
                  <a:schemeClr val="accent5">
                    <a:lumMod val="50000"/>
                  </a:schemeClr>
                </a:solidFill>
                <a:latin typeface="Palatino Linotype" panose="02040502050505030304" pitchFamily="18" charset="0"/>
              </a:rPr>
              <a:t>Param</a:t>
            </a:r>
            <a:r>
              <a:rPr lang="en-US" altLang="zh-CN" dirty="0" smtClean="0">
                <a:solidFill>
                  <a:schemeClr val="accent5">
                    <a:lumMod val="50000"/>
                  </a:schemeClr>
                </a:solidFill>
                <a:latin typeface="Palatino Linotype" panose="02040502050505030304" pitchFamily="18" charset="0"/>
              </a:rPr>
              <a:t>: {beta: 0.3}</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Add the value of </a:t>
            </a:r>
            <a:r>
              <a:rPr lang="en-US" altLang="zh-CN" dirty="0" err="1" smtClean="0">
                <a:solidFill>
                  <a:schemeClr val="accent5">
                    <a:lumMod val="50000"/>
                  </a:schemeClr>
                </a:solidFill>
                <a:latin typeface="Palatino Linotype" panose="02040502050505030304" pitchFamily="18" charset="0"/>
              </a:rPr>
              <a:t>popuinv</a:t>
            </a:r>
            <a:r>
              <a:rPr lang="en-US" altLang="zh-CN" dirty="0" smtClean="0">
                <a:solidFill>
                  <a:schemeClr val="accent5">
                    <a:lumMod val="50000"/>
                  </a:schemeClr>
                </a:solidFill>
                <a:latin typeface="Palatino Linotype" panose="02040502050505030304" pitchFamily="18" charset="0"/>
              </a:rPr>
              <a:t> with 1.0/</a:t>
            </a:r>
            <a:r>
              <a:rPr lang="en-US" altLang="zh-CN" dirty="0" err="1" smtClean="0">
                <a:solidFill>
                  <a:schemeClr val="accent5">
                    <a:lumMod val="50000"/>
                  </a:schemeClr>
                </a:solidFill>
                <a:latin typeface="Palatino Linotype" panose="02040502050505030304" pitchFamily="18" charset="0"/>
              </a:rPr>
              <a:t>popu</a:t>
            </a:r>
            <a:r>
              <a:rPr lang="en-US" altLang="zh-CN" dirty="0" smtClean="0">
                <a:solidFill>
                  <a:schemeClr val="accent5">
                    <a:lumMod val="50000"/>
                  </a:schemeClr>
                </a:solidFill>
                <a:latin typeface="Palatino Linotype" panose="02040502050505030304" pitchFamily="18" charset="0"/>
              </a:rPr>
              <a:t>, </a:t>
            </a:r>
          </a:p>
          <a:p>
            <a:pPr lvl="2"/>
            <a:r>
              <a:rPr lang="en-US" altLang="zh-CN" dirty="0" smtClean="0">
                <a:solidFill>
                  <a:schemeClr val="accent5">
                    <a:lumMod val="50000"/>
                  </a:schemeClr>
                </a:solidFill>
                <a:latin typeface="Palatino Linotype" panose="02040502050505030304" pitchFamily="18" charset="0"/>
              </a:rPr>
              <a:t>     Parameter-values:{beta:0.3, popuinv:0.0001}</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354774387"/>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Graph and Model</a:t>
            </a:r>
            <a:endParaRPr lang="zh-CN" altLang="en-US" dirty="0"/>
          </a:p>
        </p:txBody>
      </p:sp>
      <p:grpSp>
        <p:nvGrpSpPr>
          <p:cNvPr id="4" name="组合 3"/>
          <p:cNvGrpSpPr/>
          <p:nvPr/>
        </p:nvGrpSpPr>
        <p:grpSpPr>
          <a:xfrm>
            <a:off x="1513274" y="2488158"/>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4921168" y="277657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95270"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733099"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圆角 3">
            <a:extLst>
              <a:ext uri="{FF2B5EF4-FFF2-40B4-BE49-F238E27FC236}">
                <a16:creationId xmlns:a16="http://schemas.microsoft.com/office/drawing/2014/main" id="{1A4D1020-0419-4465-B2B4-B94F3A58AE0C}"/>
              </a:ext>
            </a:extLst>
          </p:cNvPr>
          <p:cNvSpPr/>
          <p:nvPr/>
        </p:nvSpPr>
        <p:spPr>
          <a:xfrm>
            <a:off x="1394100" y="5041806"/>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1" name="矩形 10"/>
          <p:cNvSpPr/>
          <p:nvPr/>
        </p:nvSpPr>
        <p:spPr>
          <a:xfrm>
            <a:off x="838200" y="5986886"/>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2" name="直接箭头连接符 11">
            <a:extLst>
              <a:ext uri="{FF2B5EF4-FFF2-40B4-BE49-F238E27FC236}">
                <a16:creationId xmlns:a16="http://schemas.microsoft.com/office/drawing/2014/main" id="{239C8E5C-F64E-40C3-B2CD-5A82F03BBF03}"/>
              </a:ext>
            </a:extLst>
          </p:cNvPr>
          <p:cNvCxnSpPr>
            <a:cxnSpLocks/>
          </p:cNvCxnSpPr>
          <p:nvPr/>
        </p:nvCxnSpPr>
        <p:spPr>
          <a:xfrm>
            <a:off x="3325520" y="5499092"/>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67557" y="5986886"/>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grpSp>
        <p:nvGrpSpPr>
          <p:cNvPr id="14" name="组合 13"/>
          <p:cNvGrpSpPr/>
          <p:nvPr/>
        </p:nvGrpSpPr>
        <p:grpSpPr>
          <a:xfrm>
            <a:off x="7064940" y="2473722"/>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041532" y="5096310"/>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箭头: 右 96">
            <a:extLst>
              <a:ext uri="{FF2B5EF4-FFF2-40B4-BE49-F238E27FC236}">
                <a16:creationId xmlns:a16="http://schemas.microsoft.com/office/drawing/2014/main" id="{DE8C9297-FE50-4176-B247-2340DC42A131}"/>
              </a:ext>
            </a:extLst>
          </p:cNvPr>
          <p:cNvSpPr/>
          <p:nvPr/>
        </p:nvSpPr>
        <p:spPr>
          <a:xfrm rot="5400000">
            <a:off x="2445244" y="400734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96">
            <a:extLst>
              <a:ext uri="{FF2B5EF4-FFF2-40B4-BE49-F238E27FC236}">
                <a16:creationId xmlns:a16="http://schemas.microsoft.com/office/drawing/2014/main" id="{DE8C9297-FE50-4176-B247-2340DC42A131}"/>
              </a:ext>
            </a:extLst>
          </p:cNvPr>
          <p:cNvSpPr/>
          <p:nvPr/>
        </p:nvSpPr>
        <p:spPr>
          <a:xfrm rot="5400000">
            <a:off x="8503830" y="3978985"/>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04208" y="3521713"/>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Graph</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8335679" y="6015159"/>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a:t>
            </a:r>
            <a:endParaRPr lang="zh-CN" altLang="en-US" sz="2000" dirty="0">
              <a:solidFill>
                <a:schemeClr val="accent5">
                  <a:lumMod val="50000"/>
                </a:schemeClr>
              </a:solidFill>
              <a:latin typeface="Palatino Linotype" panose="02040502050505030304" pitchFamily="18" charset="0"/>
            </a:endParaRPr>
          </a:p>
        </p:txBody>
      </p:sp>
      <p:sp>
        <p:nvSpPr>
          <p:cNvPr id="35" name="矩形 34"/>
          <p:cNvSpPr/>
          <p:nvPr/>
        </p:nvSpPr>
        <p:spPr>
          <a:xfrm>
            <a:off x="594360" y="1080039"/>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 graph and model </a:t>
            </a:r>
            <a:r>
              <a:rPr lang="en-US" altLang="zh-CN" sz="2000" b="1" dirty="0">
                <a:solidFill>
                  <a:srgbClr val="FF0000"/>
                </a:solidFill>
                <a:latin typeface="Palatino Linotype" panose="02040502050505030304" pitchFamily="18" charset="0"/>
              </a:rPr>
              <a:t>integrate the various parts </a:t>
            </a:r>
            <a:r>
              <a:rPr lang="en-US" altLang="zh-CN" sz="2000" dirty="0">
                <a:solidFill>
                  <a:schemeClr val="accent5">
                    <a:lumMod val="50000"/>
                  </a:schemeClr>
                </a:solidFill>
                <a:latin typeface="Palatino Linotype" panose="02040502050505030304" pitchFamily="18" charset="0"/>
              </a:rPr>
              <a:t>of the compartment model. Graph integrates node and path at the level of directed graph, while model integrates compartment and transmission at the level of infectious disease.</a:t>
            </a:r>
          </a:p>
        </p:txBody>
      </p:sp>
    </p:spTree>
    <p:extLst>
      <p:ext uri="{BB962C8B-B14F-4D97-AF65-F5344CB8AC3E}">
        <p14:creationId xmlns:p14="http://schemas.microsoft.com/office/powerpoint/2010/main" val="33200423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SEIR for Example</a:t>
            </a:r>
            <a:endParaRPr lang="zh-CN" altLang="en-US" dirty="0"/>
          </a:p>
        </p:txBody>
      </p:sp>
      <p:grpSp>
        <p:nvGrpSpPr>
          <p:cNvPr id="14" name="组合 13"/>
          <p:cNvGrpSpPr/>
          <p:nvPr/>
        </p:nvGrpSpPr>
        <p:grpSpPr>
          <a:xfrm>
            <a:off x="838200" y="3476535"/>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75836" y="5232133"/>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951566"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775836" y="6288477"/>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Formula and Parameters</a:t>
            </a:r>
          </a:p>
        </p:txBody>
      </p:sp>
      <p:sp>
        <p:nvSpPr>
          <p:cNvPr id="35" name="矩形 34"/>
          <p:cNvSpPr/>
          <p:nvPr/>
        </p:nvSpPr>
        <p:spPr>
          <a:xfrm>
            <a:off x="594360" y="1080039"/>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provides 4 types of APIs for building a compartment model</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Structure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Formula and 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Results and Visualization</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Here we use the built and simulated SEIR as an example to introduce these APIs</a:t>
            </a:r>
          </a:p>
        </p:txBody>
      </p:sp>
      <p:pic>
        <p:nvPicPr>
          <p:cNvPr id="31" name="图片 30"/>
          <p:cNvPicPr>
            <a:picLocks noChangeAspect="1"/>
          </p:cNvPicPr>
          <p:nvPr/>
        </p:nvPicPr>
        <p:blipFill>
          <a:blip r:embed="rId3"/>
          <a:stretch>
            <a:fillRect/>
          </a:stretch>
        </p:blipFill>
        <p:spPr>
          <a:xfrm>
            <a:off x="9092321" y="2940353"/>
            <a:ext cx="1581150" cy="1762125"/>
          </a:xfrm>
          <a:prstGeom prst="rect">
            <a:avLst/>
          </a:prstGeom>
        </p:spPr>
      </p:pic>
      <p:pic>
        <p:nvPicPr>
          <p:cNvPr id="3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4736"/>
          <a:stretch/>
        </p:blipFill>
        <p:spPr bwMode="auto">
          <a:xfrm>
            <a:off x="6532848" y="2948765"/>
            <a:ext cx="1744345" cy="1952272"/>
          </a:xfrm>
          <a:prstGeom prst="rect">
            <a:avLst/>
          </a:prstGeom>
          <a:noFill/>
          <a:extLst>
            <a:ext uri="{909E8E84-426E-40DD-AFC4-6F175D3DCCD1}">
              <a14:hiddenFill xmlns:a14="http://schemas.microsoft.com/office/drawing/2010/main">
                <a:solidFill>
                  <a:srgbClr val="FFFFFF"/>
                </a:solidFill>
              </a14:hiddenFill>
            </a:ext>
          </a:extLst>
        </p:spPr>
      </p:pic>
      <p:sp>
        <p:nvSpPr>
          <p:cNvPr id="37" name="箭头: 右 96">
            <a:extLst>
              <a:ext uri="{FF2B5EF4-FFF2-40B4-BE49-F238E27FC236}">
                <a16:creationId xmlns:a16="http://schemas.microsoft.com/office/drawing/2014/main" id="{DE8C9297-FE50-4176-B247-2340DC42A131}"/>
              </a:ext>
            </a:extLst>
          </p:cNvPr>
          <p:cNvSpPr/>
          <p:nvPr/>
        </p:nvSpPr>
        <p:spPr>
          <a:xfrm>
            <a:off x="8168761" y="3361997"/>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892394"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Executor</a:t>
            </a:r>
            <a:endParaRPr lang="zh-CN" altLang="en-US" sz="2000" dirty="0">
              <a:solidFill>
                <a:schemeClr val="accent5">
                  <a:lumMod val="50000"/>
                </a:schemeClr>
              </a:solidFill>
              <a:latin typeface="Palatino Linotype" panose="02040502050505030304" pitchFamily="18" charset="0"/>
            </a:endParaRPr>
          </a:p>
        </p:txBody>
      </p:sp>
      <p:pic>
        <p:nvPicPr>
          <p:cNvPr id="39" name="图片 38"/>
          <p:cNvPicPr>
            <a:picLocks noChangeAspect="1"/>
          </p:cNvPicPr>
          <p:nvPr/>
        </p:nvPicPr>
        <p:blipFill>
          <a:blip r:embed="rId5"/>
          <a:stretch>
            <a:fillRect/>
          </a:stretch>
        </p:blipFill>
        <p:spPr>
          <a:xfrm>
            <a:off x="6761591" y="4907749"/>
            <a:ext cx="2060666" cy="1545500"/>
          </a:xfrm>
          <a:prstGeom prst="rect">
            <a:avLst/>
          </a:prstGeom>
        </p:spPr>
      </p:pic>
      <p:pic>
        <p:nvPicPr>
          <p:cNvPr id="40" name="图片 39"/>
          <p:cNvPicPr>
            <a:picLocks noChangeAspect="1"/>
          </p:cNvPicPr>
          <p:nvPr/>
        </p:nvPicPr>
        <p:blipFill>
          <a:blip r:embed="rId6"/>
          <a:stretch>
            <a:fillRect/>
          </a:stretch>
        </p:blipFill>
        <p:spPr>
          <a:xfrm>
            <a:off x="8887712" y="4940889"/>
            <a:ext cx="1320928" cy="1320928"/>
          </a:xfrm>
          <a:prstGeom prst="rect">
            <a:avLst/>
          </a:prstGeom>
        </p:spPr>
      </p:pic>
      <p:sp>
        <p:nvSpPr>
          <p:cNvPr id="41" name="矩形 40"/>
          <p:cNvSpPr/>
          <p:nvPr/>
        </p:nvSpPr>
        <p:spPr>
          <a:xfrm>
            <a:off x="6637036" y="6337764"/>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Results and Visualization</a:t>
            </a:r>
          </a:p>
        </p:txBody>
      </p:sp>
    </p:spTree>
    <p:extLst>
      <p:ext uri="{BB962C8B-B14F-4D97-AF65-F5344CB8AC3E}">
        <p14:creationId xmlns:p14="http://schemas.microsoft.com/office/powerpoint/2010/main" val="21640837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a:t>
            </a:r>
            <a:endParaRPr lang="zh-CN" altLang="en-US" dirty="0"/>
          </a:p>
        </p:txBody>
      </p:sp>
      <p:grpSp>
        <p:nvGrpSpPr>
          <p:cNvPr id="4" name="组合 3"/>
          <p:cNvGrpSpPr/>
          <p:nvPr/>
        </p:nvGrpSpPr>
        <p:grpSpPr>
          <a:xfrm>
            <a:off x="6726031" y="3964215"/>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839397" y="506605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You </a:t>
            </a:r>
            <a:r>
              <a:rPr lang="en-US" altLang="zh-CN" sz="2000" dirty="0">
                <a:solidFill>
                  <a:schemeClr val="accent5">
                    <a:lumMod val="50000"/>
                  </a:schemeClr>
                </a:solidFill>
                <a:latin typeface="Palatino Linotype" panose="02040502050505030304" pitchFamily="18" charset="0"/>
              </a:rPr>
              <a:t>can build a compartment model structure of any shape through the following three </a:t>
            </a:r>
            <a:r>
              <a:rPr lang="en-US" altLang="zh-CN" sz="2000" dirty="0" smtClean="0">
                <a:solidFill>
                  <a:schemeClr val="accent5">
                    <a:lumMod val="50000"/>
                  </a:schemeClr>
                </a:solidFill>
                <a:latin typeface="Palatino Linotype" panose="02040502050505030304" pitchFamily="18" charset="0"/>
              </a:rPr>
              <a:t>APIs: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These </a:t>
            </a:r>
            <a:r>
              <a:rPr lang="en-US" altLang="zh-CN" sz="2000" dirty="0" smtClean="0">
                <a:solidFill>
                  <a:schemeClr val="accent5">
                    <a:lumMod val="50000"/>
                  </a:schemeClr>
                </a:solidFill>
                <a:latin typeface="Palatino Linotype" panose="02040502050505030304" pitchFamily="18" charset="0"/>
              </a:rPr>
              <a:t>APIs </a:t>
            </a:r>
            <a:r>
              <a:rPr lang="en-US" altLang="zh-CN" sz="2000" dirty="0">
                <a:solidFill>
                  <a:schemeClr val="accent5">
                    <a:lumMod val="50000"/>
                  </a:schemeClr>
                </a:solidFill>
                <a:latin typeface="Palatino Linotype" panose="02040502050505030304" pitchFamily="18" charset="0"/>
              </a:rPr>
              <a:t>can not only build a compartment model of arbitrary structure, but also </a:t>
            </a:r>
            <a:r>
              <a:rPr lang="en-US" altLang="zh-CN" sz="2000" b="1" dirty="0">
                <a:solidFill>
                  <a:srgbClr val="FF0000"/>
                </a:solidFill>
                <a:latin typeface="Palatino Linotype" panose="02040502050505030304" pitchFamily="18" charset="0"/>
              </a:rPr>
              <a:t>have specific epidemiological significance</a:t>
            </a:r>
            <a:r>
              <a:rPr lang="en-US" altLang="zh-CN" sz="2000" dirty="0">
                <a:solidFill>
                  <a:schemeClr val="accent5">
                    <a:lumMod val="50000"/>
                  </a:schemeClr>
                </a:solidFill>
                <a:latin typeface="Palatino Linotype" panose="02040502050505030304" pitchFamily="18" charset="0"/>
              </a:rPr>
              <a:t>, which is one of the research points in the field of infectious disease modeling after the outbreak of COVID-19</a:t>
            </a: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4491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(2)</a:t>
            </a:r>
            <a:endParaRPr lang="zh-CN" altLang="en-US" dirty="0"/>
          </a:p>
        </p:txBody>
      </p:sp>
      <p:sp>
        <p:nvSpPr>
          <p:cNvPr id="9" name="矩形 8"/>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a:t>
            </a:r>
            <a:r>
              <a:rPr lang="en-US" altLang="zh-CN" sz="2000" dirty="0" smtClean="0">
                <a:solidFill>
                  <a:schemeClr val="accent5">
                    <a:lumMod val="50000"/>
                  </a:schemeClr>
                </a:solidFill>
                <a:latin typeface="Palatino Linotype" panose="02040502050505030304" pitchFamily="18" charset="0"/>
              </a:rPr>
              <a:t>relevant </a:t>
            </a:r>
            <a:r>
              <a:rPr lang="en-US" altLang="zh-CN" sz="2000" dirty="0">
                <a:solidFill>
                  <a:schemeClr val="accent5">
                    <a:lumMod val="50000"/>
                  </a:schemeClr>
                </a:solidFill>
                <a:latin typeface="Palatino Linotype" panose="02040502050505030304" pitchFamily="18" charset="0"/>
              </a:rPr>
              <a:t>to the epidemiological </a:t>
            </a:r>
            <a:r>
              <a:rPr lang="en-US" altLang="zh-CN" sz="2000" dirty="0" smtClean="0">
                <a:solidFill>
                  <a:schemeClr val="accent5">
                    <a:lumMod val="50000"/>
                  </a:schemeClr>
                </a:solidFill>
                <a:latin typeface="Palatino Linotype" panose="02040502050505030304" pitchFamily="18" charset="0"/>
              </a:rPr>
              <a:t>process</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as asymptomatic, pre-symptomatic, confirmed, isolated,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27" name="矩形 26"/>
          <p:cNvSpPr/>
          <p:nvPr/>
        </p:nvSpPr>
        <p:spPr>
          <a:xfrm>
            <a:off x="1736339" y="6266278"/>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29" name="箭头: 右 96">
            <a:extLst>
              <a:ext uri="{FF2B5EF4-FFF2-40B4-BE49-F238E27FC236}">
                <a16:creationId xmlns:a16="http://schemas.microsoft.com/office/drawing/2014/main" id="{DE8C9297-FE50-4176-B247-2340DC42A131}"/>
              </a:ext>
            </a:extLst>
          </p:cNvPr>
          <p:cNvSpPr/>
          <p:nvPr/>
        </p:nvSpPr>
        <p:spPr>
          <a:xfrm>
            <a:off x="2563911" y="4077649"/>
            <a:ext cx="417381" cy="99342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3189" y="4077649"/>
            <a:ext cx="2045110" cy="9733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31" name="矩形 30"/>
          <p:cNvSpPr/>
          <p:nvPr/>
        </p:nvSpPr>
        <p:spPr>
          <a:xfrm>
            <a:off x="3123874" y="2681226"/>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32" name="矩形 31"/>
          <p:cNvSpPr/>
          <p:nvPr/>
        </p:nvSpPr>
        <p:spPr>
          <a:xfrm>
            <a:off x="3163782" y="4105410"/>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33" name="矩形 32"/>
          <p:cNvSpPr/>
          <p:nvPr/>
        </p:nvSpPr>
        <p:spPr>
          <a:xfrm>
            <a:off x="3163782" y="5380971"/>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1" idx="3"/>
            <a:endCxn id="32" idx="1"/>
          </p:cNvCxnSpPr>
          <p:nvPr/>
        </p:nvCxnSpPr>
        <p:spPr>
          <a:xfrm flipH="1">
            <a:off x="3163782" y="3167923"/>
            <a:ext cx="2314918" cy="142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接箭头连接符 35">
            <a:extLst>
              <a:ext uri="{FF2B5EF4-FFF2-40B4-BE49-F238E27FC236}">
                <a16:creationId xmlns:a16="http://schemas.microsoft.com/office/drawing/2014/main" id="{08F5B376-CA0A-4DAE-9964-3831C92EFA39}"/>
              </a:ext>
            </a:extLst>
          </p:cNvPr>
          <p:cNvCxnSpPr>
            <a:stCxn id="32" idx="3"/>
            <a:endCxn id="33" idx="1"/>
          </p:cNvCxnSpPr>
          <p:nvPr/>
        </p:nvCxnSpPr>
        <p:spPr>
          <a:xfrm flipH="1">
            <a:off x="3163782" y="4592107"/>
            <a:ext cx="2354826" cy="12755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矩形 40"/>
          <p:cNvSpPr/>
          <p:nvPr/>
        </p:nvSpPr>
        <p:spPr>
          <a:xfrm>
            <a:off x="9690863"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42" name="矩形 41"/>
              <p:cNvSpPr/>
              <p:nvPr/>
            </p:nvSpPr>
            <p:spPr>
              <a:xfrm>
                <a:off x="9173090" y="3786283"/>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9173090" y="3786283"/>
                <a:ext cx="606892" cy="647589"/>
              </a:xfrm>
              <a:prstGeom prst="rect">
                <a:avLst/>
              </a:prstGeom>
              <a:blipFill>
                <a:blip r:embed="rId3"/>
                <a:stretch>
                  <a:fillRect l="-7071" b="-7547"/>
                </a:stretch>
              </a:blipFill>
              <a:ln>
                <a:noFill/>
              </a:ln>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flipH="1">
            <a:off x="9476537" y="3429087"/>
            <a:ext cx="827110" cy="35719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42982"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5" name="矩形 44"/>
          <p:cNvSpPr/>
          <p:nvPr/>
        </p:nvSpPr>
        <p:spPr>
          <a:xfrm>
            <a:off x="6542982" y="4128031"/>
            <a:ext cx="1225567" cy="64758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46" name="右箭头 45"/>
          <p:cNvSpPr/>
          <p:nvPr/>
        </p:nvSpPr>
        <p:spPr>
          <a:xfrm>
            <a:off x="8181000" y="4187195"/>
            <a:ext cx="771872" cy="529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08F5B376-CA0A-4DAE-9964-3831C92EFA39}"/>
              </a:ext>
            </a:extLst>
          </p:cNvPr>
          <p:cNvCxnSpPr>
            <a:stCxn id="44" idx="2"/>
            <a:endCxn id="45" idx="0"/>
          </p:cNvCxnSpPr>
          <p:nvPr/>
        </p:nvCxnSpPr>
        <p:spPr>
          <a:xfrm>
            <a:off x="7155766" y="3429087"/>
            <a:ext cx="0"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547401"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9" name="直接箭头连接符 48">
            <a:extLst>
              <a:ext uri="{FF2B5EF4-FFF2-40B4-BE49-F238E27FC236}">
                <a16:creationId xmlns:a16="http://schemas.microsoft.com/office/drawing/2014/main" id="{08F5B376-CA0A-4DAE-9964-3831C92EFA39}"/>
              </a:ext>
            </a:extLst>
          </p:cNvPr>
          <p:cNvCxnSpPr>
            <a:stCxn id="45" idx="2"/>
            <a:endCxn id="48" idx="0"/>
          </p:cNvCxnSpPr>
          <p:nvPr/>
        </p:nvCxnSpPr>
        <p:spPr>
          <a:xfrm>
            <a:off x="7155766" y="4775620"/>
            <a:ext cx="4419"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000201" y="4128031"/>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51" name="矩形 50"/>
          <p:cNvSpPr/>
          <p:nvPr/>
        </p:nvSpPr>
        <p:spPr>
          <a:xfrm>
            <a:off x="10827311" y="4471974"/>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52" name="矩形 51"/>
          <p:cNvSpPr/>
          <p:nvPr/>
        </p:nvSpPr>
        <p:spPr>
          <a:xfrm>
            <a:off x="9690863"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53" name="直接箭头连接符 52">
            <a:extLst>
              <a:ext uri="{FF2B5EF4-FFF2-40B4-BE49-F238E27FC236}">
                <a16:creationId xmlns:a16="http://schemas.microsoft.com/office/drawing/2014/main" id="{08F5B376-CA0A-4DAE-9964-3831C92EFA39}"/>
              </a:ext>
            </a:extLst>
          </p:cNvPr>
          <p:cNvCxnSpPr>
            <a:stCxn id="42" idx="3"/>
            <a:endCxn id="50" idx="1"/>
          </p:cNvCxnSpPr>
          <p:nvPr/>
        </p:nvCxnSpPr>
        <p:spPr>
          <a:xfrm>
            <a:off x="9779982" y="4110079"/>
            <a:ext cx="220219" cy="34174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8F5B376-CA0A-4DAE-9964-3831C92EFA39}"/>
              </a:ext>
            </a:extLst>
          </p:cNvPr>
          <p:cNvCxnSpPr>
            <a:stCxn id="50" idx="3"/>
            <a:endCxn id="51" idx="1"/>
          </p:cNvCxnSpPr>
          <p:nvPr/>
        </p:nvCxnSpPr>
        <p:spPr>
          <a:xfrm>
            <a:off x="10607093" y="4451826"/>
            <a:ext cx="220219" cy="343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8F5B376-CA0A-4DAE-9964-3831C92EFA39}"/>
              </a:ext>
            </a:extLst>
          </p:cNvPr>
          <p:cNvCxnSpPr>
            <a:stCxn id="51" idx="2"/>
            <a:endCxn id="52" idx="0"/>
          </p:cNvCxnSpPr>
          <p:nvPr/>
        </p:nvCxnSpPr>
        <p:spPr>
          <a:xfrm flipH="1">
            <a:off x="10303646" y="5119563"/>
            <a:ext cx="827111" cy="355001"/>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2833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(3)</a:t>
            </a:r>
            <a:endParaRPr lang="zh-CN" altLang="en-US" dirty="0"/>
          </a:p>
        </p:txBody>
      </p:sp>
      <p:grpSp>
        <p:nvGrpSpPr>
          <p:cNvPr id="4" name="组合 3"/>
          <p:cNvGrpSpPr/>
          <p:nvPr/>
        </p:nvGrpSpPr>
        <p:grpSpPr>
          <a:xfrm>
            <a:off x="369019" y="2956071"/>
            <a:ext cx="5260257" cy="3243839"/>
            <a:chOff x="235974" y="1666091"/>
            <a:chExt cx="5260257" cy="3243839"/>
          </a:xfrm>
        </p:grpSpPr>
        <p:sp>
          <p:nvSpPr>
            <p:cNvPr id="5" name="矩形 4"/>
            <p:cNvSpPr/>
            <p:nvPr/>
          </p:nvSpPr>
          <p:spPr>
            <a:xfrm>
              <a:off x="235974" y="2801313"/>
              <a:ext cx="2045110" cy="9733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6" name="矩形 5"/>
            <p:cNvSpPr/>
            <p:nvPr/>
          </p:nvSpPr>
          <p:spPr>
            <a:xfrm>
              <a:off x="3141405" y="1666091"/>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7" name="矩形 6"/>
            <p:cNvSpPr/>
            <p:nvPr/>
          </p:nvSpPr>
          <p:spPr>
            <a:xfrm>
              <a:off x="3141405" y="2801314"/>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8" name="矩形 7"/>
            <p:cNvSpPr/>
            <p:nvPr/>
          </p:nvSpPr>
          <p:spPr>
            <a:xfrm>
              <a:off x="3141405" y="3936537"/>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grpSp>
      <p:sp>
        <p:nvSpPr>
          <p:cNvPr id="12" name="矩形 11"/>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not relevant to the epidemiological </a:t>
            </a:r>
            <a:r>
              <a:rPr lang="en-US" altLang="zh-CN" sz="2000" dirty="0" smtClean="0">
                <a:solidFill>
                  <a:schemeClr val="accent5">
                    <a:lumMod val="50000"/>
                  </a:schemeClr>
                </a:solidFill>
                <a:latin typeface="Palatino Linotype" panose="02040502050505030304" pitchFamily="18" charset="0"/>
              </a:rPr>
              <a:t>process, such </a:t>
            </a:r>
            <a:r>
              <a:rPr lang="en-US" altLang="zh-CN" sz="2000" dirty="0">
                <a:solidFill>
                  <a:schemeClr val="accent5">
                    <a:lumMod val="50000"/>
                  </a:schemeClr>
                </a:solidFill>
                <a:latin typeface="Palatino Linotype" panose="02040502050505030304" pitchFamily="18" charset="0"/>
              </a:rPr>
              <a:t>as age, gender, country,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Such 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14" name="矩形 13"/>
          <p:cNvSpPr/>
          <p:nvPr/>
        </p:nvSpPr>
        <p:spPr>
          <a:xfrm>
            <a:off x="9821771"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15" name="矩形 14"/>
              <p:cNvSpPr/>
              <p:nvPr/>
            </p:nvSpPr>
            <p:spPr>
              <a:xfrm>
                <a:off x="9277961"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9277961" y="4229739"/>
                <a:ext cx="685168" cy="696504"/>
              </a:xfrm>
              <a:prstGeom prst="rect">
                <a:avLst/>
              </a:prstGeom>
              <a:blipFill>
                <a:blip r:embed="rId3"/>
                <a:stretch>
                  <a:fillRect b="-2632"/>
                </a:stretch>
              </a:blipFill>
              <a:ln>
                <a:noFill/>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08F5B376-CA0A-4DAE-9964-3831C92EFA39}"/>
              </a:ext>
            </a:extLst>
          </p:cNvPr>
          <p:cNvCxnSpPr>
            <a:stCxn id="14" idx="2"/>
            <a:endCxn id="15" idx="0"/>
          </p:cNvCxnSpPr>
          <p:nvPr/>
        </p:nvCxnSpPr>
        <p:spPr>
          <a:xfrm flipH="1">
            <a:off x="9620545"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67879"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8" name="矩形 17"/>
          <p:cNvSpPr/>
          <p:nvPr/>
        </p:nvSpPr>
        <p:spPr>
          <a:xfrm>
            <a:off x="6267879" y="4229739"/>
            <a:ext cx="1383640" cy="696504"/>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9" name="右箭头 18"/>
          <p:cNvSpPr/>
          <p:nvPr/>
        </p:nvSpPr>
        <p:spPr>
          <a:xfrm>
            <a:off x="8117167" y="4293373"/>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8F5B376-CA0A-4DAE-9964-3831C92EFA39}"/>
              </a:ext>
            </a:extLst>
          </p:cNvPr>
          <p:cNvCxnSpPr>
            <a:stCxn id="17" idx="2"/>
            <a:endCxn id="18" idx="0"/>
          </p:cNvCxnSpPr>
          <p:nvPr/>
        </p:nvCxnSpPr>
        <p:spPr>
          <a:xfrm>
            <a:off x="6959699"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72868"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2" name="直接箭头连接符 21">
            <a:extLst>
              <a:ext uri="{FF2B5EF4-FFF2-40B4-BE49-F238E27FC236}">
                <a16:creationId xmlns:a16="http://schemas.microsoft.com/office/drawing/2014/main" id="{08F5B376-CA0A-4DAE-9964-3831C92EFA39}"/>
              </a:ext>
            </a:extLst>
          </p:cNvPr>
          <p:cNvCxnSpPr>
            <a:stCxn id="18" idx="2"/>
            <a:endCxn id="21" idx="0"/>
          </p:cNvCxnSpPr>
          <p:nvPr/>
        </p:nvCxnSpPr>
        <p:spPr>
          <a:xfrm>
            <a:off x="6959699" y="4926244"/>
            <a:ext cx="4989"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171007"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24" name="矩形 23"/>
          <p:cNvSpPr/>
          <p:nvPr/>
        </p:nvSpPr>
        <p:spPr>
          <a:xfrm>
            <a:off x="11064053"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25" name="矩形 24"/>
          <p:cNvSpPr/>
          <p:nvPr/>
        </p:nvSpPr>
        <p:spPr>
          <a:xfrm>
            <a:off x="9821771"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6" name="直接箭头连接符 25">
            <a:extLst>
              <a:ext uri="{FF2B5EF4-FFF2-40B4-BE49-F238E27FC236}">
                <a16:creationId xmlns:a16="http://schemas.microsoft.com/office/drawing/2014/main" id="{08F5B376-CA0A-4DAE-9964-3831C92EFA39}"/>
              </a:ext>
            </a:extLst>
          </p:cNvPr>
          <p:cNvCxnSpPr>
            <a:stCxn id="15" idx="2"/>
            <a:endCxn id="25" idx="0"/>
          </p:cNvCxnSpPr>
          <p:nvPr/>
        </p:nvCxnSpPr>
        <p:spPr>
          <a:xfrm>
            <a:off x="9620545" y="4926244"/>
            <a:ext cx="893045"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8F5B376-CA0A-4DAE-9964-3831C92EFA39}"/>
              </a:ext>
            </a:extLst>
          </p:cNvPr>
          <p:cNvCxnSpPr>
            <a:stCxn id="14" idx="2"/>
            <a:endCxn id="23" idx="0"/>
          </p:cNvCxnSpPr>
          <p:nvPr/>
        </p:nvCxnSpPr>
        <p:spPr>
          <a:xfrm>
            <a:off x="10513591"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F5B376-CA0A-4DAE-9964-3831C92EFA39}"/>
              </a:ext>
            </a:extLst>
          </p:cNvPr>
          <p:cNvCxnSpPr>
            <a:stCxn id="14" idx="2"/>
            <a:endCxn id="24" idx="0"/>
          </p:cNvCxnSpPr>
          <p:nvPr/>
        </p:nvCxnSpPr>
        <p:spPr>
          <a:xfrm>
            <a:off x="10513591"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8F5B376-CA0A-4DAE-9964-3831C92EFA39}"/>
              </a:ext>
            </a:extLst>
          </p:cNvPr>
          <p:cNvCxnSpPr>
            <a:stCxn id="23" idx="2"/>
            <a:endCxn id="25" idx="0"/>
          </p:cNvCxnSpPr>
          <p:nvPr/>
        </p:nvCxnSpPr>
        <p:spPr>
          <a:xfrm flipH="1">
            <a:off x="10513591" y="4926244"/>
            <a:ext cx="1"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8F5B376-CA0A-4DAE-9964-3831C92EFA39}"/>
              </a:ext>
            </a:extLst>
          </p:cNvPr>
          <p:cNvCxnSpPr>
            <a:stCxn id="24" idx="2"/>
            <a:endCxn id="25" idx="0"/>
          </p:cNvCxnSpPr>
          <p:nvPr/>
        </p:nvCxnSpPr>
        <p:spPr>
          <a:xfrm flipH="1">
            <a:off x="10513591" y="4926244"/>
            <a:ext cx="893047"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32" name="矩形 31"/>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箭头: 右 96">
            <a:extLst>
              <a:ext uri="{FF2B5EF4-FFF2-40B4-BE49-F238E27FC236}">
                <a16:creationId xmlns:a16="http://schemas.microsoft.com/office/drawing/2014/main" id="{DE8C9297-FE50-4176-B247-2340DC42A131}"/>
              </a:ext>
            </a:extLst>
          </p:cNvPr>
          <p:cNvSpPr/>
          <p:nvPr/>
        </p:nvSpPr>
        <p:spPr>
          <a:xfrm>
            <a:off x="2661959" y="4067632"/>
            <a:ext cx="417381"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1336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614680" y="1243680"/>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 can add </a:t>
            </a:r>
            <a:r>
              <a:rPr lang="en-US" altLang="zh-CN" sz="2000" dirty="0">
                <a:solidFill>
                  <a:schemeClr val="accent5">
                    <a:lumMod val="50000"/>
                  </a:schemeClr>
                </a:solidFill>
                <a:latin typeface="Palatino Linotype" panose="02040502050505030304" pitchFamily="18" charset="0"/>
              </a:rPr>
              <a:t>an </a:t>
            </a:r>
            <a:r>
              <a:rPr lang="en-US" altLang="zh-CN" sz="2000" dirty="0" smtClean="0">
                <a:solidFill>
                  <a:schemeClr val="accent5">
                    <a:lumMod val="50000"/>
                  </a:schemeClr>
                </a:solidFill>
                <a:latin typeface="Palatino Linotype" panose="02040502050505030304" pitchFamily="18" charset="0"/>
              </a:rPr>
              <a:t>transmission, give </a:t>
            </a:r>
            <a:r>
              <a:rPr lang="en-US" altLang="zh-CN" sz="2000" dirty="0">
                <a:solidFill>
                  <a:schemeClr val="accent5">
                    <a:lumMod val="50000"/>
                  </a:schemeClr>
                </a:solidFill>
                <a:latin typeface="Palatino Linotype" panose="02040502050505030304" pitchFamily="18" charset="0"/>
              </a:rPr>
              <a:t>it </a:t>
            </a:r>
            <a:r>
              <a:rPr lang="en-US" altLang="zh-CN" sz="2000" dirty="0" smtClean="0">
                <a:solidFill>
                  <a:schemeClr val="accent5">
                    <a:lumMod val="50000"/>
                  </a:schemeClr>
                </a:solidFill>
                <a:latin typeface="Palatino Linotype" panose="02040502050505030304" pitchFamily="18" charset="0"/>
              </a:rPr>
              <a:t>formula and parameters. </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U</a:t>
            </a:r>
            <a:r>
              <a:rPr lang="en-US" altLang="zh-CN" sz="2000" dirty="0" smtClean="0">
                <a:solidFill>
                  <a:schemeClr val="accent5">
                    <a:lumMod val="50000"/>
                  </a:schemeClr>
                </a:solidFill>
                <a:latin typeface="Palatino Linotype" panose="02040502050505030304" pitchFamily="18" charset="0"/>
              </a:rPr>
              <a:t>sually used in combination with the first two methods</a:t>
            </a:r>
            <a:endParaRPr lang="en-US" altLang="zh-CN" sz="2000" b="1" dirty="0">
              <a:solidFill>
                <a:srgbClr val="FF0000"/>
              </a:solidFill>
              <a:latin typeface="Palatino Linotype" panose="02040502050505030304" pitchFamily="18" charset="0"/>
            </a:endParaRPr>
          </a:p>
        </p:txBody>
      </p:sp>
      <p:sp>
        <p:nvSpPr>
          <p:cNvPr id="13" name="矩形 12"/>
          <p:cNvSpPr/>
          <p:nvPr/>
        </p:nvSpPr>
        <p:spPr>
          <a:xfrm>
            <a:off x="626787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4" name="矩形 13"/>
          <p:cNvSpPr/>
          <p:nvPr/>
        </p:nvSpPr>
        <p:spPr>
          <a:xfrm>
            <a:off x="626787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5" name="右箭头 14"/>
          <p:cNvSpPr/>
          <p:nvPr/>
        </p:nvSpPr>
        <p:spPr>
          <a:xfrm>
            <a:off x="8552879" y="4293372"/>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08F5B376-CA0A-4DAE-9964-3831C92EFA39}"/>
              </a:ext>
            </a:extLst>
          </p:cNvPr>
          <p:cNvCxnSpPr>
            <a:stCxn id="13" idx="2"/>
            <a:endCxn id="14" idx="0"/>
          </p:cNvCxnSpPr>
          <p:nvPr/>
        </p:nvCxnSpPr>
        <p:spPr>
          <a:xfrm>
            <a:off x="676614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7286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18" name="直接箭头连接符 17">
            <a:extLst>
              <a:ext uri="{FF2B5EF4-FFF2-40B4-BE49-F238E27FC236}">
                <a16:creationId xmlns:a16="http://schemas.microsoft.com/office/drawing/2014/main" id="{08F5B376-CA0A-4DAE-9964-3831C92EFA39}"/>
              </a:ext>
            </a:extLst>
          </p:cNvPr>
          <p:cNvCxnSpPr>
            <a:stCxn id="14" idx="2"/>
            <a:endCxn id="17" idx="0"/>
          </p:cNvCxnSpPr>
          <p:nvPr/>
        </p:nvCxnSpPr>
        <p:spPr>
          <a:xfrm>
            <a:off x="676614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419377" y="2781498"/>
            <a:ext cx="2354826" cy="9733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 1</a:t>
            </a:r>
            <a:endParaRPr lang="zh-CN" altLang="en-US" sz="2400" dirty="0">
              <a:solidFill>
                <a:schemeClr val="tx1"/>
              </a:solidFill>
            </a:endParaRPr>
          </a:p>
        </p:txBody>
      </p:sp>
      <p:sp>
        <p:nvSpPr>
          <p:cNvPr id="34" name="矩形 33"/>
          <p:cNvSpPr/>
          <p:nvPr/>
        </p:nvSpPr>
        <p:spPr>
          <a:xfrm>
            <a:off x="3526371" y="4972957"/>
            <a:ext cx="2354826" cy="97339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 </a:t>
            </a:r>
            <a:r>
              <a:rPr lang="en-US" altLang="zh-CN" sz="2400" dirty="0">
                <a:solidFill>
                  <a:schemeClr val="tx1"/>
                </a:solidFill>
              </a:rPr>
              <a:t>compartment </a:t>
            </a:r>
            <a:r>
              <a:rPr lang="en-US" altLang="zh-CN" sz="2400" dirty="0" smtClean="0">
                <a:solidFill>
                  <a:schemeClr val="tx1"/>
                </a:solidFill>
              </a:rPr>
              <a:t>2</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3" idx="2"/>
            <a:endCxn id="34" idx="1"/>
          </p:cNvCxnSpPr>
          <p:nvPr/>
        </p:nvCxnSpPr>
        <p:spPr>
          <a:xfrm>
            <a:off x="1596790" y="3754891"/>
            <a:ext cx="1929581" cy="17047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矩形 35"/>
          <p:cNvSpPr/>
          <p:nvPr/>
        </p:nvSpPr>
        <p:spPr>
          <a:xfrm>
            <a:off x="747438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37" name="矩形 36"/>
          <p:cNvSpPr/>
          <p:nvPr/>
        </p:nvSpPr>
        <p:spPr>
          <a:xfrm>
            <a:off x="747438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6" idx="2"/>
            <a:endCxn id="37" idx="0"/>
          </p:cNvCxnSpPr>
          <p:nvPr/>
        </p:nvCxnSpPr>
        <p:spPr>
          <a:xfrm>
            <a:off x="797264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47937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7" idx="2"/>
            <a:endCxn id="39" idx="0"/>
          </p:cNvCxnSpPr>
          <p:nvPr/>
        </p:nvCxnSpPr>
        <p:spPr>
          <a:xfrm>
            <a:off x="797264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59984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2" name="矩形 41"/>
          <p:cNvSpPr/>
          <p:nvPr/>
        </p:nvSpPr>
        <p:spPr>
          <a:xfrm>
            <a:off x="959984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a:off x="1009811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60483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5" name="直接箭头连接符 44">
            <a:extLst>
              <a:ext uri="{FF2B5EF4-FFF2-40B4-BE49-F238E27FC236}">
                <a16:creationId xmlns:a16="http://schemas.microsoft.com/office/drawing/2014/main" id="{08F5B376-CA0A-4DAE-9964-3831C92EFA39}"/>
              </a:ext>
            </a:extLst>
          </p:cNvPr>
          <p:cNvCxnSpPr>
            <a:stCxn id="42" idx="2"/>
            <a:endCxn id="44" idx="0"/>
          </p:cNvCxnSpPr>
          <p:nvPr/>
        </p:nvCxnSpPr>
        <p:spPr>
          <a:xfrm>
            <a:off x="1009811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80635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47" name="矩形 46"/>
          <p:cNvSpPr/>
          <p:nvPr/>
        </p:nvSpPr>
        <p:spPr>
          <a:xfrm>
            <a:off x="1080635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48" name="直接箭头连接符 47">
            <a:extLst>
              <a:ext uri="{FF2B5EF4-FFF2-40B4-BE49-F238E27FC236}">
                <a16:creationId xmlns:a16="http://schemas.microsoft.com/office/drawing/2014/main" id="{08F5B376-CA0A-4DAE-9964-3831C92EFA39}"/>
              </a:ext>
            </a:extLst>
          </p:cNvPr>
          <p:cNvCxnSpPr>
            <a:stCxn id="46" idx="2"/>
            <a:endCxn id="47" idx="0"/>
          </p:cNvCxnSpPr>
          <p:nvPr/>
        </p:nvCxnSpPr>
        <p:spPr>
          <a:xfrm>
            <a:off x="1130461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081134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50" name="直接箭头连接符 49">
            <a:extLst>
              <a:ext uri="{FF2B5EF4-FFF2-40B4-BE49-F238E27FC236}">
                <a16:creationId xmlns:a16="http://schemas.microsoft.com/office/drawing/2014/main" id="{08F5B376-CA0A-4DAE-9964-3831C92EFA39}"/>
              </a:ext>
            </a:extLst>
          </p:cNvPr>
          <p:cNvCxnSpPr>
            <a:stCxn id="47" idx="2"/>
            <a:endCxn id="49" idx="0"/>
          </p:cNvCxnSpPr>
          <p:nvPr/>
        </p:nvCxnSpPr>
        <p:spPr>
          <a:xfrm>
            <a:off x="1130461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F5B376-CA0A-4DAE-9964-3831C92EFA39}"/>
              </a:ext>
            </a:extLst>
          </p:cNvPr>
          <p:cNvCxnSpPr>
            <a:stCxn id="42" idx="3"/>
            <a:endCxn id="47" idx="1"/>
          </p:cNvCxnSpPr>
          <p:nvPr/>
        </p:nvCxnSpPr>
        <p:spPr>
          <a:xfrm>
            <a:off x="10596370" y="4577991"/>
            <a:ext cx="209984" cy="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724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solidFill>
                      <a:srgbClr val="FF0000"/>
                    </a:solidFill>
                    <a:latin typeface="+mj-lt"/>
                    <a:ea typeface="微软雅黑" panose="020B0503020204020204" pitchFamily="34" charset="-122"/>
                  </a:rPr>
                  <a:t>Research Purpose and </a:t>
                </a:r>
              </a:p>
              <a:p>
                <a:r>
                  <a:rPr lang="en-US" altLang="zh-CN" sz="2800" dirty="0" smtClean="0">
                    <a:solidFill>
                      <a:srgbClr val="FF0000"/>
                    </a:solidFill>
                    <a:latin typeface="+mj-lt"/>
                    <a:ea typeface="微软雅黑" panose="020B0503020204020204" pitchFamily="34" charset="-122"/>
                  </a:rPr>
                  <a:t>Overall Structure</a:t>
                </a:r>
                <a:endParaRPr lang="zh-CN" altLang="en-US" sz="2800" dirty="0">
                  <a:solidFill>
                    <a:srgbClr val="FF0000"/>
                  </a:solidFill>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49043114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594360" y="1127459"/>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structure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Initializes </a:t>
            </a:r>
            <a:r>
              <a:rPr lang="en-US" altLang="zh-CN" sz="2000" dirty="0">
                <a:solidFill>
                  <a:schemeClr val="accent5">
                    <a:lumMod val="50000"/>
                  </a:schemeClr>
                </a:solidFill>
                <a:latin typeface="Palatino Linotype" panose="02040502050505030304" pitchFamily="18" charset="0"/>
              </a:rPr>
              <a:t>a graph containing the S compartment and names it </a:t>
            </a:r>
            <a:r>
              <a:rPr lang="en-US" altLang="zh-CN" sz="2000" dirty="0" err="1">
                <a:solidFill>
                  <a:schemeClr val="accent5">
                    <a:lumMod val="50000"/>
                  </a:schemeClr>
                </a:solidFill>
                <a:latin typeface="Palatino Linotype" panose="02040502050505030304" pitchFamily="18" charset="0"/>
              </a:rPr>
              <a:t>basic_SEIR</a:t>
            </a:r>
            <a:r>
              <a:rPr lang="en-US" altLang="zh-CN" sz="2000" dirty="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Uses</a:t>
            </a:r>
            <a:r>
              <a:rPr lang="en-US" altLang="zh-CN" sz="2000" dirty="0">
                <a:solidFill>
                  <a:schemeClr val="accent5">
                    <a:lumMod val="50000"/>
                  </a:schemeClr>
                </a:solidFill>
                <a:latin typeface="Palatino Linotype" panose="02040502050505030304" pitchFamily="18" charset="0"/>
              </a:rPr>
              <a:t> </a:t>
            </a:r>
            <a:r>
              <a:rPr lang="en-US" altLang="zh-CN" sz="2000" b="1" dirty="0" err="1">
                <a:solidFill>
                  <a:srgbClr val="FF0000"/>
                </a:solidFill>
                <a:latin typeface="Palatino Linotype" panose="02040502050505030304" pitchFamily="18" charset="0"/>
              </a:rPr>
              <a:t>vertical_divide</a:t>
            </a:r>
            <a:r>
              <a:rPr lang="en-US" altLang="zh-CN" sz="2000" dirty="0">
                <a:solidFill>
                  <a:schemeClr val="accent5">
                    <a:lumMod val="50000"/>
                  </a:schemeClr>
                </a:solidFill>
                <a:latin typeface="Palatino Linotype" panose="02040502050505030304" pitchFamily="18" charset="0"/>
              </a:rPr>
              <a:t> to subdivide the initial S into S, E, I and R, which corresponds to the SEIR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Converts </a:t>
            </a:r>
            <a:r>
              <a:rPr lang="en-US" altLang="zh-CN" sz="2000" dirty="0">
                <a:solidFill>
                  <a:schemeClr val="accent5">
                    <a:lumMod val="50000"/>
                  </a:schemeClr>
                </a:solidFill>
                <a:latin typeface="Palatino Linotype" panose="02040502050505030304" pitchFamily="18" charset="0"/>
              </a:rPr>
              <a:t>the diagram used to describe the abstract structure into a model in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after determining the structure of the compartment model, providing support for subsequent work.</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Calls </a:t>
            </a:r>
            <a:r>
              <a:rPr lang="en-US" altLang="zh-CN" sz="2000" dirty="0">
                <a:solidFill>
                  <a:schemeClr val="accent5">
                    <a:lumMod val="50000"/>
                  </a:schemeClr>
                </a:solidFill>
                <a:latin typeface="Palatino Linotype" panose="02040502050505030304" pitchFamily="18" charset="0"/>
              </a:rPr>
              <a:t>the visualization API and prints the structure diagram that builds this model.</a:t>
            </a:r>
          </a:p>
        </p:txBody>
      </p:sp>
      <p:pic>
        <p:nvPicPr>
          <p:cNvPr id="18434" name="Picture 2" descr="../_images/se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734" y="3734256"/>
            <a:ext cx="2508806" cy="2489607"/>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8442895" y="6150114"/>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Visualization of SEIR</a:t>
            </a:r>
          </a:p>
          <a:p>
            <a:pPr algn="ct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rotWithShape="1">
          <a:blip r:embed="rId4"/>
          <a:srcRect l="1799" t="13355" r="31291" b="11815"/>
          <a:stretch/>
        </p:blipFill>
        <p:spPr>
          <a:xfrm>
            <a:off x="426720" y="4169063"/>
            <a:ext cx="7903530" cy="1743233"/>
          </a:xfrm>
          <a:prstGeom prst="rect">
            <a:avLst/>
          </a:prstGeom>
        </p:spPr>
      </p:pic>
      <p:sp>
        <p:nvSpPr>
          <p:cNvPr id="52" name="矩形 51"/>
          <p:cNvSpPr/>
          <p:nvPr/>
        </p:nvSpPr>
        <p:spPr>
          <a:xfrm>
            <a:off x="2418015" y="6137189"/>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Python Code</a:t>
            </a:r>
          </a:p>
          <a:p>
            <a:pPr algn="ctr"/>
            <a:r>
              <a:rPr lang="en-US" altLang="zh-CN" sz="2000" dirty="0">
                <a:solidFill>
                  <a:schemeClr val="accent5">
                    <a:lumMod val="50000"/>
                  </a:schemeClr>
                </a:solidFill>
                <a:latin typeface="Palatino Linotype" panose="02040502050505030304" pitchFamily="18" charset="0"/>
              </a:rPr>
              <a:t>i</a:t>
            </a:r>
            <a:r>
              <a:rPr lang="en-US" altLang="zh-CN" sz="2000" dirty="0" smtClean="0">
                <a:solidFill>
                  <a:schemeClr val="accent5">
                    <a:lumMod val="50000"/>
                  </a:schemeClr>
                </a:solidFill>
                <a:latin typeface="Palatino Linotype" panose="02040502050505030304" pitchFamily="18" charset="0"/>
              </a:rPr>
              <a:t>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606269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a:t>
            </a:r>
            <a:endParaRPr lang="zh-CN" altLang="en-US" dirty="0"/>
          </a:p>
        </p:txBody>
      </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433893" y="5957197"/>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Formula and Parameters</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03630"/>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After create the </a:t>
            </a:r>
            <a:r>
              <a:rPr lang="en-US" altLang="zh-CN" sz="2000" dirty="0" err="1">
                <a:solidFill>
                  <a:schemeClr val="accent5">
                    <a:lumMod val="50000"/>
                  </a:schemeClr>
                </a:solidFill>
                <a:latin typeface="Palatino Linotype" panose="02040502050505030304" pitchFamily="18" charset="0"/>
              </a:rPr>
              <a:t>strcture</a:t>
            </a:r>
            <a:r>
              <a:rPr lang="en-US" altLang="zh-CN" sz="2000" dirty="0">
                <a:solidFill>
                  <a:schemeClr val="accent5">
                    <a:lumMod val="50000"/>
                  </a:schemeClr>
                </a:solidFill>
                <a:latin typeface="Palatino Linotype" panose="02040502050505030304" pitchFamily="18" charset="0"/>
              </a:rPr>
              <a:t> of model, you can use the following APIs to dealing with parameters(or formula).</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Parameters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It is worth noting that </a:t>
            </a:r>
            <a:r>
              <a:rPr lang="en-US" altLang="zh-CN" sz="2000" b="1" dirty="0">
                <a:solidFill>
                  <a:srgbClr val="FF0000"/>
                </a:solidFill>
                <a:latin typeface="Palatino Linotype" panose="02040502050505030304" pitchFamily="18" charset="0"/>
              </a:rPr>
              <a:t>only the parameters in the formula </a:t>
            </a:r>
            <a:r>
              <a:rPr lang="en-US" altLang="zh-CN" sz="2000" dirty="0">
                <a:solidFill>
                  <a:schemeClr val="accent5">
                    <a:lumMod val="50000"/>
                  </a:schemeClr>
                </a:solidFill>
                <a:latin typeface="Palatino Linotype" panose="02040502050505030304" pitchFamily="18" charset="0"/>
              </a:rPr>
              <a:t>need to be considered here. The current compartment value involved in the formula and how to calculate the formula are all functions of the </a:t>
            </a:r>
            <a:r>
              <a:rPr lang="en-US" altLang="zh-CN" sz="2000" dirty="0" smtClean="0">
                <a:solidFill>
                  <a:schemeClr val="accent5">
                    <a:lumMod val="50000"/>
                  </a:schemeClr>
                </a:solidFill>
                <a:latin typeface="Palatino Linotype" panose="02040502050505030304" pitchFamily="18" charset="0"/>
              </a:rPr>
              <a:t>executor.</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142659" y="3562969"/>
            <a:ext cx="1489590" cy="2132513"/>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3483619483"/>
              </p:ext>
            </p:extLst>
          </p:nvPr>
        </p:nvGraphicFramePr>
        <p:xfrm>
          <a:off x="8906136" y="3588523"/>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spTree>
    <p:extLst>
      <p:ext uri="{BB962C8B-B14F-4D97-AF65-F5344CB8AC3E}">
        <p14:creationId xmlns:p14="http://schemas.microsoft.com/office/powerpoint/2010/main" val="189729549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 (2)</a:t>
            </a:r>
            <a:endParaRPr lang="zh-CN" altLang="en-US" dirty="0"/>
          </a:p>
        </p:txBody>
      </p:sp>
      <p:sp>
        <p:nvSpPr>
          <p:cNvPr id="5" name="矩形 4"/>
          <p:cNvSpPr/>
          <p:nvPr/>
        </p:nvSpPr>
        <p:spPr>
          <a:xfrm>
            <a:off x="594360" y="1127459"/>
            <a:ext cx="1100328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Formula and Parameters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Give a set of value</a:t>
            </a: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Parameters into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lvl="2"/>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1477962" y="1969927"/>
            <a:ext cx="1514475" cy="800100"/>
          </a:xfrm>
          <a:prstGeom prst="rect">
            <a:avLst/>
          </a:prstGeom>
        </p:spPr>
      </p:pic>
      <p:pic>
        <p:nvPicPr>
          <p:cNvPr id="7" name="图片 6"/>
          <p:cNvPicPr>
            <a:picLocks noChangeAspect="1"/>
          </p:cNvPicPr>
          <p:nvPr/>
        </p:nvPicPr>
        <p:blipFill>
          <a:blip r:embed="rId4"/>
          <a:stretch>
            <a:fillRect/>
          </a:stretch>
        </p:blipFill>
        <p:spPr>
          <a:xfrm>
            <a:off x="1477962" y="3585245"/>
            <a:ext cx="3657600" cy="676275"/>
          </a:xfrm>
          <a:prstGeom prst="rect">
            <a:avLst/>
          </a:prstGeom>
        </p:spPr>
      </p:pic>
      <p:pic>
        <p:nvPicPr>
          <p:cNvPr id="8" name="图片 7"/>
          <p:cNvPicPr>
            <a:picLocks noChangeAspect="1"/>
          </p:cNvPicPr>
          <p:nvPr/>
        </p:nvPicPr>
        <p:blipFill>
          <a:blip r:embed="rId5"/>
          <a:stretch>
            <a:fillRect/>
          </a:stretch>
        </p:blipFill>
        <p:spPr>
          <a:xfrm>
            <a:off x="1477962" y="5178835"/>
            <a:ext cx="4886325" cy="85725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847058878"/>
              </p:ext>
            </p:extLst>
          </p:nvPr>
        </p:nvGraphicFramePr>
        <p:xfrm>
          <a:off x="7991736" y="4302190"/>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0" name="图片 9"/>
          <p:cNvPicPr>
            <a:picLocks noChangeAspect="1"/>
          </p:cNvPicPr>
          <p:nvPr/>
        </p:nvPicPr>
        <p:blipFill>
          <a:blip r:embed="rId6"/>
          <a:stretch>
            <a:fillRect/>
          </a:stretch>
        </p:blipFill>
        <p:spPr>
          <a:xfrm>
            <a:off x="8470773" y="1703770"/>
            <a:ext cx="1489590" cy="2132513"/>
          </a:xfrm>
          <a:prstGeom prst="rect">
            <a:avLst/>
          </a:prstGeom>
        </p:spPr>
      </p:pic>
      <p:cxnSp>
        <p:nvCxnSpPr>
          <p:cNvPr id="11" name="直接箭头连接符 10">
            <a:extLst>
              <a:ext uri="{FF2B5EF4-FFF2-40B4-BE49-F238E27FC236}">
                <a16:creationId xmlns:a16="http://schemas.microsoft.com/office/drawing/2014/main" id="{08F5B376-CA0A-4DAE-9964-3831C92EFA39}"/>
              </a:ext>
            </a:extLst>
          </p:cNvPr>
          <p:cNvCxnSpPr>
            <a:stCxn id="7" idx="3"/>
          </p:cNvCxnSpPr>
          <p:nvPr/>
        </p:nvCxnSpPr>
        <p:spPr>
          <a:xfrm flipV="1">
            <a:off x="5135562" y="2770027"/>
            <a:ext cx="3335211" cy="115335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8F5B376-CA0A-4DAE-9964-3831C92EFA39}"/>
              </a:ext>
            </a:extLst>
          </p:cNvPr>
          <p:cNvCxnSpPr>
            <a:stCxn id="8" idx="3"/>
            <a:endCxn id="9" idx="1"/>
          </p:cNvCxnSpPr>
          <p:nvPr/>
        </p:nvCxnSpPr>
        <p:spPr>
          <a:xfrm flipV="1">
            <a:off x="6364287" y="5229290"/>
            <a:ext cx="1627449" cy="37817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5478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a:t>
            </a:r>
            <a:endParaRPr lang="zh-CN" altLang="en-US" dirty="0"/>
          </a:p>
        </p:txBody>
      </p:sp>
      <p:grpSp>
        <p:nvGrpSpPr>
          <p:cNvPr id="4" name="组合 3"/>
          <p:cNvGrpSpPr/>
          <p:nvPr/>
        </p:nvGrpSpPr>
        <p:grpSpPr>
          <a:xfrm>
            <a:off x="1290431" y="3059052"/>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a:stretch>
            <a:fillRect/>
          </a:stretch>
        </p:blipFill>
        <p:spPr>
          <a:xfrm>
            <a:off x="986281" y="4389073"/>
            <a:ext cx="1489590" cy="2132513"/>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4252660822"/>
              </p:ext>
            </p:extLst>
          </p:nvPr>
        </p:nvGraphicFramePr>
        <p:xfrm>
          <a:off x="2749758" y="4414627"/>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4" name="图片 13"/>
          <p:cNvPicPr>
            <a:picLocks noChangeAspect="1"/>
          </p:cNvPicPr>
          <p:nvPr/>
        </p:nvPicPr>
        <p:blipFill>
          <a:blip r:embed="rId4"/>
          <a:stretch>
            <a:fillRect/>
          </a:stretch>
        </p:blipFill>
        <p:spPr>
          <a:xfrm>
            <a:off x="6385670" y="2936457"/>
            <a:ext cx="4780170" cy="3585129"/>
          </a:xfrm>
          <a:prstGeom prst="rect">
            <a:avLst/>
          </a:prstGeom>
        </p:spPr>
      </p:pic>
      <p:sp>
        <p:nvSpPr>
          <p:cNvPr id="15" name="矩形 14"/>
          <p:cNvSpPr/>
          <p:nvPr/>
        </p:nvSpPr>
        <p:spPr>
          <a:xfrm>
            <a:off x="594360" y="1003630"/>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Executor can use the model and all the methods of each class, and use the expression analysis system to complete the simulation of the compartment model.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function of executor contains: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Parse </a:t>
            </a:r>
            <a:r>
              <a:rPr lang="en-US" altLang="zh-CN" sz="2000" dirty="0">
                <a:solidFill>
                  <a:schemeClr val="accent5">
                    <a:lumMod val="50000"/>
                  </a:schemeClr>
                </a:solidFill>
                <a:latin typeface="Palatino Linotype" panose="02040502050505030304" pitchFamily="18" charset="0"/>
              </a:rPr>
              <a:t>the </a:t>
            </a:r>
            <a:r>
              <a:rPr lang="en-US" altLang="zh-CN" sz="2000" dirty="0" smtClean="0">
                <a:solidFill>
                  <a:schemeClr val="accent5">
                    <a:lumMod val="50000"/>
                  </a:schemeClr>
                </a:solidFill>
                <a:latin typeface="Palatino Linotype" panose="02040502050505030304" pitchFamily="18" charset="0"/>
              </a:rPr>
              <a:t>expression like the string ‘beta*S*I*</a:t>
            </a:r>
            <a:r>
              <a:rPr lang="en-US" altLang="zh-CN" sz="2000" dirty="0" err="1" smtClean="0">
                <a:solidFill>
                  <a:schemeClr val="accent5">
                    <a:lumMod val="50000"/>
                  </a:schemeClr>
                </a:solidFill>
                <a:latin typeface="Palatino Linotype" panose="02040502050505030304" pitchFamily="18" charset="0"/>
              </a:rPr>
              <a:t>popu</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Calculate the expression to simulate the model.</a:t>
            </a:r>
            <a:endParaRPr lang="en-US" altLang="zh-CN" sz="2000" dirty="0">
              <a:solidFill>
                <a:schemeClr val="accent5">
                  <a:lumMod val="50000"/>
                </a:schemeClr>
              </a:solidFill>
              <a:latin typeface="Palatino Linotype" panose="02040502050505030304" pitchFamily="18" charset="0"/>
            </a:endParaRPr>
          </a:p>
        </p:txBody>
      </p:sp>
      <p:sp>
        <p:nvSpPr>
          <p:cNvPr id="16" name="箭头: 右 96">
            <a:extLst>
              <a:ext uri="{FF2B5EF4-FFF2-40B4-BE49-F238E27FC236}">
                <a16:creationId xmlns:a16="http://schemas.microsoft.com/office/drawing/2014/main" id="{DE8C9297-FE50-4176-B247-2340DC42A131}"/>
              </a:ext>
            </a:extLst>
          </p:cNvPr>
          <p:cNvSpPr/>
          <p:nvPr/>
        </p:nvSpPr>
        <p:spPr>
          <a:xfrm>
            <a:off x="5471309" y="413909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066352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 (2)</a:t>
            </a:r>
            <a:endParaRPr lang="zh-CN" altLang="en-US" dirty="0"/>
          </a:p>
        </p:txBody>
      </p:sp>
      <p:sp>
        <p:nvSpPr>
          <p:cNvPr id="15" name="矩形 14"/>
          <p:cNvSpPr/>
          <p:nvPr/>
        </p:nvSpPr>
        <p:spPr>
          <a:xfrm>
            <a:off x="594360" y="1003630"/>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Executing the SEIR model </a:t>
            </a:r>
            <a:r>
              <a:rPr lang="en-US" altLang="zh-CN" sz="2000" dirty="0" smtClean="0">
                <a:solidFill>
                  <a:schemeClr val="accent5">
                    <a:lumMod val="50000"/>
                  </a:schemeClr>
                </a:solidFill>
                <a:latin typeface="Palatino Linotype" panose="02040502050505030304" pitchFamily="18" charset="0"/>
              </a:rPr>
              <a:t>can </a:t>
            </a:r>
            <a:r>
              <a:rPr lang="en-US" altLang="zh-CN" sz="2000" dirty="0">
                <a:solidFill>
                  <a:schemeClr val="accent5">
                    <a:lumMod val="50000"/>
                  </a:schemeClr>
                </a:solidFill>
                <a:latin typeface="Palatino Linotype" panose="02040502050505030304" pitchFamily="18" charset="0"/>
              </a:rPr>
              <a:t>be done with only </a:t>
            </a:r>
            <a:r>
              <a:rPr lang="en-US" altLang="zh-CN" sz="2000" dirty="0" smtClean="0">
                <a:solidFill>
                  <a:schemeClr val="accent5">
                    <a:lumMod val="50000"/>
                  </a:schemeClr>
                </a:solidFill>
                <a:latin typeface="Palatino Linotype" panose="02040502050505030304" pitchFamily="18" charset="0"/>
              </a:rPr>
              <a:t>2 APIs</a:t>
            </a:r>
            <a:r>
              <a:rPr lang="en-US" altLang="zh-CN" sz="2000" dirty="0">
                <a:solidFill>
                  <a:schemeClr val="accent5">
                    <a:lumMod val="50000"/>
                  </a:schemeClr>
                </a:solidFill>
                <a:latin typeface="Palatino Linotype" panose="02040502050505030304" pitchFamily="18" charset="0"/>
              </a:rPr>
              <a:t>, </a:t>
            </a:r>
            <a:r>
              <a:rPr lang="en-US" altLang="zh-CN" sz="2000" b="1" dirty="0">
                <a:solidFill>
                  <a:srgbClr val="FF0000"/>
                </a:solidFill>
                <a:latin typeface="Palatino Linotype" panose="02040502050505030304" pitchFamily="18" charset="0"/>
              </a:rPr>
              <a:t>without programming the principles </a:t>
            </a:r>
            <a:r>
              <a:rPr lang="en-US" altLang="zh-CN" sz="2000" dirty="0">
                <a:solidFill>
                  <a:schemeClr val="accent5">
                    <a:lumMod val="50000"/>
                  </a:schemeClr>
                </a:solidFill>
                <a:latin typeface="Palatino Linotype" panose="02040502050505030304" pitchFamily="18" charset="0"/>
              </a:rPr>
              <a:t>of infectious disease dynamics models, and </a:t>
            </a:r>
            <a:r>
              <a:rPr lang="en-US" altLang="zh-CN" sz="2000" b="1" dirty="0">
                <a:solidFill>
                  <a:srgbClr val="FF0000"/>
                </a:solidFill>
                <a:latin typeface="Palatino Linotype" panose="02040502050505030304" pitchFamily="18" charset="0"/>
              </a:rPr>
              <a:t>without manually writing </a:t>
            </a:r>
            <a:r>
              <a:rPr lang="en-US" altLang="zh-CN" sz="2000" dirty="0">
                <a:solidFill>
                  <a:schemeClr val="accent5">
                    <a:lumMod val="50000"/>
                  </a:schemeClr>
                </a:solidFill>
                <a:latin typeface="Palatino Linotype" panose="02040502050505030304" pitchFamily="18" charset="0"/>
              </a:rPr>
              <a:t>complex model </a:t>
            </a:r>
            <a:r>
              <a:rPr lang="en-US" altLang="zh-CN" sz="2000" dirty="0" smtClean="0">
                <a:solidFill>
                  <a:schemeClr val="accent5">
                    <a:lumMod val="50000"/>
                  </a:schemeClr>
                </a:solidFill>
                <a:latin typeface="Palatino Linotype" panose="02040502050505030304" pitchFamily="18" charset="0"/>
              </a:rPr>
              <a:t>extensions. In fact, executing steps is the same to every model, not only 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init_compartment</a:t>
            </a:r>
            <a:r>
              <a:rPr lang="en-US" altLang="zh-CN" sz="2000" dirty="0" smtClean="0">
                <a:solidFill>
                  <a:schemeClr val="accent5">
                    <a:lumMod val="50000"/>
                  </a:schemeClr>
                </a:solidFill>
                <a:latin typeface="Palatino Linotype" panose="02040502050505030304" pitchFamily="18" charset="0"/>
              </a:rPr>
              <a:t> to set the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value of each compartment.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Executor() to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a 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simulate_step</a:t>
            </a:r>
            <a:r>
              <a:rPr lang="en-US" altLang="zh-CN" sz="2000" dirty="0" smtClean="0">
                <a:solidFill>
                  <a:schemeClr val="accent5">
                    <a:lumMod val="50000"/>
                  </a:schemeClr>
                </a:solidFill>
                <a:latin typeface="Palatino Linotype" panose="02040502050505030304" pitchFamily="18" charset="0"/>
              </a:rPr>
              <a:t> to finish all parsing and calculating</a:t>
            </a:r>
            <a:endParaRPr lang="en-US" altLang="zh-CN"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a:blip r:embed="rId3"/>
          <a:stretch>
            <a:fillRect/>
          </a:stretch>
        </p:blipFill>
        <p:spPr>
          <a:xfrm>
            <a:off x="838200" y="3113087"/>
            <a:ext cx="10384316" cy="3236913"/>
          </a:xfrm>
          <a:prstGeom prst="rect">
            <a:avLst/>
          </a:prstGeom>
        </p:spPr>
      </p:pic>
    </p:spTree>
    <p:extLst>
      <p:ext uri="{BB962C8B-B14F-4D97-AF65-F5344CB8AC3E}">
        <p14:creationId xmlns:p14="http://schemas.microsoft.com/office/powerpoint/2010/main" val="17620955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a:t>
            </a:r>
            <a:endParaRPr lang="zh-CN" altLang="en-US" dirty="0"/>
          </a:p>
        </p:txBody>
      </p:sp>
      <p:sp>
        <p:nvSpPr>
          <p:cNvPr id="4" name="矩形 3"/>
          <p:cNvSpPr/>
          <p:nvPr/>
        </p:nvSpPr>
        <p:spPr>
          <a:xfrm>
            <a:off x="594360" y="1003630"/>
            <a:ext cx="11003280" cy="594008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the structure of model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Vertical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Horizontal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Add Path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with formula and parameters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a:t>
            </a:r>
            <a:r>
              <a:rPr lang="en-US" altLang="zh-CN" sz="2000" dirty="0" smtClean="0">
                <a:solidFill>
                  <a:schemeClr val="accent5">
                    <a:lumMod val="50000"/>
                  </a:schemeClr>
                </a:solidFill>
                <a:latin typeface="Palatino Linotype" panose="02040502050505030304" pitchFamily="18" charset="0"/>
              </a:rPr>
              <a:t>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the model with 2 APIs:</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init_compartment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simulate_step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Visualizing the results with 4 APIs or </a:t>
            </a:r>
            <a:r>
              <a:rPr lang="en-US" altLang="zh-CN" sz="2000" dirty="0" err="1" smtClean="0">
                <a:solidFill>
                  <a:schemeClr val="accent5">
                    <a:lumMod val="50000"/>
                  </a:schemeClr>
                </a:solidFill>
                <a:latin typeface="Palatino Linotype" panose="02040502050505030304" pitchFamily="18" charset="0"/>
              </a:rPr>
              <a:t>matplotlib</a:t>
            </a:r>
            <a:r>
              <a:rPr lang="en-US" altLang="zh-CN" sz="2000" dirty="0" smtClean="0">
                <a:solidFill>
                  <a:schemeClr val="accent5">
                    <a:lumMod val="50000"/>
                  </a:schemeClr>
                </a:solidFill>
                <a:latin typeface="Palatino Linotype" panose="02040502050505030304" pitchFamily="18" charset="0"/>
              </a:rPr>
              <a:t>:</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visual_graph</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visual_model</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visual_compartment_values</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plot_line</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b="1" dirty="0" smtClean="0">
                <a:solidFill>
                  <a:schemeClr val="accent5">
                    <a:lumMod val="50000"/>
                  </a:schemeClr>
                </a:solidFill>
                <a:latin typeface="Palatino Linotype" panose="02040502050505030304" pitchFamily="18" charset="0"/>
              </a:rPr>
              <a:t>Import </a:t>
            </a:r>
            <a:r>
              <a:rPr lang="en-US" altLang="zh-CN" sz="2000" b="1" dirty="0" err="1" smtClean="0">
                <a:solidFill>
                  <a:schemeClr val="accent5">
                    <a:lumMod val="50000"/>
                  </a:schemeClr>
                </a:solidFill>
                <a:latin typeface="Palatino Linotype" panose="02040502050505030304" pitchFamily="18" charset="0"/>
              </a:rPr>
              <a:t>matplotlib</a:t>
            </a:r>
            <a:r>
              <a:rPr lang="en-US" altLang="zh-CN" sz="2000" b="1" dirty="0" smtClean="0">
                <a:solidFill>
                  <a:schemeClr val="accent5">
                    <a:lumMod val="50000"/>
                  </a:schemeClr>
                </a:solidFill>
                <a:latin typeface="Palatino Linotype" panose="02040502050505030304" pitchFamily="18" charset="0"/>
              </a:rPr>
              <a:t> as </a:t>
            </a:r>
            <a:r>
              <a:rPr lang="en-US" altLang="zh-CN" sz="2000" b="1" dirty="0" err="1" smtClean="0">
                <a:solidFill>
                  <a:schemeClr val="accent5">
                    <a:lumMod val="50000"/>
                  </a:schemeClr>
                </a:solidFill>
                <a:latin typeface="Palatino Linotype" panose="02040502050505030304" pitchFamily="18" charset="0"/>
              </a:rPr>
              <a:t>plt</a:t>
            </a:r>
            <a:r>
              <a:rPr lang="en-US" altLang="zh-CN" sz="2000" b="1" dirty="0" smtClean="0">
                <a:solidFill>
                  <a:schemeClr val="accent5">
                    <a:lumMod val="50000"/>
                  </a:schemeClr>
                </a:solidFill>
                <a:latin typeface="Palatino Linotype" panose="02040502050505030304" pitchFamily="18" charset="0"/>
              </a:rPr>
              <a:t> (*)</a:t>
            </a:r>
            <a:endParaRPr lang="en-US" altLang="zh-CN" sz="2000" b="1"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5449444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sp>
        <p:nvSpPr>
          <p:cNvPr id="4" name="矩形 3"/>
          <p:cNvSpPr/>
          <p:nvPr/>
        </p:nvSpPr>
        <p:spPr>
          <a:xfrm>
            <a:off x="594360" y="1003630"/>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 build a model like SEIR in 4 steps:</a:t>
            </a:r>
          </a:p>
        </p:txBody>
      </p:sp>
      <p:grpSp>
        <p:nvGrpSpPr>
          <p:cNvPr id="5" name="组合 4"/>
          <p:cNvGrpSpPr/>
          <p:nvPr/>
        </p:nvGrpSpPr>
        <p:grpSpPr>
          <a:xfrm>
            <a:off x="3592915" y="1751408"/>
            <a:ext cx="3906991" cy="890576"/>
            <a:chOff x="1447328" y="2654789"/>
            <a:chExt cx="9213153" cy="890576"/>
          </a:xfrm>
          <a:noFill/>
        </p:grpSpPr>
        <p:sp>
          <p:nvSpPr>
            <p:cNvPr id="6"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7"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8"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9"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0" name="直接箭头连接符 9">
              <a:extLst>
                <a:ext uri="{FF2B5EF4-FFF2-40B4-BE49-F238E27FC236}">
                  <a16:creationId xmlns:a16="http://schemas.microsoft.com/office/drawing/2014/main" id="{783D43A1-00B4-4120-A71B-5EBEFE2E4DF6}"/>
                </a:ext>
              </a:extLst>
            </p:cNvPr>
            <p:cNvCxnSpPr>
              <a:cxnSpLocks/>
              <a:stCxn id="6" idx="3"/>
              <a:endCxn id="7"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9C8E5C-F64E-40C3-B2CD-5A82F03BBF03}"/>
                </a:ext>
              </a:extLst>
            </p:cNvPr>
            <p:cNvCxnSpPr>
              <a:cxnSpLocks/>
              <a:stCxn id="7" idx="3"/>
              <a:endCxn id="9"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7EA36C-06BB-4CB7-9555-1E44D9F62BAA}"/>
                </a:ext>
              </a:extLst>
            </p:cNvPr>
            <p:cNvCxnSpPr>
              <a:cxnSpLocks/>
              <a:stCxn id="9" idx="3"/>
              <a:endCxn id="8"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45322" y="3160048"/>
            <a:ext cx="2489722" cy="890576"/>
            <a:chOff x="1447328" y="2654789"/>
            <a:chExt cx="9213153" cy="890576"/>
          </a:xfrm>
        </p:grpSpPr>
        <p:sp>
          <p:nvSpPr>
            <p:cNvPr id="14"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5"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6"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7"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8" name="直接箭头连接符 17">
              <a:extLst>
                <a:ext uri="{FF2B5EF4-FFF2-40B4-BE49-F238E27FC236}">
                  <a16:creationId xmlns:a16="http://schemas.microsoft.com/office/drawing/2014/main" id="{783D43A1-00B4-4120-A71B-5EBEFE2E4DF6}"/>
                </a:ext>
              </a:extLst>
            </p:cNvPr>
            <p:cNvCxnSpPr>
              <a:cxnSpLocks/>
              <a:stCxn id="14" idx="3"/>
              <a:endCxn id="15"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39C8E5C-F64E-40C3-B2CD-5A82F03BBF03}"/>
                </a:ext>
              </a:extLst>
            </p:cNvPr>
            <p:cNvCxnSpPr>
              <a:cxnSpLocks/>
              <a:stCxn id="15" idx="3"/>
              <a:endCxn id="17"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7EA36C-06BB-4CB7-9555-1E44D9F62BAA}"/>
                </a:ext>
              </a:extLst>
            </p:cNvPr>
            <p:cNvCxnSpPr>
              <a:cxnSpLocks/>
              <a:stCxn id="17" idx="3"/>
              <a:endCxn id="16"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4123591" y="2854071"/>
            <a:ext cx="285259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1. Determine Structure</a:t>
            </a:r>
            <a:endParaRPr lang="zh-CN" altLang="en-US" sz="2000" dirty="0">
              <a:solidFill>
                <a:schemeClr val="accent5">
                  <a:lumMod val="50000"/>
                </a:schemeClr>
              </a:solidFill>
              <a:latin typeface="Palatino Linotype" panose="02040502050505030304" pitchFamily="18" charset="0"/>
            </a:endParaRPr>
          </a:p>
        </p:txBody>
      </p:sp>
      <p:sp>
        <p:nvSpPr>
          <p:cNvPr id="22" name="矩形 21"/>
          <p:cNvSpPr/>
          <p:nvPr/>
        </p:nvSpPr>
        <p:spPr>
          <a:xfrm>
            <a:off x="51400" y="4266640"/>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to be built</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2867602" y="3095010"/>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93426" y="5383262"/>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4. Visualization</a:t>
            </a:r>
            <a:endParaRPr lang="zh-CN" altLang="en-US" sz="2000" dirty="0">
              <a:solidFill>
                <a:schemeClr val="accent5">
                  <a:lumMod val="50000"/>
                </a:schemeClr>
              </a:solidFill>
              <a:latin typeface="Palatino Linotype" panose="02040502050505030304" pitchFamily="18" charset="0"/>
            </a:endParaRPr>
          </a:p>
        </p:txBody>
      </p:sp>
      <p:pic>
        <p:nvPicPr>
          <p:cNvPr id="25" name="图片 24"/>
          <p:cNvPicPr>
            <a:picLocks noChangeAspect="1"/>
          </p:cNvPicPr>
          <p:nvPr/>
        </p:nvPicPr>
        <p:blipFill>
          <a:blip r:embed="rId3"/>
          <a:stretch>
            <a:fillRect/>
          </a:stretch>
        </p:blipFill>
        <p:spPr>
          <a:xfrm>
            <a:off x="3451282" y="3503508"/>
            <a:ext cx="1489590" cy="2132513"/>
          </a:xfrm>
          <a:prstGeom prst="rect">
            <a:avLst/>
          </a:prstGeom>
        </p:spPr>
      </p:pic>
      <p:graphicFrame>
        <p:nvGraphicFramePr>
          <p:cNvPr id="26" name="表格 25"/>
          <p:cNvGraphicFramePr>
            <a:graphicFrameLocks noGrp="1"/>
          </p:cNvGraphicFramePr>
          <p:nvPr>
            <p:extLst>
              <p:ext uri="{D42A27DB-BD31-4B8C-83A1-F6EECF244321}">
                <p14:modId xmlns:p14="http://schemas.microsoft.com/office/powerpoint/2010/main" val="2161214162"/>
              </p:ext>
            </p:extLst>
          </p:nvPr>
        </p:nvGraphicFramePr>
        <p:xfrm>
          <a:off x="5214759" y="3529062"/>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27" name="图片 26"/>
          <p:cNvPicPr>
            <a:picLocks noChangeAspect="1"/>
          </p:cNvPicPr>
          <p:nvPr/>
        </p:nvPicPr>
        <p:blipFill rotWithShape="1">
          <a:blip r:embed="rId4"/>
          <a:srcRect l="4366" r="7853"/>
          <a:stretch/>
        </p:blipFill>
        <p:spPr>
          <a:xfrm>
            <a:off x="8277703" y="2155161"/>
            <a:ext cx="3778210" cy="3228101"/>
          </a:xfrm>
          <a:prstGeom prst="rect">
            <a:avLst/>
          </a:prstGeom>
        </p:spPr>
      </p:pic>
      <p:sp>
        <p:nvSpPr>
          <p:cNvPr id="28" name="箭头: 右 96">
            <a:extLst>
              <a:ext uri="{FF2B5EF4-FFF2-40B4-BE49-F238E27FC236}">
                <a16:creationId xmlns:a16="http://schemas.microsoft.com/office/drawing/2014/main" id="{DE8C9297-FE50-4176-B247-2340DC42A131}"/>
              </a:ext>
            </a:extLst>
          </p:cNvPr>
          <p:cNvSpPr/>
          <p:nvPr/>
        </p:nvSpPr>
        <p:spPr>
          <a:xfrm>
            <a:off x="7725635" y="3032348"/>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61558" y="153463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29" name="椭圆 28"/>
          <p:cNvSpPr/>
          <p:nvPr/>
        </p:nvSpPr>
        <p:spPr>
          <a:xfrm>
            <a:off x="3282456" y="387377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30" name="椭圆 29"/>
          <p:cNvSpPr/>
          <p:nvPr/>
        </p:nvSpPr>
        <p:spPr>
          <a:xfrm>
            <a:off x="7430141" y="3056556"/>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31" name="椭圆 30"/>
          <p:cNvSpPr/>
          <p:nvPr/>
        </p:nvSpPr>
        <p:spPr>
          <a:xfrm>
            <a:off x="9159044" y="2116727"/>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32" name="矩形 31"/>
          <p:cNvSpPr/>
          <p:nvPr/>
        </p:nvSpPr>
        <p:spPr>
          <a:xfrm>
            <a:off x="3592915" y="5885348"/>
            <a:ext cx="3782685"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2. Fill Formula and Parameters</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6533221" y="5616496"/>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3. Executing</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71899470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8139367" y="1691348"/>
            <a:ext cx="3607452" cy="810492"/>
          </a:xfrm>
          <a:prstGeom prst="roundRect">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圆角矩形 114"/>
          <p:cNvSpPr/>
          <p:nvPr/>
        </p:nvSpPr>
        <p:spPr>
          <a:xfrm>
            <a:off x="8289908" y="5520002"/>
            <a:ext cx="3314648" cy="810492"/>
          </a:xfrm>
          <a:prstGeom prst="roundRect">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a:off x="8115998" y="2685701"/>
            <a:ext cx="1974411" cy="2810755"/>
          </a:xfrm>
          <a:prstGeom prst="roundRect">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10115038" y="2661094"/>
            <a:ext cx="1746755" cy="2520647"/>
            <a:chOff x="7618093" y="2067491"/>
            <a:chExt cx="3382245" cy="3771455"/>
          </a:xfrm>
        </p:grpSpPr>
        <p:pic>
          <p:nvPicPr>
            <p:cNvPr id="97" name="图片 96"/>
            <p:cNvPicPr>
              <a:picLocks noChangeAspect="1"/>
            </p:cNvPicPr>
            <p:nvPr/>
          </p:nvPicPr>
          <p:blipFill rotWithShape="1">
            <a:blip r:embed="rId3"/>
            <a:srcRect t="16314"/>
            <a:stretch/>
          </p:blipFill>
          <p:spPr>
            <a:xfrm>
              <a:off x="7618093" y="2067491"/>
              <a:ext cx="3292158" cy="1459337"/>
            </a:xfrm>
            <a:prstGeom prst="rect">
              <a:avLst/>
            </a:prstGeom>
          </p:spPr>
        </p:pic>
        <p:pic>
          <p:nvPicPr>
            <p:cNvPr id="98" name="图片 97"/>
            <p:cNvPicPr>
              <a:picLocks noChangeAspect="1"/>
            </p:cNvPicPr>
            <p:nvPr/>
          </p:nvPicPr>
          <p:blipFill rotWithShape="1">
            <a:blip r:embed="rId4"/>
            <a:srcRect b="19361"/>
            <a:stretch/>
          </p:blipFill>
          <p:spPr>
            <a:xfrm>
              <a:off x="7618093" y="3508360"/>
              <a:ext cx="1316904" cy="2262520"/>
            </a:xfrm>
            <a:prstGeom prst="rect">
              <a:avLst/>
            </a:prstGeom>
          </p:spPr>
        </p:pic>
        <p:pic>
          <p:nvPicPr>
            <p:cNvPr id="99" name="图片 98"/>
            <p:cNvPicPr>
              <a:picLocks noChangeAspect="1"/>
            </p:cNvPicPr>
            <p:nvPr/>
          </p:nvPicPr>
          <p:blipFill>
            <a:blip r:embed="rId5"/>
            <a:stretch>
              <a:fillRect/>
            </a:stretch>
          </p:blipFill>
          <p:spPr>
            <a:xfrm>
              <a:off x="8934997" y="4096448"/>
              <a:ext cx="2065341" cy="1742498"/>
            </a:xfrm>
            <a:prstGeom prst="rect">
              <a:avLst/>
            </a:prstGeom>
          </p:spPr>
        </p:pic>
      </p:grpSp>
      <p:sp>
        <p:nvSpPr>
          <p:cNvPr id="95" name="圆角矩形 94"/>
          <p:cNvSpPr/>
          <p:nvPr/>
        </p:nvSpPr>
        <p:spPr>
          <a:xfrm>
            <a:off x="7993360" y="1260275"/>
            <a:ext cx="3903999" cy="5144331"/>
          </a:xfrm>
          <a:prstGeom prst="roundRect">
            <a:avLst/>
          </a:prstGeom>
          <a:noFill/>
          <a:ln w="28575">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3" name="图片 1032"/>
          <p:cNvPicPr>
            <a:picLocks noChangeAspect="1"/>
          </p:cNvPicPr>
          <p:nvPr/>
        </p:nvPicPr>
        <p:blipFill>
          <a:blip r:embed="rId6"/>
          <a:stretch>
            <a:fillRect/>
          </a:stretch>
        </p:blipFill>
        <p:spPr>
          <a:xfrm>
            <a:off x="429939" y="4648472"/>
            <a:ext cx="3130178" cy="1494847"/>
          </a:xfrm>
          <a:prstGeom prst="rect">
            <a:avLst/>
          </a:prstGeom>
        </p:spPr>
      </p:pic>
      <p:sp>
        <p:nvSpPr>
          <p:cNvPr id="80" name="圆角矩形 79"/>
          <p:cNvSpPr/>
          <p:nvPr/>
        </p:nvSpPr>
        <p:spPr>
          <a:xfrm>
            <a:off x="250671" y="4456503"/>
            <a:ext cx="3573663" cy="1855724"/>
          </a:xfrm>
          <a:prstGeom prst="roundRect">
            <a:avLst/>
          </a:prstGeom>
          <a:noFill/>
          <a:ln w="2857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图片 1029"/>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120308" y="2338106"/>
            <a:ext cx="2442547" cy="645976"/>
          </a:xfrm>
          <a:prstGeom prst="rect">
            <a:avLst/>
          </a:prstGeom>
        </p:spPr>
      </p:pic>
      <p:sp>
        <p:nvSpPr>
          <p:cNvPr id="76" name="圆角矩形 75"/>
          <p:cNvSpPr/>
          <p:nvPr/>
        </p:nvSpPr>
        <p:spPr>
          <a:xfrm>
            <a:off x="4891351" y="1240115"/>
            <a:ext cx="2870480"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567837" y="1229360"/>
            <a:ext cx="2191012"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圆角矩形 1023"/>
          <p:cNvSpPr/>
          <p:nvPr/>
        </p:nvSpPr>
        <p:spPr>
          <a:xfrm>
            <a:off x="243841" y="1229360"/>
            <a:ext cx="2191012"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grpSp>
        <p:nvGrpSpPr>
          <p:cNvPr id="42" name="组合 41"/>
          <p:cNvGrpSpPr/>
          <p:nvPr/>
        </p:nvGrpSpPr>
        <p:grpSpPr>
          <a:xfrm>
            <a:off x="397711" y="1010653"/>
            <a:ext cx="1817169" cy="593558"/>
            <a:chOff x="397711" y="1010653"/>
            <a:chExt cx="2413000" cy="593558"/>
          </a:xfrm>
        </p:grpSpPr>
        <p:sp>
          <p:nvSpPr>
            <p:cNvPr id="34" name="圆角矩形 33"/>
            <p:cNvSpPr/>
            <p:nvPr/>
          </p:nvSpPr>
          <p:spPr>
            <a:xfrm>
              <a:off x="68981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9771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Data</a:t>
              </a:r>
              <a:endParaRPr lang="zh-CN" altLang="en-US" sz="2000" dirty="0">
                <a:solidFill>
                  <a:schemeClr val="accent5">
                    <a:lumMod val="50000"/>
                  </a:schemeClr>
                </a:solidFill>
                <a:latin typeface="Palatino Linotype" panose="02040502050505030304" pitchFamily="18" charset="0"/>
              </a:endParaRPr>
            </a:p>
          </p:txBody>
        </p:sp>
      </p:grpSp>
      <p:grpSp>
        <p:nvGrpSpPr>
          <p:cNvPr id="43" name="组合 42"/>
          <p:cNvGrpSpPr/>
          <p:nvPr/>
        </p:nvGrpSpPr>
        <p:grpSpPr>
          <a:xfrm>
            <a:off x="2434853" y="1010653"/>
            <a:ext cx="2309867" cy="593558"/>
            <a:chOff x="3516831" y="1010653"/>
            <a:chExt cx="2413000" cy="593558"/>
          </a:xfrm>
        </p:grpSpPr>
        <p:sp>
          <p:nvSpPr>
            <p:cNvPr id="36" name="圆角矩形 35"/>
            <p:cNvSpPr/>
            <p:nvPr/>
          </p:nvSpPr>
          <p:spPr>
            <a:xfrm>
              <a:off x="380893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1683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Models</a:t>
              </a:r>
              <a:endParaRPr lang="zh-CN" altLang="en-US" sz="2000" dirty="0">
                <a:solidFill>
                  <a:schemeClr val="accent5">
                    <a:lumMod val="50000"/>
                  </a:schemeClr>
                </a:solidFill>
                <a:latin typeface="Palatino Linotype" panose="02040502050505030304" pitchFamily="18" charset="0"/>
              </a:endParaRPr>
            </a:p>
          </p:txBody>
        </p:sp>
      </p:grpSp>
      <p:grpSp>
        <p:nvGrpSpPr>
          <p:cNvPr id="44" name="组合 43"/>
          <p:cNvGrpSpPr/>
          <p:nvPr/>
        </p:nvGrpSpPr>
        <p:grpSpPr>
          <a:xfrm>
            <a:off x="3439832" y="5449458"/>
            <a:ext cx="2861109" cy="593558"/>
            <a:chOff x="397711" y="1010653"/>
            <a:chExt cx="2413000" cy="593558"/>
          </a:xfrm>
        </p:grpSpPr>
        <p:sp>
          <p:nvSpPr>
            <p:cNvPr id="45" name="圆角矩形 44"/>
            <p:cNvSpPr/>
            <p:nvPr/>
          </p:nvSpPr>
          <p:spPr>
            <a:xfrm>
              <a:off x="689811" y="1010653"/>
              <a:ext cx="1828800" cy="593558"/>
            </a:xfrm>
            <a:prstGeom prst="roundRect">
              <a:avLst/>
            </a:prstGeom>
            <a:solidFill>
              <a:srgbClr val="FCD2F6"/>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46" name="矩形 45"/>
            <p:cNvSpPr/>
            <p:nvPr/>
          </p:nvSpPr>
          <p:spPr>
            <a:xfrm>
              <a:off x="397711" y="1107377"/>
              <a:ext cx="2413000" cy="400110"/>
            </a:xfrm>
            <a:prstGeom prst="rect">
              <a:avLst/>
            </a:prstGeom>
          </p:spPr>
          <p:txBody>
            <a:bodyPr wrap="square">
              <a:spAutoFit/>
            </a:bodyPr>
            <a:lstStyle/>
            <a:p>
              <a:pPr algn="ctr"/>
              <a:r>
                <a:rPr lang="en-US" altLang="zh-CN" sz="2000" dirty="0" smtClean="0">
                  <a:solidFill>
                    <a:srgbClr val="7030A0"/>
                  </a:solidFill>
                  <a:latin typeface="Palatino Linotype" panose="02040502050505030304" pitchFamily="18" charset="0"/>
                </a:rPr>
                <a:t>Engine and APIs</a:t>
              </a:r>
              <a:endParaRPr lang="zh-CN" altLang="en-US" sz="2000" dirty="0">
                <a:solidFill>
                  <a:srgbClr val="7030A0"/>
                </a:solidFill>
                <a:latin typeface="Palatino Linotype" panose="02040502050505030304" pitchFamily="18" charset="0"/>
              </a:endParaRPr>
            </a:p>
          </p:txBody>
        </p:sp>
      </p:grpSp>
      <p:grpSp>
        <p:nvGrpSpPr>
          <p:cNvPr id="48" name="组合 47"/>
          <p:cNvGrpSpPr/>
          <p:nvPr/>
        </p:nvGrpSpPr>
        <p:grpSpPr>
          <a:xfrm>
            <a:off x="4836649" y="1010653"/>
            <a:ext cx="2894129" cy="593558"/>
            <a:chOff x="3516831" y="1010653"/>
            <a:chExt cx="2413000" cy="593558"/>
          </a:xfrm>
        </p:grpSpPr>
        <p:sp>
          <p:nvSpPr>
            <p:cNvPr id="49" name="圆角矩形 48"/>
            <p:cNvSpPr/>
            <p:nvPr/>
          </p:nvSpPr>
          <p:spPr>
            <a:xfrm>
              <a:off x="380893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51683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Applications</a:t>
              </a:r>
              <a:endParaRPr lang="zh-CN" altLang="en-US" sz="2000" dirty="0">
                <a:solidFill>
                  <a:schemeClr val="accent5">
                    <a:lumMod val="50000"/>
                  </a:schemeClr>
                </a:solidFill>
                <a:latin typeface="Palatino Linotype" panose="02040502050505030304" pitchFamily="18" charset="0"/>
              </a:endParaRPr>
            </a:p>
          </p:txBody>
        </p:sp>
      </p:grpSp>
      <p:grpSp>
        <p:nvGrpSpPr>
          <p:cNvPr id="54" name="组合 53"/>
          <p:cNvGrpSpPr/>
          <p:nvPr/>
        </p:nvGrpSpPr>
        <p:grpSpPr>
          <a:xfrm>
            <a:off x="3021118" y="4688414"/>
            <a:ext cx="3702627" cy="593558"/>
            <a:chOff x="397711" y="1010653"/>
            <a:chExt cx="2413000" cy="593558"/>
          </a:xfrm>
        </p:grpSpPr>
        <p:sp>
          <p:nvSpPr>
            <p:cNvPr id="55" name="圆角矩形 54"/>
            <p:cNvSpPr/>
            <p:nvPr/>
          </p:nvSpPr>
          <p:spPr>
            <a:xfrm>
              <a:off x="689811" y="1010653"/>
              <a:ext cx="1828800" cy="593558"/>
            </a:xfrm>
            <a:prstGeom prst="roundRect">
              <a:avLst/>
            </a:prstGeom>
            <a:solidFill>
              <a:srgbClr val="FCD2F6"/>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6" name="矩形 55"/>
            <p:cNvSpPr/>
            <p:nvPr/>
          </p:nvSpPr>
          <p:spPr>
            <a:xfrm>
              <a:off x="397711" y="1107377"/>
              <a:ext cx="2413000" cy="400110"/>
            </a:xfrm>
            <a:prstGeom prst="rect">
              <a:avLst/>
            </a:prstGeom>
          </p:spPr>
          <p:txBody>
            <a:bodyPr wrap="square">
              <a:spAutoFit/>
            </a:bodyPr>
            <a:lstStyle/>
            <a:p>
              <a:pPr algn="ctr"/>
              <a:r>
                <a:rPr lang="en-US" altLang="zh-CN" sz="2000" dirty="0" smtClean="0">
                  <a:solidFill>
                    <a:srgbClr val="7030A0"/>
                  </a:solidFill>
                  <a:latin typeface="Palatino Linotype" panose="02040502050505030304" pitchFamily="18" charset="0"/>
                </a:rPr>
                <a:t>Utils and Visualization</a:t>
              </a:r>
              <a:endParaRPr lang="zh-CN" altLang="en-US" sz="2000" dirty="0">
                <a:solidFill>
                  <a:srgbClr val="7030A0"/>
                </a:solidFill>
                <a:latin typeface="Palatino Linotype" panose="02040502050505030304" pitchFamily="18" charset="0"/>
              </a:endParaRPr>
            </a:p>
          </p:txBody>
        </p:sp>
      </p:grpSp>
      <p:grpSp>
        <p:nvGrpSpPr>
          <p:cNvPr id="57" name="组合 56"/>
          <p:cNvGrpSpPr/>
          <p:nvPr/>
        </p:nvGrpSpPr>
        <p:grpSpPr>
          <a:xfrm>
            <a:off x="6685444" y="4102937"/>
            <a:ext cx="2861109" cy="593558"/>
            <a:chOff x="397711" y="1010653"/>
            <a:chExt cx="2413000" cy="593558"/>
          </a:xfrm>
        </p:grpSpPr>
        <p:sp>
          <p:nvSpPr>
            <p:cNvPr id="58" name="圆角矩形 57"/>
            <p:cNvSpPr/>
            <p:nvPr/>
          </p:nvSpPr>
          <p:spPr>
            <a:xfrm>
              <a:off x="689811" y="1010653"/>
              <a:ext cx="1828800" cy="593558"/>
            </a:xfrm>
            <a:prstGeom prst="roundRect">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59" name="矩形 58"/>
            <p:cNvSpPr/>
            <p:nvPr/>
          </p:nvSpPr>
          <p:spPr>
            <a:xfrm>
              <a:off x="397711" y="1107377"/>
              <a:ext cx="2413000" cy="400110"/>
            </a:xfrm>
            <a:prstGeom prst="rect">
              <a:avLst/>
            </a:prstGeom>
          </p:spPr>
          <p:txBody>
            <a:bodyPr wrap="square">
              <a:spAutoFit/>
            </a:bodyPr>
            <a:lstStyle/>
            <a:p>
              <a:pPr algn="ctr"/>
              <a:r>
                <a:rPr lang="en-US" altLang="zh-CN" sz="2000" b="1" dirty="0" smtClean="0">
                  <a:solidFill>
                    <a:srgbClr val="FF0000"/>
                  </a:solidFill>
                  <a:latin typeface="Palatino Linotype" panose="02040502050505030304" pitchFamily="18" charset="0"/>
                </a:rPr>
                <a:t>Executor</a:t>
              </a:r>
              <a:endParaRPr lang="zh-CN" altLang="en-US" sz="2000" b="1" dirty="0">
                <a:solidFill>
                  <a:srgbClr val="FF0000"/>
                </a:solidFill>
                <a:latin typeface="Palatino Linotype" panose="02040502050505030304" pitchFamily="18" charset="0"/>
              </a:endParaRPr>
            </a:p>
          </p:txBody>
        </p:sp>
      </p:grpSp>
      <p:grpSp>
        <p:nvGrpSpPr>
          <p:cNvPr id="60" name="组合 59"/>
          <p:cNvGrpSpPr/>
          <p:nvPr/>
        </p:nvGrpSpPr>
        <p:grpSpPr>
          <a:xfrm>
            <a:off x="8542632" y="1010653"/>
            <a:ext cx="2894129" cy="593558"/>
            <a:chOff x="3516831" y="1010653"/>
            <a:chExt cx="2413000" cy="593558"/>
          </a:xfrm>
        </p:grpSpPr>
        <p:sp>
          <p:nvSpPr>
            <p:cNvPr id="61" name="圆角矩形 60"/>
            <p:cNvSpPr/>
            <p:nvPr/>
          </p:nvSpPr>
          <p:spPr>
            <a:xfrm>
              <a:off x="3808931" y="1010653"/>
              <a:ext cx="1828800" cy="593558"/>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62" name="矩形 61"/>
            <p:cNvSpPr/>
            <p:nvPr/>
          </p:nvSpPr>
          <p:spPr>
            <a:xfrm>
              <a:off x="3516831" y="1107377"/>
              <a:ext cx="2413000" cy="400110"/>
            </a:xfrm>
            <a:prstGeom prst="rect">
              <a:avLst/>
            </a:prstGeom>
          </p:spPr>
          <p:txBody>
            <a:bodyPr wrap="square">
              <a:spAutoFit/>
            </a:bodyPr>
            <a:lstStyle/>
            <a:p>
              <a:pPr algn="ctr"/>
              <a:r>
                <a:rPr lang="en-US" altLang="zh-CN" sz="2000" dirty="0" smtClean="0">
                  <a:solidFill>
                    <a:srgbClr val="00B050"/>
                  </a:solidFill>
                  <a:latin typeface="Palatino Linotype" panose="02040502050505030304" pitchFamily="18" charset="0"/>
                </a:rPr>
                <a:t>Users</a:t>
              </a:r>
              <a:endParaRPr lang="zh-CN" altLang="en-US" sz="2000" dirty="0">
                <a:solidFill>
                  <a:srgbClr val="00B050"/>
                </a:solidFill>
                <a:latin typeface="Palatino Linotype" panose="02040502050505030304" pitchFamily="18" charset="0"/>
              </a:endParaRPr>
            </a:p>
          </p:txBody>
        </p:sp>
      </p:grpSp>
      <p:sp>
        <p:nvSpPr>
          <p:cNvPr id="63" name="矩形 62"/>
          <p:cNvSpPr/>
          <p:nvPr/>
        </p:nvSpPr>
        <p:spPr>
          <a:xfrm>
            <a:off x="429939" y="1726194"/>
            <a:ext cx="2852590" cy="2000548"/>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Case Data</a:t>
            </a:r>
          </a:p>
          <a:p>
            <a:pPr algn="just"/>
            <a:r>
              <a:rPr lang="en-US" altLang="zh-CN" sz="1400" dirty="0" smtClean="0">
                <a:solidFill>
                  <a:schemeClr val="accent5">
                    <a:lumMod val="50000"/>
                  </a:schemeClr>
                </a:solidFill>
                <a:latin typeface="Palatino Linotype" panose="02040502050505030304" pitchFamily="18" charset="0"/>
              </a:rPr>
              <a:t>Confirmed</a:t>
            </a:r>
          </a:p>
          <a:p>
            <a:pPr algn="just"/>
            <a:r>
              <a:rPr lang="en-US" altLang="zh-CN" sz="1400" dirty="0" smtClean="0">
                <a:solidFill>
                  <a:schemeClr val="accent5">
                    <a:lumMod val="50000"/>
                  </a:schemeClr>
                </a:solidFill>
                <a:latin typeface="Palatino Linotype" panose="02040502050505030304" pitchFamily="18" charset="0"/>
              </a:rPr>
              <a:t>Recovered</a:t>
            </a:r>
          </a:p>
          <a:p>
            <a:pPr algn="just"/>
            <a:r>
              <a:rPr lang="en-US" altLang="zh-CN" sz="1400" dirty="0" smtClean="0">
                <a:solidFill>
                  <a:schemeClr val="accent5">
                    <a:lumMod val="50000"/>
                  </a:schemeClr>
                </a:solidFill>
                <a:latin typeface="Palatino Linotype" panose="02040502050505030304" pitchFamily="18" charset="0"/>
              </a:rPr>
              <a:t>Death</a:t>
            </a:r>
            <a:endParaRPr lang="en-US" altLang="zh-CN" sz="1400" dirty="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Non-case Data</a:t>
            </a:r>
          </a:p>
          <a:p>
            <a:pPr algn="just"/>
            <a:r>
              <a:rPr lang="en-US" altLang="zh-CN" sz="1400" dirty="0" smtClean="0">
                <a:solidFill>
                  <a:schemeClr val="accent5">
                    <a:lumMod val="50000"/>
                  </a:schemeClr>
                </a:solidFill>
                <a:latin typeface="Palatino Linotype" panose="02040502050505030304" pitchFamily="18" charset="0"/>
              </a:rPr>
              <a:t>Mobility</a:t>
            </a:r>
          </a:p>
          <a:p>
            <a:pPr algn="just"/>
            <a:r>
              <a:rPr lang="en-US" altLang="zh-CN" sz="1400" dirty="0" smtClean="0">
                <a:solidFill>
                  <a:schemeClr val="accent5">
                    <a:lumMod val="50000"/>
                  </a:schemeClr>
                </a:solidFill>
                <a:latin typeface="Palatino Linotype" panose="02040502050505030304" pitchFamily="18" charset="0"/>
              </a:rPr>
              <a:t>NPI</a:t>
            </a:r>
          </a:p>
          <a:p>
            <a:pPr algn="just"/>
            <a:r>
              <a:rPr lang="en-US" altLang="zh-CN" sz="1400" dirty="0" smtClean="0">
                <a:solidFill>
                  <a:schemeClr val="accent5">
                    <a:lumMod val="50000"/>
                  </a:schemeClr>
                </a:solidFill>
                <a:latin typeface="Palatino Linotype" panose="02040502050505030304" pitchFamily="18" charset="0"/>
              </a:rPr>
              <a:t>Climate</a:t>
            </a:r>
            <a:endParaRPr lang="en-US" altLang="zh-CN" sz="1400" dirty="0" smtClean="0">
              <a:solidFill>
                <a:schemeClr val="accent5">
                  <a:lumMod val="50000"/>
                </a:schemeClr>
              </a:solidFill>
              <a:latin typeface="Palatino Linotype" panose="02040502050505030304" pitchFamily="18" charset="0"/>
            </a:endParaRPr>
          </a:p>
        </p:txBody>
      </p:sp>
      <p:sp>
        <p:nvSpPr>
          <p:cNvPr id="67" name="矩形 66"/>
          <p:cNvSpPr/>
          <p:nvPr/>
        </p:nvSpPr>
        <p:spPr>
          <a:xfrm>
            <a:off x="2636301" y="1734936"/>
            <a:ext cx="2852590" cy="2215991"/>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Classical</a:t>
            </a:r>
          </a:p>
          <a:p>
            <a:pPr algn="just"/>
            <a:r>
              <a:rPr lang="en-US" altLang="zh-CN" sz="1400" dirty="0" smtClean="0">
                <a:solidFill>
                  <a:schemeClr val="accent5">
                    <a:lumMod val="50000"/>
                  </a:schemeClr>
                </a:solidFill>
                <a:latin typeface="Palatino Linotype" panose="02040502050505030304" pitchFamily="18" charset="0"/>
              </a:rPr>
              <a:t>SIR\SEIR\SEPIR</a:t>
            </a: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1400" dirty="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Complex</a:t>
            </a:r>
          </a:p>
          <a:p>
            <a:pPr algn="just"/>
            <a:r>
              <a:rPr lang="en-US" altLang="zh-CN" sz="1400" dirty="0" smtClean="0">
                <a:solidFill>
                  <a:schemeClr val="accent5">
                    <a:lumMod val="50000"/>
                  </a:schemeClr>
                </a:solidFill>
                <a:latin typeface="Palatino Linotype" panose="02040502050505030304" pitchFamily="18" charset="0"/>
              </a:rPr>
              <a:t>Meta-population</a:t>
            </a:r>
          </a:p>
          <a:p>
            <a:pPr algn="just"/>
            <a:r>
              <a:rPr lang="en-US" altLang="zh-CN" sz="1400" dirty="0" smtClean="0">
                <a:solidFill>
                  <a:schemeClr val="accent5">
                    <a:lumMod val="50000"/>
                  </a:schemeClr>
                </a:solidFill>
                <a:latin typeface="Palatino Linotype" panose="02040502050505030304" pitchFamily="18" charset="0"/>
              </a:rPr>
              <a:t>Subdivided</a:t>
            </a:r>
          </a:p>
          <a:p>
            <a:pPr algn="just"/>
            <a:r>
              <a:rPr lang="en-US" altLang="zh-CN" sz="1400" dirty="0" smtClean="0">
                <a:solidFill>
                  <a:schemeClr val="accent5">
                    <a:lumMod val="50000"/>
                  </a:schemeClr>
                </a:solidFill>
                <a:latin typeface="Palatino Linotype" panose="02040502050505030304" pitchFamily="18" charset="0"/>
              </a:rPr>
              <a:t>Multi-stage</a:t>
            </a:r>
          </a:p>
          <a:p>
            <a:pPr algn="just"/>
            <a:r>
              <a:rPr lang="en-US" altLang="zh-CN" sz="1400" dirty="0" smtClean="0">
                <a:solidFill>
                  <a:schemeClr val="accent5">
                    <a:lumMod val="50000"/>
                  </a:schemeClr>
                </a:solidFill>
                <a:latin typeface="Palatino Linotype" panose="02040502050505030304" pitchFamily="18" charset="0"/>
              </a:rPr>
              <a:t>Dynamic parameters</a:t>
            </a:r>
          </a:p>
        </p:txBody>
      </p:sp>
      <p:pic>
        <p:nvPicPr>
          <p:cNvPr id="1025" name="图片 1024"/>
          <p:cNvPicPr>
            <a:picLocks noChangeAspect="1"/>
          </p:cNvPicPr>
          <p:nvPr/>
        </p:nvPicPr>
        <p:blipFill>
          <a:blip r:embed="rId8"/>
          <a:stretch>
            <a:fillRect/>
          </a:stretch>
        </p:blipFill>
        <p:spPr>
          <a:xfrm>
            <a:off x="2797571" y="2317061"/>
            <a:ext cx="1650732" cy="396049"/>
          </a:xfrm>
          <a:prstGeom prst="rect">
            <a:avLst/>
          </a:prstGeom>
        </p:spPr>
      </p:pic>
      <p:pic>
        <p:nvPicPr>
          <p:cNvPr id="1027" name="图片 1026"/>
          <p:cNvPicPr>
            <a:picLocks noChangeAspect="1"/>
          </p:cNvPicPr>
          <p:nvPr/>
        </p:nvPicPr>
        <p:blipFill rotWithShape="1">
          <a:blip r:embed="rId9"/>
          <a:srcRect r="1770"/>
          <a:stretch/>
        </p:blipFill>
        <p:spPr>
          <a:xfrm>
            <a:off x="681718" y="3672559"/>
            <a:ext cx="1328920" cy="627809"/>
          </a:xfrm>
          <a:prstGeom prst="rect">
            <a:avLst/>
          </a:prstGeom>
        </p:spPr>
      </p:pic>
      <p:grpSp>
        <p:nvGrpSpPr>
          <p:cNvPr id="1029" name="组合 1028"/>
          <p:cNvGrpSpPr/>
          <p:nvPr/>
        </p:nvGrpSpPr>
        <p:grpSpPr>
          <a:xfrm>
            <a:off x="1890350" y="2367790"/>
            <a:ext cx="1089006" cy="421421"/>
            <a:chOff x="1890350" y="2367790"/>
            <a:chExt cx="1089006" cy="421421"/>
          </a:xfrm>
        </p:grpSpPr>
        <p:sp>
          <p:nvSpPr>
            <p:cNvPr id="1028" name="下箭头 1027"/>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grpSp>
        <p:nvGrpSpPr>
          <p:cNvPr id="73" name="组合 72"/>
          <p:cNvGrpSpPr/>
          <p:nvPr/>
        </p:nvGrpSpPr>
        <p:grpSpPr>
          <a:xfrm>
            <a:off x="4347330" y="2388413"/>
            <a:ext cx="1089006" cy="421421"/>
            <a:chOff x="1890350" y="2367790"/>
            <a:chExt cx="1089006" cy="421421"/>
          </a:xfrm>
        </p:grpSpPr>
        <p:sp>
          <p:nvSpPr>
            <p:cNvPr id="74" name="下箭头 73"/>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sp>
        <p:nvSpPr>
          <p:cNvPr id="77" name="矩形 76"/>
          <p:cNvSpPr/>
          <p:nvPr/>
        </p:nvSpPr>
        <p:spPr>
          <a:xfrm>
            <a:off x="5116141" y="1734935"/>
            <a:ext cx="2852590" cy="2092881"/>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NPI Deduction</a:t>
            </a:r>
          </a:p>
          <a:p>
            <a:pPr algn="just"/>
            <a:r>
              <a:rPr lang="en-US" altLang="zh-CN" sz="1400" dirty="0" smtClean="0">
                <a:solidFill>
                  <a:schemeClr val="accent5">
                    <a:lumMod val="50000"/>
                  </a:schemeClr>
                </a:solidFill>
                <a:latin typeface="Palatino Linotype" panose="02040502050505030304" pitchFamily="18" charset="0"/>
              </a:rPr>
              <a:t>SEPAIR + No-code settings</a:t>
            </a: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2000" b="1" dirty="0" smtClean="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One-fit-all Model</a:t>
            </a:r>
          </a:p>
          <a:p>
            <a:pPr algn="just"/>
            <a:r>
              <a:rPr lang="en-US" altLang="zh-CN" sz="1400" dirty="0" smtClean="0">
                <a:solidFill>
                  <a:schemeClr val="accent5">
                    <a:lumMod val="50000"/>
                  </a:schemeClr>
                </a:solidFill>
                <a:latin typeface="Palatino Linotype" panose="02040502050505030304" pitchFamily="18" charset="0"/>
              </a:rPr>
              <a:t>SIR/SEIR/SEPIR/birth/death</a:t>
            </a:r>
          </a:p>
          <a:p>
            <a:pPr algn="just"/>
            <a:r>
              <a:rPr lang="en-US" altLang="zh-CN" sz="1400" dirty="0" smtClean="0">
                <a:solidFill>
                  <a:schemeClr val="accent5">
                    <a:lumMod val="50000"/>
                  </a:schemeClr>
                </a:solidFill>
                <a:latin typeface="Palatino Linotype" panose="02040502050505030304" pitchFamily="18" charset="0"/>
              </a:rPr>
              <a:t>Multi-stage + Auto search</a:t>
            </a:r>
          </a:p>
        </p:txBody>
      </p:sp>
      <p:pic>
        <p:nvPicPr>
          <p:cNvPr id="1031" name="图片 1030"/>
          <p:cNvPicPr>
            <a:picLocks noChangeAspect="1"/>
          </p:cNvPicPr>
          <p:nvPr/>
        </p:nvPicPr>
        <p:blipFill>
          <a:blip r:embed="rId10"/>
          <a:stretch>
            <a:fillRect/>
          </a:stretch>
        </p:blipFill>
        <p:spPr>
          <a:xfrm>
            <a:off x="5732896" y="3741904"/>
            <a:ext cx="1186498" cy="597329"/>
          </a:xfrm>
          <a:prstGeom prst="rect">
            <a:avLst/>
          </a:prstGeom>
        </p:spPr>
      </p:pic>
      <p:grpSp>
        <p:nvGrpSpPr>
          <p:cNvPr id="82" name="组合 81"/>
          <p:cNvGrpSpPr/>
          <p:nvPr/>
        </p:nvGrpSpPr>
        <p:grpSpPr>
          <a:xfrm rot="5400000">
            <a:off x="812326" y="4343229"/>
            <a:ext cx="1089006" cy="421421"/>
            <a:chOff x="1890350" y="2367790"/>
            <a:chExt cx="1089006" cy="421421"/>
          </a:xfrm>
        </p:grpSpPr>
        <p:sp>
          <p:nvSpPr>
            <p:cNvPr id="83" name="下箭头 82"/>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extract</a:t>
              </a:r>
              <a:endParaRPr lang="zh-CN" altLang="en-US" sz="1200" dirty="0">
                <a:solidFill>
                  <a:schemeClr val="accent5">
                    <a:lumMod val="50000"/>
                  </a:schemeClr>
                </a:solidFill>
                <a:latin typeface="Palatino Linotype" panose="02040502050505030304" pitchFamily="18" charset="0"/>
              </a:endParaRPr>
            </a:p>
          </p:txBody>
        </p:sp>
      </p:grpSp>
      <p:grpSp>
        <p:nvGrpSpPr>
          <p:cNvPr id="85" name="组合 84"/>
          <p:cNvGrpSpPr/>
          <p:nvPr/>
        </p:nvGrpSpPr>
        <p:grpSpPr>
          <a:xfrm rot="16200000">
            <a:off x="2538937" y="4310510"/>
            <a:ext cx="1089006" cy="421421"/>
            <a:chOff x="1890350" y="2367790"/>
            <a:chExt cx="1089006" cy="421421"/>
          </a:xfrm>
        </p:grpSpPr>
        <p:sp>
          <p:nvSpPr>
            <p:cNvPr id="86" name="下箭头 85"/>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generate</a:t>
              </a:r>
              <a:endParaRPr lang="zh-CN" altLang="en-US" sz="1200" dirty="0">
                <a:solidFill>
                  <a:schemeClr val="accent5">
                    <a:lumMod val="50000"/>
                  </a:schemeClr>
                </a:solidFill>
                <a:latin typeface="Palatino Linotype" panose="02040502050505030304" pitchFamily="18" charset="0"/>
              </a:endParaRPr>
            </a:p>
          </p:txBody>
        </p:sp>
      </p:grpSp>
      <p:grpSp>
        <p:nvGrpSpPr>
          <p:cNvPr id="89" name="组合 88"/>
          <p:cNvGrpSpPr/>
          <p:nvPr/>
        </p:nvGrpSpPr>
        <p:grpSpPr>
          <a:xfrm rot="19898981">
            <a:off x="6100551" y="4572305"/>
            <a:ext cx="1089006" cy="421421"/>
            <a:chOff x="1890350" y="2367790"/>
            <a:chExt cx="1089006" cy="421421"/>
          </a:xfrm>
        </p:grpSpPr>
        <p:sp>
          <p:nvSpPr>
            <p:cNvPr id="90" name="下箭头 89"/>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grpSp>
        <p:nvGrpSpPr>
          <p:cNvPr id="92" name="组合 91"/>
          <p:cNvGrpSpPr/>
          <p:nvPr/>
        </p:nvGrpSpPr>
        <p:grpSpPr>
          <a:xfrm rot="2075935">
            <a:off x="6662926" y="3870781"/>
            <a:ext cx="1089006" cy="421421"/>
            <a:chOff x="1890350" y="2367790"/>
            <a:chExt cx="1089006" cy="421421"/>
          </a:xfrm>
        </p:grpSpPr>
        <p:sp>
          <p:nvSpPr>
            <p:cNvPr id="93" name="下箭头 92"/>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sp>
        <p:nvSpPr>
          <p:cNvPr id="100" name="矩形 99"/>
          <p:cNvSpPr/>
          <p:nvPr/>
        </p:nvSpPr>
        <p:spPr>
          <a:xfrm>
            <a:off x="8188235" y="1730409"/>
            <a:ext cx="3514247" cy="738664"/>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Researchers</a:t>
            </a:r>
          </a:p>
          <a:p>
            <a:pPr algn="just"/>
            <a:r>
              <a:rPr lang="en-US" altLang="zh-CN" sz="1100" dirty="0">
                <a:solidFill>
                  <a:schemeClr val="accent5">
                    <a:lumMod val="50000"/>
                  </a:schemeClr>
                </a:solidFill>
                <a:latin typeface="Palatino Linotype" panose="02040502050505030304" pitchFamily="18" charset="0"/>
              </a:rPr>
              <a:t>build any warehouse model simply and quickly, and execute it with arbitrary parameters to obtain results</a:t>
            </a:r>
            <a:endParaRPr lang="en-US" altLang="zh-CN" sz="1100" dirty="0" smtClean="0">
              <a:solidFill>
                <a:schemeClr val="accent5">
                  <a:lumMod val="50000"/>
                </a:schemeClr>
              </a:solidFill>
              <a:latin typeface="Palatino Linotype" panose="02040502050505030304" pitchFamily="18" charset="0"/>
            </a:endParaRPr>
          </a:p>
        </p:txBody>
      </p:sp>
      <p:sp>
        <p:nvSpPr>
          <p:cNvPr id="101" name="矩形 100"/>
          <p:cNvSpPr/>
          <p:nvPr/>
        </p:nvSpPr>
        <p:spPr>
          <a:xfrm>
            <a:off x="8055907" y="2726468"/>
            <a:ext cx="2106423" cy="2769989"/>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Epidemiologists</a:t>
            </a:r>
            <a:endParaRPr lang="en-US" altLang="zh-CN" sz="2000" b="1" dirty="0" smtClean="0">
              <a:solidFill>
                <a:schemeClr val="accent5">
                  <a:lumMod val="50000"/>
                </a:schemeClr>
              </a:solidFill>
              <a:latin typeface="Palatino Linotype" panose="02040502050505030304" pitchFamily="18" charset="0"/>
            </a:endParaRPr>
          </a:p>
          <a:p>
            <a:pPr algn="just"/>
            <a:r>
              <a:rPr lang="en-US" altLang="zh-CN" sz="1100" dirty="0">
                <a:solidFill>
                  <a:schemeClr val="accent5">
                    <a:lumMod val="50000"/>
                  </a:schemeClr>
                </a:solidFill>
                <a:latin typeface="Palatino Linotype" panose="02040502050505030304" pitchFamily="18" charset="0"/>
              </a:rPr>
              <a:t>use the existing mature infectious disease models, make a small amount of expansion according to the actual situation, and then complete the model </a:t>
            </a:r>
            <a:r>
              <a:rPr lang="en-US" altLang="zh-CN" sz="1100" dirty="0" smtClean="0">
                <a:solidFill>
                  <a:schemeClr val="accent5">
                    <a:lumMod val="50000"/>
                  </a:schemeClr>
                </a:solidFill>
                <a:latin typeface="Palatino Linotype" panose="02040502050505030304" pitchFamily="18" charset="0"/>
              </a:rPr>
              <a:t>execution</a:t>
            </a:r>
          </a:p>
          <a:p>
            <a:pPr algn="just"/>
            <a:endParaRPr lang="en-US" altLang="zh-CN" sz="1100" dirty="0">
              <a:solidFill>
                <a:schemeClr val="accent5">
                  <a:lumMod val="50000"/>
                </a:schemeClr>
              </a:solidFill>
              <a:latin typeface="Palatino Linotype" panose="02040502050505030304" pitchFamily="18" charset="0"/>
            </a:endParaRPr>
          </a:p>
          <a:p>
            <a:pPr algn="just"/>
            <a:endParaRPr lang="en-US" altLang="zh-CN" sz="1100" dirty="0" smtClean="0">
              <a:solidFill>
                <a:schemeClr val="accent5">
                  <a:lumMod val="50000"/>
                </a:schemeClr>
              </a:solidFill>
              <a:latin typeface="Palatino Linotype" panose="02040502050505030304" pitchFamily="18" charset="0"/>
            </a:endParaRPr>
          </a:p>
          <a:p>
            <a:pPr algn="just"/>
            <a:endParaRPr lang="en-US" altLang="zh-CN" sz="1100" dirty="0">
              <a:solidFill>
                <a:schemeClr val="accent5">
                  <a:lumMod val="50000"/>
                </a:schemeClr>
              </a:solidFill>
              <a:latin typeface="Palatino Linotype" panose="02040502050505030304" pitchFamily="18" charset="0"/>
            </a:endParaRPr>
          </a:p>
          <a:p>
            <a:pPr algn="just"/>
            <a:endParaRPr lang="en-US" altLang="zh-CN" sz="1100" dirty="0" smtClean="0">
              <a:solidFill>
                <a:schemeClr val="accent5">
                  <a:lumMod val="50000"/>
                </a:schemeClr>
              </a:solidFill>
              <a:latin typeface="Palatino Linotype" panose="02040502050505030304" pitchFamily="18" charset="0"/>
            </a:endParaRPr>
          </a:p>
          <a:p>
            <a:pPr algn="just"/>
            <a:r>
              <a:rPr lang="en-US" altLang="zh-CN" sz="1100" dirty="0" smtClean="0">
                <a:solidFill>
                  <a:schemeClr val="accent5">
                    <a:lumMod val="50000"/>
                  </a:schemeClr>
                </a:solidFill>
                <a:latin typeface="Palatino Linotype" panose="02040502050505030304" pitchFamily="18" charset="0"/>
              </a:rPr>
              <a:t> </a:t>
            </a:r>
            <a:r>
              <a:rPr lang="en-US" altLang="zh-CN" sz="1100" dirty="0">
                <a:solidFill>
                  <a:schemeClr val="accent5">
                    <a:lumMod val="50000"/>
                  </a:schemeClr>
                </a:solidFill>
                <a:latin typeface="Palatino Linotype" panose="02040502050505030304" pitchFamily="18" charset="0"/>
              </a:rPr>
              <a:t>by adjusting the no-code method of the configuration file, and obtain the visualization results</a:t>
            </a:r>
            <a:endParaRPr lang="en-US" altLang="zh-CN" sz="1100" dirty="0" smtClean="0">
              <a:solidFill>
                <a:schemeClr val="accent5">
                  <a:lumMod val="50000"/>
                </a:schemeClr>
              </a:solidFill>
              <a:latin typeface="Palatino Linotype" panose="02040502050505030304" pitchFamily="18" charset="0"/>
            </a:endParaRPr>
          </a:p>
        </p:txBody>
      </p:sp>
      <p:grpSp>
        <p:nvGrpSpPr>
          <p:cNvPr id="103" name="组合 102"/>
          <p:cNvGrpSpPr/>
          <p:nvPr/>
        </p:nvGrpSpPr>
        <p:grpSpPr>
          <a:xfrm>
            <a:off x="8663413" y="4189007"/>
            <a:ext cx="1089006" cy="421421"/>
            <a:chOff x="1890350" y="2367790"/>
            <a:chExt cx="1089006" cy="421421"/>
          </a:xfrm>
        </p:grpSpPr>
        <p:sp>
          <p:nvSpPr>
            <p:cNvPr id="104" name="下箭头 103"/>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serve</a:t>
              </a:r>
              <a:endParaRPr lang="zh-CN" altLang="en-US" sz="1200" dirty="0">
                <a:solidFill>
                  <a:schemeClr val="accent5">
                    <a:lumMod val="50000"/>
                  </a:schemeClr>
                </a:solidFill>
                <a:latin typeface="Palatino Linotype" panose="02040502050505030304" pitchFamily="18" charset="0"/>
              </a:endParaRPr>
            </a:p>
          </p:txBody>
        </p:sp>
      </p:grpSp>
      <p:sp>
        <p:nvSpPr>
          <p:cNvPr id="106" name="矩形 105"/>
          <p:cNvSpPr/>
          <p:nvPr/>
        </p:nvSpPr>
        <p:spPr>
          <a:xfrm>
            <a:off x="8232572" y="5422553"/>
            <a:ext cx="3255409" cy="907941"/>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Educators</a:t>
            </a:r>
          </a:p>
          <a:p>
            <a:pPr algn="just"/>
            <a:r>
              <a:rPr lang="en-US" altLang="zh-CN" sz="1100" dirty="0">
                <a:solidFill>
                  <a:schemeClr val="accent5">
                    <a:lumMod val="50000"/>
                  </a:schemeClr>
                </a:solidFill>
                <a:latin typeface="Palatino Linotype" panose="02040502050505030304" pitchFamily="18" charset="0"/>
              </a:rPr>
              <a:t>The construction and improvement of this framework can promote the integration of teaching and scientific research in related majors</a:t>
            </a:r>
            <a:endParaRPr lang="en-US" altLang="zh-CN" sz="1100" dirty="0" smtClean="0">
              <a:solidFill>
                <a:schemeClr val="accent5">
                  <a:lumMod val="50000"/>
                </a:schemeClr>
              </a:solidFill>
              <a:latin typeface="Palatino Linotype" panose="02040502050505030304" pitchFamily="18" charset="0"/>
            </a:endParaRPr>
          </a:p>
        </p:txBody>
      </p:sp>
      <p:sp>
        <p:nvSpPr>
          <p:cNvPr id="109" name="下箭头 108"/>
          <p:cNvSpPr/>
          <p:nvPr/>
        </p:nvSpPr>
        <p:spPr>
          <a:xfrm rot="10800000">
            <a:off x="11066560" y="5062388"/>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下箭头 110"/>
          <p:cNvSpPr/>
          <p:nvPr/>
        </p:nvSpPr>
        <p:spPr>
          <a:xfrm>
            <a:off x="10877901" y="2430402"/>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下箭头 111"/>
          <p:cNvSpPr/>
          <p:nvPr/>
        </p:nvSpPr>
        <p:spPr>
          <a:xfrm rot="16200000">
            <a:off x="9993398" y="38190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4" name="图片 1033"/>
          <p:cNvPicPr>
            <a:picLocks noChangeAspect="1"/>
          </p:cNvPicPr>
          <p:nvPr/>
        </p:nvPicPr>
        <p:blipFill>
          <a:blip r:embed="rId11"/>
          <a:stretch>
            <a:fillRect/>
          </a:stretch>
        </p:blipFill>
        <p:spPr>
          <a:xfrm>
            <a:off x="6160251" y="5826744"/>
            <a:ext cx="1743075" cy="504825"/>
          </a:xfrm>
          <a:prstGeom prst="rect">
            <a:avLst/>
          </a:prstGeom>
        </p:spPr>
      </p:pic>
    </p:spTree>
    <p:extLst>
      <p:ext uri="{BB962C8B-B14F-4D97-AF65-F5344CB8AC3E}">
        <p14:creationId xmlns:p14="http://schemas.microsoft.com/office/powerpoint/2010/main" val="369968918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Models and Applications</a:t>
                </a:r>
                <a:endParaRPr lang="zh-CN" altLang="en-US" sz="2800" dirty="0">
                  <a:solidFill>
                    <a:srgbClr val="FF0000"/>
                  </a:solidFill>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40587871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a:t>
            </a:r>
            <a:endParaRPr lang="zh-CN" altLang="en-US" dirty="0"/>
          </a:p>
        </p:txBody>
      </p:sp>
      <p:sp>
        <p:nvSpPr>
          <p:cNvPr id="4" name="矩形 3"/>
          <p:cNvSpPr/>
          <p:nvPr/>
        </p:nvSpPr>
        <p:spPr>
          <a:xfrm>
            <a:off x="594360" y="1003630"/>
            <a:ext cx="11003280" cy="286232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a:t>
            </a:r>
            <a:r>
              <a:rPr lang="en-US" altLang="zh-CN" sz="2000" dirty="0" smtClean="0">
                <a:solidFill>
                  <a:schemeClr val="accent5">
                    <a:lumMod val="50000"/>
                  </a:schemeClr>
                </a:solidFill>
                <a:latin typeface="Palatino Linotype" panose="02040502050505030304" pitchFamily="18" charset="0"/>
              </a:rPr>
              <a:t>5 </a:t>
            </a:r>
            <a:r>
              <a:rPr lang="en-US" altLang="zh-CN" sz="2000" dirty="0">
                <a:solidFill>
                  <a:schemeClr val="accent5">
                    <a:lumMod val="50000"/>
                  </a:schemeClr>
                </a:solidFill>
                <a:latin typeface="Palatino Linotype" panose="02040502050505030304" pitchFamily="18" charset="0"/>
              </a:rPr>
              <a:t>complete </a:t>
            </a:r>
            <a:r>
              <a:rPr lang="en-US" altLang="zh-CN" sz="2000" dirty="0" smtClean="0">
                <a:solidFill>
                  <a:schemeClr val="accent5">
                    <a:lumMod val="50000"/>
                  </a:schemeClr>
                </a:solidFill>
                <a:latin typeface="Palatino Linotype" panose="02040502050505030304" pitchFamily="18" charset="0"/>
              </a:rPr>
              <a:t>basic models </a:t>
            </a:r>
            <a:r>
              <a:rPr lang="en-US" altLang="zh-CN" sz="2000" dirty="0">
                <a:solidFill>
                  <a:schemeClr val="accent5">
                    <a:lumMod val="50000"/>
                  </a:schemeClr>
                </a:solidFill>
                <a:latin typeface="Palatino Linotype" panose="02040502050505030304" pitchFamily="18" charset="0"/>
              </a:rPr>
              <a:t>built in</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SEPIR</a:t>
            </a:r>
          </a:p>
          <a:p>
            <a:r>
              <a:rPr lang="en-US" altLang="zh-CN" sz="2000" dirty="0" smtClean="0">
                <a:solidFill>
                  <a:schemeClr val="accent5">
                    <a:lumMod val="50000"/>
                  </a:schemeClr>
                </a:solidFill>
                <a:latin typeface="Palatino Linotype" panose="02040502050505030304" pitchFamily="18" charset="0"/>
              </a:rPr>
              <a:t>    They come from textbooks or cups for early COVID-19 predictions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Users </a:t>
            </a:r>
            <a:r>
              <a:rPr lang="en-US" altLang="zh-CN" sz="2000" dirty="0">
                <a:solidFill>
                  <a:schemeClr val="accent5">
                    <a:lumMod val="50000"/>
                  </a:schemeClr>
                </a:solidFill>
                <a:latin typeface="Palatino Linotype" panose="02040502050505030304" pitchFamily="18" charset="0"/>
              </a:rPr>
              <a:t>can view and modify the code of these basic models, fill in any parameter settings, complete the model simulation, and view the </a:t>
            </a:r>
            <a:r>
              <a:rPr lang="en-US" altLang="zh-CN" sz="2000" dirty="0" smtClean="0">
                <a:solidFill>
                  <a:schemeClr val="accent5">
                    <a:lumMod val="50000"/>
                  </a:schemeClr>
                </a:solidFill>
                <a:latin typeface="Palatino Linotype" panose="02040502050505030304" pitchFamily="18" charset="0"/>
              </a:rPr>
              <a:t>results</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912106" y="4154937"/>
            <a:ext cx="2266335" cy="2266335"/>
          </a:xfrm>
          <a:prstGeom prst="rect">
            <a:avLst/>
          </a:prstGeom>
        </p:spPr>
      </p:pic>
      <p:pic>
        <p:nvPicPr>
          <p:cNvPr id="7" name="图片 6"/>
          <p:cNvPicPr>
            <a:picLocks noChangeAspect="1"/>
          </p:cNvPicPr>
          <p:nvPr/>
        </p:nvPicPr>
        <p:blipFill>
          <a:blip r:embed="rId4"/>
          <a:stretch>
            <a:fillRect/>
          </a:stretch>
        </p:blipFill>
        <p:spPr>
          <a:xfrm>
            <a:off x="3566816" y="4154936"/>
            <a:ext cx="2266335" cy="2266335"/>
          </a:xfrm>
          <a:prstGeom prst="rect">
            <a:avLst/>
          </a:prstGeom>
        </p:spPr>
      </p:pic>
      <p:pic>
        <p:nvPicPr>
          <p:cNvPr id="8" name="图片 7"/>
          <p:cNvPicPr>
            <a:picLocks noChangeAspect="1"/>
          </p:cNvPicPr>
          <p:nvPr/>
        </p:nvPicPr>
        <p:blipFill>
          <a:blip r:embed="rId5"/>
          <a:stretch>
            <a:fillRect/>
          </a:stretch>
        </p:blipFill>
        <p:spPr>
          <a:xfrm>
            <a:off x="6339514" y="4037472"/>
            <a:ext cx="2501262" cy="2501262"/>
          </a:xfrm>
          <a:prstGeom prst="rect">
            <a:avLst/>
          </a:prstGeom>
        </p:spPr>
      </p:pic>
      <p:pic>
        <p:nvPicPr>
          <p:cNvPr id="9" name="图片 8"/>
          <p:cNvPicPr>
            <a:picLocks noChangeAspect="1"/>
          </p:cNvPicPr>
          <p:nvPr/>
        </p:nvPicPr>
        <p:blipFill>
          <a:blip r:embed="rId6"/>
          <a:stretch>
            <a:fillRect/>
          </a:stretch>
        </p:blipFill>
        <p:spPr>
          <a:xfrm>
            <a:off x="9210532" y="4140538"/>
            <a:ext cx="2280733" cy="2280733"/>
          </a:xfrm>
          <a:prstGeom prst="rect">
            <a:avLst/>
          </a:prstGeom>
        </p:spPr>
      </p:pic>
    </p:spTree>
    <p:extLst>
      <p:ext uri="{BB962C8B-B14F-4D97-AF65-F5344CB8AC3E}">
        <p14:creationId xmlns:p14="http://schemas.microsoft.com/office/powerpoint/2010/main" val="393936379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Research Purpose</a:t>
            </a:r>
            <a:endParaRPr lang="zh-CN" altLang="en-US" dirty="0"/>
          </a:p>
        </p:txBody>
      </p:sp>
      <p:sp>
        <p:nvSpPr>
          <p:cNvPr id="4" name="矩形 3"/>
          <p:cNvSpPr/>
          <p:nvPr/>
        </p:nvSpPr>
        <p:spPr>
          <a:xfrm>
            <a:off x="594360" y="1080039"/>
            <a:ext cx="11003280" cy="1077218"/>
          </a:xfrm>
          <a:prstGeom prst="rect">
            <a:avLst/>
          </a:prstGeom>
        </p:spPr>
        <p:txBody>
          <a:bodyPr wrap="square">
            <a:spAutoFit/>
          </a:bodyPr>
          <a:lstStyle/>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is an open source modeling framework, built in python, designed to help </a:t>
            </a:r>
            <a:r>
              <a:rPr lang="en-US" altLang="zh-CN" sz="2400" b="1" dirty="0">
                <a:solidFill>
                  <a:srgbClr val="FF0000"/>
                </a:solidFill>
                <a:latin typeface="Palatino Linotype" panose="02040502050505030304" pitchFamily="18" charset="0"/>
              </a:rPr>
              <a:t>researchers, epidemiologists, teachers, and students</a:t>
            </a:r>
            <a:r>
              <a:rPr lang="en-US" altLang="zh-CN" sz="2000" dirty="0">
                <a:solidFill>
                  <a:schemeClr val="accent5">
                    <a:lumMod val="50000"/>
                  </a:schemeClr>
                </a:solidFill>
                <a:latin typeface="Palatino Linotype" panose="02040502050505030304" pitchFamily="18" charset="0"/>
              </a:rPr>
              <a:t> whose research and learn related to infectious disease modeling.</a:t>
            </a:r>
            <a:endParaRPr lang="zh-CN" altLang="en-US" sz="2000" dirty="0">
              <a:solidFill>
                <a:schemeClr val="accent5">
                  <a:lumMod val="50000"/>
                </a:schemeClr>
              </a:solidFill>
              <a:latin typeface="Palatino Linotype" panose="02040502050505030304" pitchFamily="18" charset="0"/>
            </a:endParaRPr>
          </a:p>
        </p:txBody>
      </p:sp>
      <p:grpSp>
        <p:nvGrpSpPr>
          <p:cNvPr id="5" name="组合 4"/>
          <p:cNvGrpSpPr/>
          <p:nvPr/>
        </p:nvGrpSpPr>
        <p:grpSpPr>
          <a:xfrm>
            <a:off x="3002279" y="3007950"/>
            <a:ext cx="3952240" cy="2570480"/>
            <a:chOff x="4119879" y="2886602"/>
            <a:chExt cx="3952240" cy="2570480"/>
          </a:xfrm>
        </p:grpSpPr>
        <p:sp>
          <p:nvSpPr>
            <p:cNvPr id="6" name="椭圆 5"/>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pic>
        <p:nvPicPr>
          <p:cNvPr id="8"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74736"/>
          <a:stretch/>
        </p:blipFill>
        <p:spPr bwMode="auto">
          <a:xfrm>
            <a:off x="594360" y="3317054"/>
            <a:ext cx="1744345" cy="19522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7851773" y="2407462"/>
            <a:ext cx="3382245" cy="3771455"/>
            <a:chOff x="7618093" y="2067491"/>
            <a:chExt cx="3382245" cy="3771455"/>
          </a:xfrm>
        </p:grpSpPr>
        <p:pic>
          <p:nvPicPr>
            <p:cNvPr id="10" name="图片 9"/>
            <p:cNvPicPr>
              <a:picLocks noChangeAspect="1"/>
            </p:cNvPicPr>
            <p:nvPr/>
          </p:nvPicPr>
          <p:blipFill rotWithShape="1">
            <a:blip r:embed="rId4"/>
            <a:srcRect t="16314"/>
            <a:stretch/>
          </p:blipFill>
          <p:spPr>
            <a:xfrm>
              <a:off x="7618093" y="2067491"/>
              <a:ext cx="3292158" cy="1459337"/>
            </a:xfrm>
            <a:prstGeom prst="rect">
              <a:avLst/>
            </a:prstGeom>
          </p:spPr>
        </p:pic>
        <p:pic>
          <p:nvPicPr>
            <p:cNvPr id="11" name="图片 10"/>
            <p:cNvPicPr>
              <a:picLocks noChangeAspect="1"/>
            </p:cNvPicPr>
            <p:nvPr/>
          </p:nvPicPr>
          <p:blipFill rotWithShape="1">
            <a:blip r:embed="rId5"/>
            <a:srcRect b="19361"/>
            <a:stretch/>
          </p:blipFill>
          <p:spPr>
            <a:xfrm>
              <a:off x="7618093" y="3508360"/>
              <a:ext cx="1316904" cy="2262520"/>
            </a:xfrm>
            <a:prstGeom prst="rect">
              <a:avLst/>
            </a:prstGeom>
          </p:spPr>
        </p:pic>
        <p:pic>
          <p:nvPicPr>
            <p:cNvPr id="12" name="图片 11"/>
            <p:cNvPicPr>
              <a:picLocks noChangeAspect="1"/>
            </p:cNvPicPr>
            <p:nvPr/>
          </p:nvPicPr>
          <p:blipFill>
            <a:blip r:embed="rId6"/>
            <a:stretch>
              <a:fillRect/>
            </a:stretch>
          </p:blipFill>
          <p:spPr>
            <a:xfrm>
              <a:off x="8934997" y="4096448"/>
              <a:ext cx="2065341" cy="1742498"/>
            </a:xfrm>
            <a:prstGeom prst="rect">
              <a:avLst/>
            </a:prstGeom>
          </p:spPr>
        </p:pic>
      </p:grpSp>
      <p:sp>
        <p:nvSpPr>
          <p:cNvPr id="13" name="箭头: 右 96">
            <a:extLst>
              <a:ext uri="{FF2B5EF4-FFF2-40B4-BE49-F238E27FC236}">
                <a16:creationId xmlns:a16="http://schemas.microsoft.com/office/drawing/2014/main" id="{DE8C9297-FE50-4176-B247-2340DC42A131}"/>
              </a:ext>
            </a:extLst>
          </p:cNvPr>
          <p:cNvSpPr/>
          <p:nvPr/>
        </p:nvSpPr>
        <p:spPr>
          <a:xfrm>
            <a:off x="233870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96">
            <a:extLst>
              <a:ext uri="{FF2B5EF4-FFF2-40B4-BE49-F238E27FC236}">
                <a16:creationId xmlns:a16="http://schemas.microsoft.com/office/drawing/2014/main" id="{DE8C9297-FE50-4176-B247-2340DC42A131}"/>
              </a:ext>
            </a:extLst>
          </p:cNvPr>
          <p:cNvSpPr/>
          <p:nvPr/>
        </p:nvSpPr>
        <p:spPr>
          <a:xfrm>
            <a:off x="716749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166537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(2)</a:t>
            </a:r>
            <a:endParaRPr lang="zh-CN" altLang="en-US" dirty="0"/>
          </a:p>
        </p:txBody>
      </p:sp>
      <p:sp>
        <p:nvSpPr>
          <p:cNvPr id="4" name="矩形 3"/>
          <p:cNvSpPr/>
          <p:nvPr/>
        </p:nvSpPr>
        <p:spPr>
          <a:xfrm>
            <a:off x="594360" y="1003630"/>
            <a:ext cx="11003280" cy="5632311"/>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 models 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can use multi-stage or dynamic-parameters strategy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Multi-stage means change the whole model in different time part</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Dynamic-parameters means only the parameters can change with time, not the structure</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p:txBody>
      </p:sp>
      <p:grpSp>
        <p:nvGrpSpPr>
          <p:cNvPr id="26" name="组合 25"/>
          <p:cNvGrpSpPr/>
          <p:nvPr/>
        </p:nvGrpSpPr>
        <p:grpSpPr>
          <a:xfrm>
            <a:off x="594360" y="1821351"/>
            <a:ext cx="10024738" cy="3248489"/>
            <a:chOff x="838200" y="2044871"/>
            <a:chExt cx="10024738" cy="3248489"/>
          </a:xfrm>
        </p:grpSpPr>
        <p:grpSp>
          <p:nvGrpSpPr>
            <p:cNvPr id="9" name="组合 8">
              <a:extLst>
                <a:ext uri="{FF2B5EF4-FFF2-40B4-BE49-F238E27FC236}">
                  <a16:creationId xmlns:a16="http://schemas.microsoft.com/office/drawing/2014/main" id="{38B0742C-5CBB-4F06-902C-46602AF289A2}"/>
                </a:ext>
              </a:extLst>
            </p:cNvPr>
            <p:cNvGrpSpPr/>
            <p:nvPr/>
          </p:nvGrpSpPr>
          <p:grpSpPr>
            <a:xfrm>
              <a:off x="1024262" y="2048580"/>
              <a:ext cx="9838676" cy="2849470"/>
              <a:chOff x="6329778" y="3629911"/>
              <a:chExt cx="5772802" cy="4148011"/>
            </a:xfrm>
          </p:grpSpPr>
          <p:grpSp>
            <p:nvGrpSpPr>
              <p:cNvPr id="10" name="组合 9">
                <a:extLst>
                  <a:ext uri="{FF2B5EF4-FFF2-40B4-BE49-F238E27FC236}">
                    <a16:creationId xmlns:a16="http://schemas.microsoft.com/office/drawing/2014/main" id="{4457E841-F646-44FC-82D2-3635FB0CF6C5}"/>
                  </a:ext>
                </a:extLst>
              </p:cNvPr>
              <p:cNvGrpSpPr/>
              <p:nvPr/>
            </p:nvGrpSpPr>
            <p:grpSpPr>
              <a:xfrm>
                <a:off x="6329778" y="3629911"/>
                <a:ext cx="5772802" cy="4148011"/>
                <a:chOff x="6086397" y="1512461"/>
                <a:chExt cx="7646008" cy="5533654"/>
              </a:xfrm>
            </p:grpSpPr>
            <p:pic>
              <p:nvPicPr>
                <p:cNvPr id="21" name="图片 20">
                  <a:extLst>
                    <a:ext uri="{FF2B5EF4-FFF2-40B4-BE49-F238E27FC236}">
                      <a16:creationId xmlns:a16="http://schemas.microsoft.com/office/drawing/2014/main" id="{8FFBB314-8571-4214-9360-87CC4D9712EE}"/>
                    </a:ext>
                  </a:extLst>
                </p:cNvPr>
                <p:cNvPicPr/>
                <p:nvPr/>
              </p:nvPicPr>
              <p:blipFill>
                <a:blip r:embed="rId3"/>
                <a:stretch>
                  <a:fillRect/>
                </a:stretch>
              </p:blipFill>
              <p:spPr>
                <a:xfrm>
                  <a:off x="6086397" y="1512461"/>
                  <a:ext cx="7646008" cy="5533654"/>
                </a:xfrm>
                <a:prstGeom prst="rect">
                  <a:avLst/>
                </a:prstGeom>
              </p:spPr>
            </p:pic>
            <p:grpSp>
              <p:nvGrpSpPr>
                <p:cNvPr id="22" name="组合 21">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3" name="直接连接符 22">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1D7C1A7-5D7F-47FD-82C6-1988C169A327}"/>
                  </a:ext>
                </a:extLst>
              </p:cNvPr>
              <p:cNvGrpSpPr/>
              <p:nvPr/>
            </p:nvGrpSpPr>
            <p:grpSpPr>
              <a:xfrm>
                <a:off x="6801202" y="3751342"/>
                <a:ext cx="5087404" cy="582446"/>
                <a:chOff x="1730715" y="1255673"/>
                <a:chExt cx="6746491" cy="769428"/>
              </a:xfrm>
            </p:grpSpPr>
            <p:sp>
              <p:nvSpPr>
                <p:cNvPr id="20" name="文本框 83">
                  <a:extLst>
                    <a:ext uri="{FF2B5EF4-FFF2-40B4-BE49-F238E27FC236}">
                      <a16:creationId xmlns:a16="http://schemas.microsoft.com/office/drawing/2014/main" id="{8A9CAA2B-4F7A-40D2-85A0-2F3DB9D23B2C}"/>
                    </a:ext>
                  </a:extLst>
                </p:cNvPr>
                <p:cNvSpPr txBox="1"/>
                <p:nvPr/>
              </p:nvSpPr>
              <p:spPr>
                <a:xfrm>
                  <a:off x="6668287" y="1255673"/>
                  <a:ext cx="1808919" cy="769426"/>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3</a:t>
                  </a:r>
                  <a:endParaRPr lang="en-US" altLang="zh-CN" sz="2000" b="1" dirty="0">
                    <a:latin typeface="微软雅黑" panose="020B0503020204020204" pitchFamily="34" charset="-122"/>
                    <a:ea typeface="微软雅黑" panose="020B0503020204020204" pitchFamily="34" charset="-122"/>
                  </a:endParaRPr>
                </a:p>
              </p:txBody>
            </p:sp>
            <p:sp>
              <p:nvSpPr>
                <p:cNvPr id="18" name="文本框 83">
                  <a:extLst>
                    <a:ext uri="{FF2B5EF4-FFF2-40B4-BE49-F238E27FC236}">
                      <a16:creationId xmlns:a16="http://schemas.microsoft.com/office/drawing/2014/main" id="{DEC6FF73-A3E0-44E4-BCCE-9C56D4032BE1}"/>
                    </a:ext>
                  </a:extLst>
                </p:cNvPr>
                <p:cNvSpPr txBox="1"/>
                <p:nvPr/>
              </p:nvSpPr>
              <p:spPr>
                <a:xfrm>
                  <a:off x="4321465" y="1255674"/>
                  <a:ext cx="1808919" cy="769427"/>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2</a:t>
                  </a:r>
                  <a:endParaRPr lang="en-US" altLang="zh-CN" sz="2000" b="1" dirty="0">
                    <a:latin typeface="微软雅黑" panose="020B0503020204020204" pitchFamily="34" charset="-122"/>
                    <a:ea typeface="微软雅黑" panose="020B0503020204020204" pitchFamily="34" charset="-122"/>
                  </a:endParaRPr>
                </a:p>
              </p:txBody>
            </p:sp>
            <p:sp>
              <p:nvSpPr>
                <p:cNvPr id="16" name="文本框 83">
                  <a:extLst>
                    <a:ext uri="{FF2B5EF4-FFF2-40B4-BE49-F238E27FC236}">
                      <a16:creationId xmlns:a16="http://schemas.microsoft.com/office/drawing/2014/main" id="{281256BA-2878-414F-9422-43C23EB77D14}"/>
                    </a:ext>
                  </a:extLst>
                </p:cNvPr>
                <p:cNvSpPr txBox="1"/>
                <p:nvPr/>
              </p:nvSpPr>
              <p:spPr>
                <a:xfrm>
                  <a:off x="1730715" y="1255673"/>
                  <a:ext cx="1808919" cy="769428"/>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1</a:t>
                  </a:r>
                  <a:endParaRPr lang="en-US" altLang="zh-CN" sz="2000" b="1" dirty="0">
                    <a:latin typeface="微软雅黑" panose="020B0503020204020204" pitchFamily="34" charset="-122"/>
                    <a:ea typeface="微软雅黑" panose="020B0503020204020204" pitchFamily="34" charset="-122"/>
                  </a:endParaRPr>
                </a:p>
              </p:txBody>
            </p:sp>
          </p:grpSp>
        </p:grpSp>
        <p:sp>
          <p:nvSpPr>
            <p:cNvPr id="2" name="矩形 1"/>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174183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Considering that the inputs to the underlying SEIR model are </a:t>
            </a:r>
            <a:r>
              <a:rPr lang="en-US" altLang="zh-CN" sz="2000" dirty="0" smtClean="0">
                <a:solidFill>
                  <a:schemeClr val="accent5">
                    <a:lumMod val="50000"/>
                  </a:schemeClr>
                </a:solidFill>
                <a:latin typeface="Palatino Linotype" panose="02040502050505030304" pitchFamily="18" charset="0"/>
              </a:rPr>
              <a:t>similar,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Mixed-strategy Model to </a:t>
            </a:r>
            <a:r>
              <a:rPr lang="en-US" altLang="zh-CN" sz="2000" dirty="0">
                <a:solidFill>
                  <a:schemeClr val="accent5">
                    <a:lumMod val="50000"/>
                  </a:schemeClr>
                </a:solidFill>
                <a:latin typeface="Palatino Linotype" panose="02040502050505030304" pitchFamily="18" charset="0"/>
              </a:rPr>
              <a:t>Epidemiologists </a:t>
            </a:r>
            <a:r>
              <a:rPr lang="en-US" altLang="zh-CN" sz="2000" dirty="0" smtClean="0">
                <a:solidFill>
                  <a:schemeClr val="accent5">
                    <a:lumMod val="50000"/>
                  </a:schemeClr>
                </a:solidFill>
                <a:latin typeface="Palatino Linotype" panose="02040502050505030304" pitchFamily="18" charset="0"/>
              </a:rPr>
              <a:t>. The mixed-strategy model </a:t>
            </a:r>
            <a:r>
              <a:rPr lang="en-US" altLang="zh-CN" sz="2000" dirty="0">
                <a:solidFill>
                  <a:schemeClr val="accent5">
                    <a:lumMod val="50000"/>
                  </a:schemeClr>
                </a:solidFill>
                <a:latin typeface="Palatino Linotype" panose="02040502050505030304" pitchFamily="18" charset="0"/>
              </a:rPr>
              <a:t>is used with the multi-stage </a:t>
            </a:r>
            <a:r>
              <a:rPr lang="en-US" altLang="zh-CN" sz="2000" dirty="0" smtClean="0">
                <a:solidFill>
                  <a:schemeClr val="accent5">
                    <a:lumMod val="50000"/>
                  </a:schemeClr>
                </a:solidFill>
                <a:latin typeface="Palatino Linotype" panose="02040502050505030304" pitchFamily="18" charset="0"/>
              </a:rPr>
              <a:t>method, </a:t>
            </a:r>
            <a:r>
              <a:rPr lang="en-US" altLang="zh-CN" sz="2000" dirty="0">
                <a:solidFill>
                  <a:schemeClr val="accent5">
                    <a:lumMod val="50000"/>
                  </a:schemeClr>
                </a:solidFill>
                <a:latin typeface="Palatino Linotype" panose="02040502050505030304" pitchFamily="18" charset="0"/>
              </a:rPr>
              <a:t>and </a:t>
            </a:r>
            <a:r>
              <a:rPr lang="en-US" altLang="zh-CN" sz="2000" b="1" dirty="0">
                <a:solidFill>
                  <a:srgbClr val="FF0000"/>
                </a:solidFill>
                <a:latin typeface="Palatino Linotype" panose="02040502050505030304" pitchFamily="18" charset="0"/>
              </a:rPr>
              <a:t>the optimal model in the model library is automatically selected </a:t>
            </a:r>
            <a:r>
              <a:rPr lang="en-US" altLang="zh-CN" sz="2000" dirty="0">
                <a:solidFill>
                  <a:schemeClr val="accent5">
                    <a:lumMod val="50000"/>
                  </a:schemeClr>
                </a:solidFill>
                <a:latin typeface="Palatino Linotype" panose="02040502050505030304" pitchFamily="18" charset="0"/>
              </a:rPr>
              <a:t>through the given loss function in each stage.</a:t>
            </a: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56058530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Mixed-strategy models can be used to build a "one </a:t>
            </a:r>
            <a:r>
              <a:rPr lang="en-US" altLang="zh-CN" sz="2000" dirty="0" smtClean="0">
                <a:solidFill>
                  <a:schemeClr val="accent5">
                    <a:lumMod val="50000"/>
                  </a:schemeClr>
                </a:solidFill>
                <a:latin typeface="Palatino Linotype" panose="02040502050505030304" pitchFamily="18" charset="0"/>
              </a:rPr>
              <a:t>fits </a:t>
            </a:r>
            <a:r>
              <a:rPr lang="en-US" altLang="zh-CN" sz="2000" dirty="0">
                <a:solidFill>
                  <a:schemeClr val="accent5">
                    <a:lumMod val="50000"/>
                  </a:schemeClr>
                </a:solidFill>
                <a:latin typeface="Palatino Linotype" panose="02040502050505030304" pitchFamily="18" charset="0"/>
              </a:rPr>
              <a:t>all </a:t>
            </a:r>
            <a:r>
              <a:rPr lang="en-US" altLang="zh-CN" sz="2000" dirty="0" smtClean="0">
                <a:solidFill>
                  <a:schemeClr val="accent5">
                    <a:lumMod val="50000"/>
                  </a:schemeClr>
                </a:solidFill>
                <a:latin typeface="Palatino Linotype" panose="02040502050505030304" pitchFamily="18" charset="0"/>
              </a:rPr>
              <a:t>model“. Using </a:t>
            </a:r>
            <a:r>
              <a:rPr lang="en-US" altLang="zh-CN" sz="2000" dirty="0">
                <a:solidFill>
                  <a:schemeClr val="accent5">
                    <a:lumMod val="50000"/>
                  </a:schemeClr>
                </a:solidFill>
                <a:latin typeface="Palatino Linotype" panose="02040502050505030304" pitchFamily="18" charset="0"/>
              </a:rPr>
              <a:t>this model, combined with multi-stage global predictions (tests), the total error is less than or equal to any single </a:t>
            </a:r>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09787439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 </a:t>
            </a:r>
            <a:r>
              <a:rPr lang="en-US" altLang="zh-CN" dirty="0" err="1" smtClean="0"/>
              <a:t>Metapopulation</a:t>
            </a:r>
            <a:r>
              <a:rPr lang="en-US" altLang="zh-CN" dirty="0" smtClean="0"/>
              <a:t> Model</a:t>
            </a:r>
            <a:endParaRPr lang="zh-CN" altLang="en-US" dirty="0"/>
          </a:p>
        </p:txBody>
      </p:sp>
      <p:sp>
        <p:nvSpPr>
          <p:cNvPr id="4" name="矩形 3"/>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”transmission” occurs uniformly between </a:t>
            </a:r>
            <a:r>
              <a:rPr lang="en-US" altLang="zh-CN" sz="2000" dirty="0" smtClean="0">
                <a:solidFill>
                  <a:schemeClr val="accent5">
                    <a:lumMod val="50000"/>
                  </a:schemeClr>
                </a:solidFill>
                <a:latin typeface="Palatino Linotype" panose="02040502050505030304" pitchFamily="18" charset="0"/>
              </a:rPr>
              <a:t>susceptible </a:t>
            </a:r>
            <a:r>
              <a:rPr lang="en-US" altLang="zh-CN" sz="2000" dirty="0">
                <a:solidFill>
                  <a:schemeClr val="accent5">
                    <a:lumMod val="50000"/>
                  </a:schemeClr>
                </a:solidFill>
                <a:latin typeface="Palatino Linotype" panose="02040502050505030304" pitchFamily="18" charset="0"/>
              </a:rPr>
              <a:t>and infected compartments. But actually, in </a:t>
            </a:r>
            <a:r>
              <a:rPr lang="en-US" altLang="zh-CN" sz="2000" dirty="0" smtClean="0">
                <a:solidFill>
                  <a:schemeClr val="accent5">
                    <a:lumMod val="50000"/>
                  </a:schemeClr>
                </a:solidFill>
                <a:latin typeface="Palatino Linotype" panose="02040502050505030304" pitchFamily="18" charset="0"/>
              </a:rPr>
              <a:t>human society</a:t>
            </a:r>
            <a:r>
              <a:rPr lang="en-US" altLang="zh-CN" sz="2000" dirty="0">
                <a:solidFill>
                  <a:schemeClr val="accent5">
                    <a:lumMod val="50000"/>
                  </a:schemeClr>
                </a:solidFill>
                <a:latin typeface="Palatino Linotype" panose="02040502050505030304" pitchFamily="18" charset="0"/>
              </a:rPr>
              <a:t>, this process goes along social networks.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model regards each node on the social </a:t>
            </a:r>
            <a:r>
              <a:rPr lang="en-US" altLang="zh-CN" sz="2000" dirty="0" smtClean="0">
                <a:solidFill>
                  <a:schemeClr val="accent5">
                    <a:lumMod val="50000"/>
                  </a:schemeClr>
                </a:solidFill>
                <a:latin typeface="Palatino Linotype" panose="02040502050505030304" pitchFamily="18" charset="0"/>
              </a:rPr>
              <a:t>network as </a:t>
            </a:r>
            <a:r>
              <a:rPr lang="en-US" altLang="zh-CN" sz="2000" dirty="0">
                <a:solidFill>
                  <a:schemeClr val="accent5">
                    <a:lumMod val="50000"/>
                  </a:schemeClr>
                </a:solidFill>
                <a:latin typeface="Palatino Linotype" panose="02040502050505030304" pitchFamily="18" charset="0"/>
              </a:rPr>
              <a:t>a population, and the transmission of infectious </a:t>
            </a:r>
            <a:r>
              <a:rPr lang="en-US" altLang="zh-CN" sz="2000" dirty="0" smtClean="0">
                <a:solidFill>
                  <a:schemeClr val="accent5">
                    <a:lumMod val="50000"/>
                  </a:schemeClr>
                </a:solidFill>
                <a:latin typeface="Palatino Linotype" panose="02040502050505030304" pitchFamily="18" charset="0"/>
              </a:rPr>
              <a:t>diseases within </a:t>
            </a:r>
            <a:r>
              <a:rPr lang="en-US" altLang="zh-CN" sz="2000" dirty="0">
                <a:solidFill>
                  <a:schemeClr val="accent5">
                    <a:lumMod val="50000"/>
                  </a:schemeClr>
                </a:solidFill>
                <a:latin typeface="Palatino Linotype" panose="02040502050505030304" pitchFamily="18" charset="0"/>
              </a:rPr>
              <a:t>the population is uniform, which is in line with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Between populations, along every edge on </a:t>
            </a:r>
            <a:r>
              <a:rPr lang="en-US" altLang="zh-CN" sz="2000" dirty="0" smtClean="0">
                <a:solidFill>
                  <a:schemeClr val="accent5">
                    <a:lumMod val="50000"/>
                  </a:schemeClr>
                </a:solidFill>
                <a:latin typeface="Palatino Linotype" panose="02040502050505030304" pitchFamily="18" charset="0"/>
              </a:rPr>
              <a:t>a social </a:t>
            </a:r>
            <a:r>
              <a:rPr lang="en-US" altLang="zh-CN" sz="2000" dirty="0">
                <a:solidFill>
                  <a:schemeClr val="accent5">
                    <a:lumMod val="50000"/>
                  </a:schemeClr>
                </a:solidFill>
                <a:latin typeface="Palatino Linotype" panose="02040502050505030304" pitchFamily="18" charset="0"/>
              </a:rPr>
              <a:t>network, there is flow </a:t>
            </a:r>
            <a:r>
              <a:rPr lang="en-US" altLang="zh-CN" sz="2000" dirty="0" smtClean="0">
                <a:solidFill>
                  <a:schemeClr val="accent5">
                    <a:lumMod val="50000"/>
                  </a:schemeClr>
                </a:solidFill>
                <a:latin typeface="Palatino Linotype" panose="02040502050505030304" pitchFamily="18" charset="0"/>
              </a:rPr>
              <a:t>of individuals</a:t>
            </a:r>
            <a:r>
              <a:rPr lang="en-US" altLang="zh-CN" sz="2000" dirty="0">
                <a:solidFill>
                  <a:schemeClr val="accent5">
                    <a:lumMod val="50000"/>
                  </a:schemeClr>
                </a:solidFill>
                <a:latin typeface="Palatino Linotype" panose="02040502050505030304" pitchFamily="18" charset="0"/>
              </a:rPr>
              <a:t>.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a complete example of building a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model</a:t>
            </a:r>
          </a:p>
        </p:txBody>
      </p:sp>
      <p:grpSp>
        <p:nvGrpSpPr>
          <p:cNvPr id="2" name="组合 1"/>
          <p:cNvGrpSpPr/>
          <p:nvPr/>
        </p:nvGrpSpPr>
        <p:grpSpPr>
          <a:xfrm>
            <a:off x="3302411" y="3452331"/>
            <a:ext cx="4745174" cy="3064909"/>
            <a:chOff x="894491" y="2019771"/>
            <a:chExt cx="4745174" cy="3064909"/>
          </a:xfrm>
        </p:grpSpPr>
        <p:sp>
          <p:nvSpPr>
            <p:cNvPr id="29" name="矩形 28"/>
            <p:cNvSpPr/>
            <p:nvPr/>
          </p:nvSpPr>
          <p:spPr>
            <a:xfrm>
              <a:off x="2991531" y="245839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0" name="矩形 29"/>
            <p:cNvSpPr/>
            <p:nvPr/>
          </p:nvSpPr>
          <p:spPr>
            <a:xfrm>
              <a:off x="2706395" y="3495368"/>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1" name="矩形 30"/>
            <p:cNvSpPr/>
            <p:nvPr/>
          </p:nvSpPr>
          <p:spPr>
            <a:xfrm>
              <a:off x="3751004" y="3847850"/>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2" name="矩形 31"/>
            <p:cNvSpPr/>
            <p:nvPr/>
          </p:nvSpPr>
          <p:spPr>
            <a:xfrm>
              <a:off x="2580966" y="4698265"/>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3" name="矩形 32"/>
            <p:cNvSpPr/>
            <p:nvPr/>
          </p:nvSpPr>
          <p:spPr>
            <a:xfrm>
              <a:off x="4810126" y="2784046"/>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4" name="矩形 33"/>
            <p:cNvSpPr/>
            <p:nvPr/>
          </p:nvSpPr>
          <p:spPr>
            <a:xfrm>
              <a:off x="4036140" y="201977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5" name="矩形 34"/>
            <p:cNvSpPr/>
            <p:nvPr/>
          </p:nvSpPr>
          <p:spPr>
            <a:xfrm>
              <a:off x="5069393" y="437726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6" name="直接箭头连接符 35">
              <a:extLst>
                <a:ext uri="{FF2B5EF4-FFF2-40B4-BE49-F238E27FC236}">
                  <a16:creationId xmlns:a16="http://schemas.microsoft.com/office/drawing/2014/main" id="{08F5B376-CA0A-4DAE-9964-3831C92EFA39}"/>
                </a:ext>
              </a:extLst>
            </p:cNvPr>
            <p:cNvCxnSpPr>
              <a:stCxn id="29" idx="3"/>
              <a:endCxn id="34" idx="1"/>
            </p:cNvCxnSpPr>
            <p:nvPr/>
          </p:nvCxnSpPr>
          <p:spPr>
            <a:xfrm flipV="1">
              <a:off x="3561803" y="2212979"/>
              <a:ext cx="474337" cy="438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53589" y="239763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7" idx="3"/>
              <a:endCxn id="29" idx="1"/>
            </p:cNvCxnSpPr>
            <p:nvPr/>
          </p:nvCxnSpPr>
          <p:spPr>
            <a:xfrm>
              <a:off x="1923861" y="2590839"/>
              <a:ext cx="1067670" cy="60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4491" y="4041057"/>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9" idx="3"/>
              <a:endCxn id="30" idx="1"/>
            </p:cNvCxnSpPr>
            <p:nvPr/>
          </p:nvCxnSpPr>
          <p:spPr>
            <a:xfrm flipV="1">
              <a:off x="1464763" y="3688576"/>
              <a:ext cx="1241632" cy="545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8F5B376-CA0A-4DAE-9964-3831C92EFA39}"/>
                </a:ext>
              </a:extLst>
            </p:cNvPr>
            <p:cNvCxnSpPr>
              <a:stCxn id="37" idx="2"/>
              <a:endCxn id="30" idx="1"/>
            </p:cNvCxnSpPr>
            <p:nvPr/>
          </p:nvCxnSpPr>
          <p:spPr>
            <a:xfrm>
              <a:off x="1638725" y="2784046"/>
              <a:ext cx="1067670" cy="90453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8F5B376-CA0A-4DAE-9964-3831C92EFA39}"/>
                </a:ext>
              </a:extLst>
            </p:cNvPr>
            <p:cNvCxnSpPr>
              <a:stCxn id="39" idx="3"/>
              <a:endCxn id="32" idx="1"/>
            </p:cNvCxnSpPr>
            <p:nvPr/>
          </p:nvCxnSpPr>
          <p:spPr>
            <a:xfrm>
              <a:off x="1464763" y="4234265"/>
              <a:ext cx="1116203" cy="6572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8F5B376-CA0A-4DAE-9964-3831C92EFA39}"/>
                </a:ext>
              </a:extLst>
            </p:cNvPr>
            <p:cNvCxnSpPr>
              <a:stCxn id="32" idx="0"/>
              <a:endCxn id="30" idx="2"/>
            </p:cNvCxnSpPr>
            <p:nvPr/>
          </p:nvCxnSpPr>
          <p:spPr>
            <a:xfrm flipV="1">
              <a:off x="2866102" y="3881783"/>
              <a:ext cx="125429" cy="8164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F5B376-CA0A-4DAE-9964-3831C92EFA39}"/>
                </a:ext>
              </a:extLst>
            </p:cNvPr>
            <p:cNvCxnSpPr>
              <a:stCxn id="29" idx="3"/>
              <a:endCxn id="31" idx="0"/>
            </p:cNvCxnSpPr>
            <p:nvPr/>
          </p:nvCxnSpPr>
          <p:spPr>
            <a:xfrm>
              <a:off x="3561803" y="2651602"/>
              <a:ext cx="474337" cy="11962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8F5B376-CA0A-4DAE-9964-3831C92EFA39}"/>
                </a:ext>
              </a:extLst>
            </p:cNvPr>
            <p:cNvCxnSpPr>
              <a:stCxn id="31" idx="2"/>
              <a:endCxn id="35" idx="1"/>
            </p:cNvCxnSpPr>
            <p:nvPr/>
          </p:nvCxnSpPr>
          <p:spPr>
            <a:xfrm>
              <a:off x="4036140" y="4234265"/>
              <a:ext cx="1033253" cy="3362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8F5B376-CA0A-4DAE-9964-3831C92EFA39}"/>
                </a:ext>
              </a:extLst>
            </p:cNvPr>
            <p:cNvCxnSpPr>
              <a:stCxn id="31" idx="3"/>
              <a:endCxn id="33" idx="1"/>
            </p:cNvCxnSpPr>
            <p:nvPr/>
          </p:nvCxnSpPr>
          <p:spPr>
            <a:xfrm flipV="1">
              <a:off x="4321276" y="2977254"/>
              <a:ext cx="488850" cy="10638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8F5B376-CA0A-4DAE-9964-3831C92EFA39}"/>
                </a:ext>
              </a:extLst>
            </p:cNvPr>
            <p:cNvCxnSpPr>
              <a:stCxn id="30" idx="3"/>
              <a:endCxn id="33" idx="1"/>
            </p:cNvCxnSpPr>
            <p:nvPr/>
          </p:nvCxnSpPr>
          <p:spPr>
            <a:xfrm flipV="1">
              <a:off x="3276667" y="2977254"/>
              <a:ext cx="1533459" cy="7113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4440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a:t>
            </a:r>
            <a:endParaRPr lang="zh-CN" altLang="en-US" dirty="0"/>
          </a:p>
        </p:txBody>
      </p:sp>
    </p:spTree>
    <p:extLst>
      <p:ext uri="{BB962C8B-B14F-4D97-AF65-F5344CB8AC3E}">
        <p14:creationId xmlns:p14="http://schemas.microsoft.com/office/powerpoint/2010/main" val="38236828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(2)</a:t>
            </a:r>
            <a:endParaRPr lang="zh-CN" altLang="en-US" dirty="0"/>
          </a:p>
        </p:txBody>
      </p:sp>
    </p:spTree>
    <p:extLst>
      <p:ext uri="{BB962C8B-B14F-4D97-AF65-F5344CB8AC3E}">
        <p14:creationId xmlns:p14="http://schemas.microsoft.com/office/powerpoint/2010/main" val="30497696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(3)</a:t>
            </a:r>
            <a:endParaRPr lang="zh-CN" altLang="en-US" dirty="0"/>
          </a:p>
        </p:txBody>
      </p:sp>
    </p:spTree>
    <p:extLst>
      <p:ext uri="{BB962C8B-B14F-4D97-AF65-F5344CB8AC3E}">
        <p14:creationId xmlns:p14="http://schemas.microsoft.com/office/powerpoint/2010/main" val="209088846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(4)</a:t>
            </a:r>
            <a:endParaRPr lang="zh-CN" altLang="en-US" dirty="0"/>
          </a:p>
        </p:txBody>
      </p:sp>
    </p:spTree>
    <p:extLst>
      <p:ext uri="{BB962C8B-B14F-4D97-AF65-F5344CB8AC3E}">
        <p14:creationId xmlns:p14="http://schemas.microsoft.com/office/powerpoint/2010/main" val="2713924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(5)</a:t>
            </a:r>
            <a:endParaRPr lang="zh-CN" altLang="en-US" dirty="0"/>
          </a:p>
        </p:txBody>
      </p:sp>
    </p:spTree>
    <p:extLst>
      <p:ext uri="{BB962C8B-B14F-4D97-AF65-F5344CB8AC3E}">
        <p14:creationId xmlns:p14="http://schemas.microsoft.com/office/powerpoint/2010/main" val="36989477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NPIs</a:t>
            </a:r>
            <a:endParaRPr lang="zh-CN" altLang="en-US" dirty="0"/>
          </a:p>
        </p:txBody>
      </p:sp>
    </p:spTree>
    <p:extLst>
      <p:ext uri="{BB962C8B-B14F-4D97-AF65-F5344CB8AC3E}">
        <p14:creationId xmlns:p14="http://schemas.microsoft.com/office/powerpoint/2010/main" val="375415619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Researcher</a:t>
            </a:r>
            <a:endParaRPr lang="zh-CN" altLang="en-US" dirty="0"/>
          </a:p>
        </p:txBody>
      </p:sp>
      <p:sp>
        <p:nvSpPr>
          <p:cNvPr id="2" name="矩形 1"/>
          <p:cNvSpPr/>
          <p:nvPr/>
        </p:nvSpPr>
        <p:spPr>
          <a:xfrm>
            <a:off x="594360" y="1080039"/>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can use the framework to </a:t>
            </a:r>
            <a:r>
              <a:rPr lang="en-US" altLang="zh-CN" sz="2000" b="1" dirty="0">
                <a:solidFill>
                  <a:srgbClr val="FF0000"/>
                </a:solidFill>
                <a:latin typeface="Palatino Linotype" panose="02040502050505030304" pitchFamily="18" charset="0"/>
              </a:rPr>
              <a:t>build any </a:t>
            </a:r>
            <a:r>
              <a:rPr lang="en-US" altLang="zh-CN" sz="2000" b="1" dirty="0" smtClean="0">
                <a:solidFill>
                  <a:srgbClr val="FF0000"/>
                </a:solidFill>
                <a:latin typeface="Palatino Linotype" panose="02040502050505030304" pitchFamily="18" charset="0"/>
              </a:rPr>
              <a:t>compartment </a:t>
            </a:r>
            <a:r>
              <a:rPr lang="en-US" altLang="zh-CN" sz="2000" b="1" dirty="0">
                <a:solidFill>
                  <a:srgbClr val="FF0000"/>
                </a:solidFill>
                <a:latin typeface="Palatino Linotype" panose="02040502050505030304" pitchFamily="18" charset="0"/>
              </a:rPr>
              <a:t>model simply and quickly</a:t>
            </a:r>
            <a:r>
              <a:rPr lang="en-US" altLang="zh-CN" sz="2000" dirty="0">
                <a:solidFill>
                  <a:schemeClr val="accent5">
                    <a:lumMod val="50000"/>
                  </a:schemeClr>
                </a:solidFill>
                <a:latin typeface="Palatino Linotype" panose="02040502050505030304" pitchFamily="18" charset="0"/>
              </a:rPr>
              <a:t>, and execute it with arbitrary parameters to obtain results.</a:t>
            </a:r>
            <a:endParaRPr lang="zh-CN" altLang="en-US" sz="2000" dirty="0">
              <a:solidFill>
                <a:schemeClr val="accent5">
                  <a:lumMod val="50000"/>
                </a:schemeClr>
              </a:solidFill>
              <a:latin typeface="Palatino Linotype" panose="02040502050505030304" pitchFamily="18" charset="0"/>
            </a:endParaRPr>
          </a:p>
        </p:txBody>
      </p:sp>
      <p:sp>
        <p:nvSpPr>
          <p:cNvPr id="18" name="矩形 17"/>
          <p:cNvSpPr/>
          <p:nvPr/>
        </p:nvSpPr>
        <p:spPr>
          <a:xfrm>
            <a:off x="1188720" y="2165945"/>
            <a:ext cx="11003280" cy="378565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 results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Python (as basic)</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Everything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Customization at any Level</a:t>
            </a:r>
            <a:endParaRPr lang="zh-CN" altLang="en-US" sz="2000" dirty="0">
              <a:solidFill>
                <a:schemeClr val="accent5">
                  <a:lumMod val="50000"/>
                </a:schemeClr>
              </a:solidFill>
              <a:latin typeface="Palatino Linotype" panose="02040502050505030304" pitchFamily="18" charset="0"/>
            </a:endParaRPr>
          </a:p>
        </p:txBody>
      </p:sp>
      <p:grpSp>
        <p:nvGrpSpPr>
          <p:cNvPr id="19" name="组合 18"/>
          <p:cNvGrpSpPr/>
          <p:nvPr/>
        </p:nvGrpSpPr>
        <p:grpSpPr>
          <a:xfrm>
            <a:off x="6822439" y="2773531"/>
            <a:ext cx="3952240" cy="2570480"/>
            <a:chOff x="4119879" y="2886602"/>
            <a:chExt cx="3952240" cy="2570480"/>
          </a:xfrm>
        </p:grpSpPr>
        <p:sp>
          <p:nvSpPr>
            <p:cNvPr id="20" name="椭圆 19"/>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159208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168C6F-C88A-4B3B-8F1C-9D4461BDB123}"/>
              </a:ext>
            </a:extLst>
          </p:cNvPr>
          <p:cNvSpPr>
            <a:spLocks noGrp="1"/>
          </p:cNvSpPr>
          <p:nvPr>
            <p:ph type="title"/>
          </p:nvPr>
        </p:nvSpPr>
        <p:spPr>
          <a:xfrm>
            <a:off x="903515" y="2361260"/>
            <a:ext cx="10515600" cy="1325563"/>
          </a:xfrm>
        </p:spPr>
        <p:txBody>
          <a:bodyPr/>
          <a:lstStyle/>
          <a:p>
            <a:r>
              <a:rPr lang="en-US" altLang="zh-CN" dirty="0" smtClean="0">
                <a:latin typeface="+mn-lt"/>
                <a:ea typeface="+mn-ea"/>
                <a:cs typeface="+mn-ea"/>
                <a:sym typeface="+mn-lt"/>
              </a:rPr>
              <a:t>Thanks for Listening!</a:t>
            </a:r>
            <a:endParaRPr lang="zh-CN" altLang="en-US" dirty="0">
              <a:latin typeface="+mn-lt"/>
              <a:ea typeface="+mn-ea"/>
              <a:cs typeface="+mn-ea"/>
              <a:sym typeface="+mn-lt"/>
            </a:endParaRPr>
          </a:p>
        </p:txBody>
      </p:sp>
      <p:sp>
        <p:nvSpPr>
          <p:cNvPr id="8" name="文本占位符 2">
            <a:extLst>
              <a:ext uri="{FF2B5EF4-FFF2-40B4-BE49-F238E27FC236}">
                <a16:creationId xmlns:a16="http://schemas.microsoft.com/office/drawing/2014/main" id="{4C75A860-D23A-432B-B148-AC1B5892F49D}"/>
              </a:ext>
            </a:extLst>
          </p:cNvPr>
          <p:cNvSpPr>
            <a:spLocks noGrp="1"/>
          </p:cNvSpPr>
          <p:nvPr>
            <p:ph type="body" sz="half" idx="2"/>
          </p:nvPr>
        </p:nvSpPr>
        <p:spPr>
          <a:xfrm>
            <a:off x="838200" y="4164118"/>
            <a:ext cx="11353800" cy="2442169"/>
          </a:xfrm>
        </p:spPr>
        <p:txBody>
          <a:bodyPr>
            <a:normAutofit/>
          </a:bodyPr>
          <a:lstStyle/>
          <a:p>
            <a:pPr>
              <a:lnSpc>
                <a:spcPct val="120000"/>
              </a:lnSpc>
            </a:pPr>
            <a:r>
              <a:rPr kumimoji="1" lang="zh-CN" altLang="en-US" sz="3400" b="1" dirty="0">
                <a:latin typeface="Palatino Linotype" panose="02040502050505030304" pitchFamily="18" charset="0"/>
              </a:rPr>
              <a:t>王静远，</a:t>
            </a:r>
            <a:r>
              <a:rPr kumimoji="1" lang="zh-CN" altLang="en-US" sz="3400" b="1" dirty="0" smtClean="0">
                <a:latin typeface="Palatino Linotype" panose="02040502050505030304" pitchFamily="18" charset="0"/>
              </a:rPr>
              <a:t>北京航空航天大学</a:t>
            </a:r>
            <a:endParaRPr kumimoji="1" lang="en-US" altLang="zh-CN" sz="3400" b="1" dirty="0" smtClean="0">
              <a:latin typeface="Palatino Linotype" panose="02040502050505030304" pitchFamily="18" charset="0"/>
            </a:endParaRPr>
          </a:p>
          <a:p>
            <a:pPr>
              <a:lnSpc>
                <a:spcPct val="120000"/>
              </a:lnSpc>
            </a:pPr>
            <a:r>
              <a:rPr kumimoji="1" lang="en-US" altLang="zh-CN" sz="3400" b="1" dirty="0" err="1" smtClean="0">
                <a:latin typeface="Palatino Linotype" panose="02040502050505030304" pitchFamily="18" charset="0"/>
              </a:rPr>
              <a:t>Jingyuan</a:t>
            </a:r>
            <a:r>
              <a:rPr kumimoji="1" lang="en-US" altLang="zh-CN" sz="3400" b="1" dirty="0" smtClean="0">
                <a:latin typeface="Palatino Linotype" panose="02040502050505030304" pitchFamily="18" charset="0"/>
              </a:rPr>
              <a:t> Wang, </a:t>
            </a:r>
            <a:r>
              <a:rPr kumimoji="1" lang="en-US" altLang="zh-CN" sz="3400" b="1" dirty="0" err="1" smtClean="0">
                <a:latin typeface="Palatino Linotype" panose="02040502050505030304" pitchFamily="18" charset="0"/>
              </a:rPr>
              <a:t>Beihang</a:t>
            </a:r>
            <a:r>
              <a:rPr kumimoji="1" lang="en-US" altLang="zh-CN" sz="3400" b="1" dirty="0" smtClean="0">
                <a:latin typeface="Palatino Linotype" panose="02040502050505030304" pitchFamily="18" charset="0"/>
              </a:rPr>
              <a:t> University, Beijing, China</a:t>
            </a:r>
            <a:endParaRPr kumimoji="1" lang="en-US" altLang="zh-CN" sz="3400" b="1" dirty="0">
              <a:latin typeface="Palatino Linotype" panose="02040502050505030304" pitchFamily="18" charset="0"/>
            </a:endParaRPr>
          </a:p>
          <a:p>
            <a:pPr>
              <a:lnSpc>
                <a:spcPct val="120000"/>
              </a:lnSpc>
            </a:pPr>
            <a:r>
              <a:rPr kumimoji="1" lang="en-US" altLang="zh-CN" sz="3400" dirty="0">
                <a:latin typeface="Palatino Linotype" panose="02040502050505030304" pitchFamily="18" charset="0"/>
                <a:hlinkClick r:id="rId2"/>
              </a:rPr>
              <a:t>jywang@buaa.edu.cn</a:t>
            </a:r>
            <a:r>
              <a:rPr kumimoji="1" lang="zh-CN" altLang="en-US" sz="3400" dirty="0">
                <a:latin typeface="Palatino Linotype" panose="02040502050505030304" pitchFamily="18" charset="0"/>
              </a:rPr>
              <a:t>，</a:t>
            </a:r>
            <a:r>
              <a:rPr kumimoji="1" lang="en-US" altLang="zh-CN" sz="3400" dirty="0">
                <a:latin typeface="Palatino Linotype" panose="02040502050505030304" pitchFamily="18" charset="0"/>
                <a:hlinkClick r:id="rId3"/>
              </a:rPr>
              <a:t>http://www.bigcity.ai</a:t>
            </a:r>
            <a:r>
              <a:rPr kumimoji="1" lang="en-US" altLang="zh-CN" sz="3400" dirty="0">
                <a:latin typeface="Palatino Linotype" panose="02040502050505030304" pitchFamily="18" charset="0"/>
              </a:rPr>
              <a:t> </a:t>
            </a:r>
            <a:endParaRPr kumimoji="1" lang="en-US" altLang="zh-CN" dirty="0">
              <a:latin typeface="Palatino Linotype" panose="02040502050505030304" pitchFamily="18" charset="0"/>
            </a:endParaRPr>
          </a:p>
        </p:txBody>
      </p:sp>
    </p:spTree>
    <p:extLst>
      <p:ext uri="{BB962C8B-B14F-4D97-AF65-F5344CB8AC3E}">
        <p14:creationId xmlns:p14="http://schemas.microsoft.com/office/powerpoint/2010/main" val="182117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Epidemiologist</a:t>
            </a:r>
            <a:endParaRPr lang="zh-CN" altLang="en-US" dirty="0"/>
          </a:p>
        </p:txBody>
      </p:sp>
      <p:sp>
        <p:nvSpPr>
          <p:cNvPr id="4" name="矩形 3"/>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Epidemiologists need to use the existing mature infectious disease models, make a small amount of </a:t>
            </a:r>
            <a:r>
              <a:rPr lang="en-US" altLang="zh-CN" sz="2000" b="1" dirty="0">
                <a:solidFill>
                  <a:srgbClr val="FF0000"/>
                </a:solidFill>
                <a:latin typeface="Palatino Linotype" panose="02040502050505030304" pitchFamily="18" charset="0"/>
              </a:rPr>
              <a:t>expansion according to the actual situation</a:t>
            </a:r>
            <a:r>
              <a:rPr lang="en-US" altLang="zh-CN" sz="2000" dirty="0">
                <a:solidFill>
                  <a:schemeClr val="accent5">
                    <a:lumMod val="50000"/>
                  </a:schemeClr>
                </a:solidFill>
                <a:latin typeface="Palatino Linotype" panose="02040502050505030304" pitchFamily="18" charset="0"/>
              </a:rPr>
              <a:t>, and then complete the model execution by adjusting the </a:t>
            </a:r>
            <a:r>
              <a:rPr lang="en-US" altLang="zh-CN" sz="2000" b="1" dirty="0">
                <a:solidFill>
                  <a:srgbClr val="FF0000"/>
                </a:solidFill>
                <a:latin typeface="Palatino Linotype" panose="02040502050505030304" pitchFamily="18" charset="0"/>
              </a:rPr>
              <a:t>no-code method</a:t>
            </a:r>
            <a:r>
              <a:rPr lang="en-US" altLang="zh-CN" sz="2000" dirty="0">
                <a:solidFill>
                  <a:schemeClr val="accent5">
                    <a:lumMod val="50000"/>
                  </a:schemeClr>
                </a:solidFill>
                <a:latin typeface="Palatino Linotype" panose="02040502050505030304" pitchFamily="18" charset="0"/>
              </a:rPr>
              <a:t> of the configuration file, and obtain the visualization </a:t>
            </a:r>
            <a:r>
              <a:rPr lang="en-US" altLang="zh-CN" sz="2000" dirty="0" smtClean="0">
                <a:solidFill>
                  <a:schemeClr val="accent5">
                    <a:lumMod val="50000"/>
                  </a:schemeClr>
                </a:solidFill>
                <a:latin typeface="Palatino Linotype" panose="02040502050505030304" pitchFamily="18" charset="0"/>
              </a:rPr>
              <a:t>results.</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2592665"/>
            <a:ext cx="11003280" cy="317009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Solve Problem in </a:t>
            </a:r>
            <a:r>
              <a:rPr lang="en-US" altLang="zh-CN" sz="2000" dirty="0">
                <a:solidFill>
                  <a:schemeClr val="accent5">
                    <a:lumMod val="50000"/>
                  </a:schemeClr>
                </a:solidFill>
                <a:latin typeface="Palatino Linotype" panose="02040502050505030304" pitchFamily="18" charset="0"/>
              </a:rPr>
              <a:t>Epidemiology </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Fine-tune model if necessary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Principal of Engine (with no code)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How to execute python file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All Existing Models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with GUI to fine-tune (in the future)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7310119" y="2892474"/>
            <a:ext cx="3952240" cy="2570480"/>
            <a:chOff x="4119879" y="2886602"/>
            <a:chExt cx="3952240" cy="2570480"/>
          </a:xfrm>
        </p:grpSpPr>
        <p:sp>
          <p:nvSpPr>
            <p:cNvPr id="7" name="椭圆 6"/>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API</a:t>
              </a: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6217581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Educator</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The construction and improvement of this framework can promote the integration of teaching and scientific research in related majors. The framework development team has cooperated with the School of Computer Science and Engineering, </a:t>
            </a:r>
            <a:r>
              <a:rPr lang="en-US" altLang="zh-CN" sz="2000" dirty="0" err="1">
                <a:solidFill>
                  <a:schemeClr val="accent5">
                    <a:lumMod val="50000"/>
                  </a:schemeClr>
                </a:solidFill>
                <a:latin typeface="Palatino Linotype" panose="02040502050505030304" pitchFamily="18" charset="0"/>
              </a:rPr>
              <a:t>Beihang</a:t>
            </a:r>
            <a:r>
              <a:rPr lang="en-US" altLang="zh-CN" sz="2000" dirty="0">
                <a:solidFill>
                  <a:schemeClr val="accent5">
                    <a:lumMod val="50000"/>
                  </a:schemeClr>
                </a:solidFill>
                <a:latin typeface="Palatino Linotype" panose="02040502050505030304" pitchFamily="18" charset="0"/>
              </a:rPr>
              <a:t> University to </a:t>
            </a:r>
            <a:r>
              <a:rPr lang="en-US" altLang="zh-CN" sz="2000" b="1" dirty="0">
                <a:solidFill>
                  <a:srgbClr val="FF0000"/>
                </a:solidFill>
                <a:latin typeface="Palatino Linotype" panose="02040502050505030304" pitchFamily="18" charset="0"/>
              </a:rPr>
              <a:t>carry out the experimental course </a:t>
            </a:r>
            <a:r>
              <a:rPr lang="en-US" altLang="zh-CN" sz="2000" dirty="0">
                <a:solidFill>
                  <a:schemeClr val="accent5">
                    <a:lumMod val="50000"/>
                  </a:schemeClr>
                </a:solidFill>
                <a:latin typeface="Palatino Linotype" panose="02040502050505030304" pitchFamily="18" charset="0"/>
              </a:rPr>
              <a:t>“scientific research classroom”, using the framework to carry out the </a:t>
            </a:r>
            <a:r>
              <a:rPr lang="en-US" altLang="zh-CN" sz="2000" dirty="0" smtClean="0">
                <a:solidFill>
                  <a:schemeClr val="accent5">
                    <a:lumMod val="50000"/>
                  </a:schemeClr>
                </a:solidFill>
                <a:latin typeface="Palatino Linotype" panose="02040502050505030304" pitchFamily="18" charset="0"/>
              </a:rPr>
              <a:t>teaching work.</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3202265"/>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Teaching the Principal of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Experimental Teaching of Epidemic Modeling</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a:t>
            </a:r>
            <a:r>
              <a:rPr lang="en-US" altLang="zh-CN" sz="2000" dirty="0" err="1" smtClean="0">
                <a:solidFill>
                  <a:schemeClr val="accent5">
                    <a:lumMod val="50000"/>
                  </a:schemeClr>
                </a:solidFill>
                <a:latin typeface="Palatino Linotype" panose="02040502050505030304" pitchFamily="18" charset="0"/>
              </a:rPr>
              <a:t>Constuct</a:t>
            </a:r>
            <a:r>
              <a:rPr lang="en-US" altLang="zh-CN" sz="2000" dirty="0" smtClean="0">
                <a:solidFill>
                  <a:schemeClr val="accent5">
                    <a:lumMod val="50000"/>
                  </a:schemeClr>
                </a:solidFill>
                <a:latin typeface="Palatino Linotype" panose="02040502050505030304" pitchFamily="18" charset="0"/>
              </a:rPr>
              <a:t> Model with python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Improve Model after COVID-19 </a:t>
            </a:r>
            <a:r>
              <a:rPr lang="en-US" altLang="zh-CN" sz="2000" dirty="0" err="1" smtClean="0">
                <a:solidFill>
                  <a:schemeClr val="accent5">
                    <a:lumMod val="50000"/>
                  </a:schemeClr>
                </a:solidFill>
                <a:latin typeface="Palatino Linotype" panose="02040502050505030304" pitchFamily="18" charset="0"/>
              </a:rPr>
              <a:t>outbreaking</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Construct Open-source Framework</a:t>
            </a:r>
          </a:p>
        </p:txBody>
      </p:sp>
    </p:spTree>
    <p:extLst>
      <p:ext uri="{BB962C8B-B14F-4D97-AF65-F5344CB8AC3E}">
        <p14:creationId xmlns:p14="http://schemas.microsoft.com/office/powerpoint/2010/main" val="201929770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5194838" y="3388587"/>
            <a:ext cx="6590137" cy="3334569"/>
            <a:chOff x="5194838" y="3388587"/>
            <a:chExt cx="6590137" cy="3334569"/>
          </a:xfrm>
        </p:grpSpPr>
        <p:cxnSp>
          <p:nvCxnSpPr>
            <p:cNvPr id="47" name="直接连接符 46"/>
            <p:cNvCxnSpPr/>
            <p:nvPr/>
          </p:nvCxnSpPr>
          <p:spPr>
            <a:xfrm>
              <a:off x="9737912" y="3412099"/>
              <a:ext cx="20470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194839" y="6717853"/>
              <a:ext cx="6560281" cy="5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1755120" y="3388587"/>
              <a:ext cx="7928" cy="3329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737912" y="3388587"/>
              <a:ext cx="3666" cy="1976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94839" y="5365223"/>
              <a:ext cx="45351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94838" y="6051491"/>
              <a:ext cx="2" cy="66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Overall Structure</a:t>
            </a:r>
            <a:endParaRPr lang="zh-CN" altLang="en-US" dirty="0"/>
          </a:p>
        </p:txBody>
      </p:sp>
      <p:grpSp>
        <p:nvGrpSpPr>
          <p:cNvPr id="4" name="组合 3"/>
          <p:cNvGrpSpPr/>
          <p:nvPr/>
        </p:nvGrpSpPr>
        <p:grpSpPr>
          <a:xfrm>
            <a:off x="5441729" y="2301231"/>
            <a:ext cx="6474792" cy="4079860"/>
            <a:chOff x="469083" y="570415"/>
            <a:chExt cx="9329258" cy="5907241"/>
          </a:xfrm>
        </p:grpSpPr>
        <p:grpSp>
          <p:nvGrpSpPr>
            <p:cNvPr id="5" name="组合 4"/>
            <p:cNvGrpSpPr/>
            <p:nvPr/>
          </p:nvGrpSpPr>
          <p:grpSpPr>
            <a:xfrm>
              <a:off x="520478" y="1793187"/>
              <a:ext cx="9277863" cy="4684469"/>
              <a:chOff x="1123402" y="959250"/>
              <a:chExt cx="10534636" cy="5464051"/>
            </a:xfrm>
          </p:grpSpPr>
          <p:grpSp>
            <p:nvGrpSpPr>
              <p:cNvPr id="9" name="组合 8">
                <a:extLst>
                  <a:ext uri="{FF2B5EF4-FFF2-40B4-BE49-F238E27FC236}">
                    <a16:creationId xmlns:a16="http://schemas.microsoft.com/office/drawing/2014/main" id="{0FBD0FF6-8D28-4330-9488-4F43318565F1}"/>
                  </a:ext>
                </a:extLst>
              </p:cNvPr>
              <p:cNvGrpSpPr/>
              <p:nvPr/>
            </p:nvGrpSpPr>
            <p:grpSpPr>
              <a:xfrm>
                <a:off x="1123402" y="959250"/>
                <a:ext cx="2652632" cy="1371600"/>
                <a:chOff x="1274323" y="737308"/>
                <a:chExt cx="2652632" cy="1371600"/>
              </a:xfrm>
            </p:grpSpPr>
            <p:sp>
              <p:nvSpPr>
                <p:cNvPr id="40" name="矩形 39">
                  <a:extLst>
                    <a:ext uri="{FF2B5EF4-FFF2-40B4-BE49-F238E27FC236}">
                      <a16:creationId xmlns:a16="http://schemas.microsoft.com/office/drawing/2014/main" id="{8D2F52F3-89AA-417B-88B4-8F2E8903EF21}"/>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文本框 40">
                  <a:extLst>
                    <a:ext uri="{FF2B5EF4-FFF2-40B4-BE49-F238E27FC236}">
                      <a16:creationId xmlns:a16="http://schemas.microsoft.com/office/drawing/2014/main" id="{8565C547-EC39-49CF-BDD3-E5FDEF6524EA}"/>
                    </a:ext>
                  </a:extLst>
                </p:cNvPr>
                <p:cNvSpPr txBox="1"/>
                <p:nvPr/>
              </p:nvSpPr>
              <p:spPr>
                <a:xfrm>
                  <a:off x="1356468" y="1147438"/>
                  <a:ext cx="2570487" cy="571771"/>
                </a:xfrm>
                <a:prstGeom prst="rect">
                  <a:avLst/>
                </a:prstGeom>
                <a:noFill/>
              </p:spPr>
              <p:txBody>
                <a:bodyPr wrap="square" rtlCol="0">
                  <a:spAutoFit/>
                </a:bodyPr>
                <a:lstStyle/>
                <a:p>
                  <a:r>
                    <a:rPr lang="en-US" altLang="zh-CN" sz="1600" b="1" dirty="0"/>
                    <a:t>Compartment</a:t>
                  </a:r>
                  <a:r>
                    <a:rPr lang="en-US" altLang="zh-CN" sz="1600" b="1" dirty="0" smtClean="0"/>
                    <a:t>/</a:t>
                  </a:r>
                  <a:endParaRPr lang="en-US" altLang="zh-CN" sz="1600" b="1" dirty="0"/>
                </a:p>
              </p:txBody>
            </p:sp>
          </p:grpSp>
          <p:grpSp>
            <p:nvGrpSpPr>
              <p:cNvPr id="10" name="组合 9">
                <a:extLst>
                  <a:ext uri="{FF2B5EF4-FFF2-40B4-BE49-F238E27FC236}">
                    <a16:creationId xmlns:a16="http://schemas.microsoft.com/office/drawing/2014/main" id="{CB1F62C8-C530-409E-9911-ECD069D06CC1}"/>
                  </a:ext>
                </a:extLst>
              </p:cNvPr>
              <p:cNvGrpSpPr/>
              <p:nvPr/>
            </p:nvGrpSpPr>
            <p:grpSpPr>
              <a:xfrm>
                <a:off x="1123402" y="2833446"/>
                <a:ext cx="2625437" cy="1371600"/>
                <a:chOff x="1274323" y="737308"/>
                <a:chExt cx="2625437" cy="1371600"/>
              </a:xfrm>
            </p:grpSpPr>
            <p:sp>
              <p:nvSpPr>
                <p:cNvPr id="38" name="矩形 37">
                  <a:extLst>
                    <a:ext uri="{FF2B5EF4-FFF2-40B4-BE49-F238E27FC236}">
                      <a16:creationId xmlns:a16="http://schemas.microsoft.com/office/drawing/2014/main" id="{4BE60FCC-9B77-4BBB-AA6A-D6D2577C31A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9" name="文本框 38">
                  <a:extLst>
                    <a:ext uri="{FF2B5EF4-FFF2-40B4-BE49-F238E27FC236}">
                      <a16:creationId xmlns:a16="http://schemas.microsoft.com/office/drawing/2014/main" id="{F0894728-3B7E-491B-8B0C-AE4B8CAD47CB}"/>
                    </a:ext>
                  </a:extLst>
                </p:cNvPr>
                <p:cNvSpPr txBox="1"/>
                <p:nvPr/>
              </p:nvSpPr>
              <p:spPr>
                <a:xfrm>
                  <a:off x="1594304" y="1160158"/>
                  <a:ext cx="2305456" cy="571771"/>
                </a:xfrm>
                <a:prstGeom prst="rect">
                  <a:avLst/>
                </a:prstGeom>
                <a:noFill/>
              </p:spPr>
              <p:txBody>
                <a:bodyPr wrap="square" rtlCol="0">
                  <a:spAutoFit/>
                </a:bodyPr>
                <a:lstStyle/>
                <a:p>
                  <a:r>
                    <a:rPr lang="en-US" altLang="zh-CN" sz="1600" b="1" dirty="0"/>
                    <a:t>Parameters</a:t>
                  </a:r>
                  <a:r>
                    <a:rPr lang="en-US" altLang="zh-CN" sz="1600" b="1" dirty="0" smtClean="0"/>
                    <a:t>/</a:t>
                  </a:r>
                  <a:endParaRPr lang="en-US" altLang="zh-CN" sz="1600" b="1" dirty="0"/>
                </a:p>
              </p:txBody>
            </p:sp>
          </p:grpSp>
          <p:grpSp>
            <p:nvGrpSpPr>
              <p:cNvPr id="11" name="组合 10">
                <a:extLst>
                  <a:ext uri="{FF2B5EF4-FFF2-40B4-BE49-F238E27FC236}">
                    <a16:creationId xmlns:a16="http://schemas.microsoft.com/office/drawing/2014/main" id="{3B9E1A12-D272-4C70-842C-66D1D3861D56}"/>
                  </a:ext>
                </a:extLst>
              </p:cNvPr>
              <p:cNvGrpSpPr/>
              <p:nvPr/>
            </p:nvGrpSpPr>
            <p:grpSpPr>
              <a:xfrm>
                <a:off x="4935231" y="4907198"/>
                <a:ext cx="2825677" cy="1371600"/>
                <a:chOff x="1334518" y="936864"/>
                <a:chExt cx="2825677" cy="1371600"/>
              </a:xfrm>
            </p:grpSpPr>
            <p:sp>
              <p:nvSpPr>
                <p:cNvPr id="36" name="矩形 35">
                  <a:extLst>
                    <a:ext uri="{FF2B5EF4-FFF2-40B4-BE49-F238E27FC236}">
                      <a16:creationId xmlns:a16="http://schemas.microsoft.com/office/drawing/2014/main" id="{BB913FD7-8991-4198-8CBA-4D7B122E8370}"/>
                    </a:ext>
                  </a:extLst>
                </p:cNvPr>
                <p:cNvSpPr/>
                <p:nvPr/>
              </p:nvSpPr>
              <p:spPr>
                <a:xfrm>
                  <a:off x="1334518" y="936864"/>
                  <a:ext cx="2616739" cy="13716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7" name="文本框 36">
                  <a:extLst>
                    <a:ext uri="{FF2B5EF4-FFF2-40B4-BE49-F238E27FC236}">
                      <a16:creationId xmlns:a16="http://schemas.microsoft.com/office/drawing/2014/main" id="{58766B5A-B18B-41C1-BB87-5B85D9A0CFBB}"/>
                    </a:ext>
                  </a:extLst>
                </p:cNvPr>
                <p:cNvSpPr txBox="1"/>
                <p:nvPr/>
              </p:nvSpPr>
              <p:spPr>
                <a:xfrm>
                  <a:off x="1854739" y="1175557"/>
                  <a:ext cx="2305456" cy="571771"/>
                </a:xfrm>
                <a:prstGeom prst="rect">
                  <a:avLst/>
                </a:prstGeom>
                <a:noFill/>
              </p:spPr>
              <p:txBody>
                <a:bodyPr wrap="square" rtlCol="0">
                  <a:spAutoFit/>
                </a:bodyPr>
                <a:lstStyle/>
                <a:p>
                  <a:r>
                    <a:rPr lang="en-US" altLang="zh-CN" sz="1600" b="1" dirty="0"/>
                    <a:t>Settings</a:t>
                  </a:r>
                  <a:r>
                    <a:rPr lang="en-US" altLang="zh-CN" sz="1600" b="1" dirty="0" smtClean="0"/>
                    <a:t>/</a:t>
                  </a:r>
                  <a:endParaRPr lang="en-US" altLang="zh-CN" sz="1600" b="1" dirty="0"/>
                </a:p>
              </p:txBody>
            </p:sp>
          </p:grpSp>
          <p:grpSp>
            <p:nvGrpSpPr>
              <p:cNvPr id="12" name="组合 11">
                <a:extLst>
                  <a:ext uri="{FF2B5EF4-FFF2-40B4-BE49-F238E27FC236}">
                    <a16:creationId xmlns:a16="http://schemas.microsoft.com/office/drawing/2014/main" id="{EA267C74-FC10-4D21-8AEF-47C0063B46D6}"/>
                  </a:ext>
                </a:extLst>
              </p:cNvPr>
              <p:cNvGrpSpPr/>
              <p:nvPr/>
            </p:nvGrpSpPr>
            <p:grpSpPr>
              <a:xfrm>
                <a:off x="4875036" y="2833446"/>
                <a:ext cx="2829546" cy="1371600"/>
                <a:chOff x="1274323" y="737308"/>
                <a:chExt cx="2829546" cy="1371600"/>
              </a:xfrm>
            </p:grpSpPr>
            <p:sp>
              <p:nvSpPr>
                <p:cNvPr id="34" name="矩形 33">
                  <a:extLst>
                    <a:ext uri="{FF2B5EF4-FFF2-40B4-BE49-F238E27FC236}">
                      <a16:creationId xmlns:a16="http://schemas.microsoft.com/office/drawing/2014/main" id="{1111E241-77F5-4D16-BBF2-9D099AEC3DF0}"/>
                    </a:ext>
                  </a:extLst>
                </p:cNvPr>
                <p:cNvSpPr/>
                <p:nvPr/>
              </p:nvSpPr>
              <p:spPr>
                <a:xfrm>
                  <a:off x="1274323" y="737308"/>
                  <a:ext cx="2616740" cy="1371600"/>
                </a:xfrm>
                <a:prstGeom prst="rect">
                  <a:avLst/>
                </a:prstGeom>
                <a:solidFill>
                  <a:srgbClr val="FC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5" name="文本框 34">
                  <a:extLst>
                    <a:ext uri="{FF2B5EF4-FFF2-40B4-BE49-F238E27FC236}">
                      <a16:creationId xmlns:a16="http://schemas.microsoft.com/office/drawing/2014/main" id="{0352D5DC-7EF5-447C-8304-94F70CAA33A5}"/>
                    </a:ext>
                  </a:extLst>
                </p:cNvPr>
                <p:cNvSpPr txBox="1"/>
                <p:nvPr/>
              </p:nvSpPr>
              <p:spPr>
                <a:xfrm>
                  <a:off x="1798412" y="1161498"/>
                  <a:ext cx="2305457" cy="571771"/>
                </a:xfrm>
                <a:prstGeom prst="rect">
                  <a:avLst/>
                </a:prstGeom>
                <a:noFill/>
              </p:spPr>
              <p:txBody>
                <a:bodyPr wrap="square" rtlCol="0">
                  <a:spAutoFit/>
                </a:bodyPr>
                <a:lstStyle/>
                <a:p>
                  <a:r>
                    <a:rPr lang="en-US" altLang="zh-CN" sz="1600" b="1" dirty="0"/>
                    <a:t>Executor</a:t>
                  </a:r>
                  <a:r>
                    <a:rPr lang="en-US" altLang="zh-CN" sz="1600" b="1" dirty="0" smtClean="0"/>
                    <a:t>/</a:t>
                  </a:r>
                  <a:endParaRPr lang="en-US" altLang="zh-CN" sz="1600" b="1" dirty="0"/>
                </a:p>
              </p:txBody>
            </p:sp>
          </p:grpSp>
          <p:grpSp>
            <p:nvGrpSpPr>
              <p:cNvPr id="13" name="组合 12">
                <a:extLst>
                  <a:ext uri="{FF2B5EF4-FFF2-40B4-BE49-F238E27FC236}">
                    <a16:creationId xmlns:a16="http://schemas.microsoft.com/office/drawing/2014/main" id="{C69FAAC4-A317-413A-A161-2A04F8456B4C}"/>
                  </a:ext>
                </a:extLst>
              </p:cNvPr>
              <p:cNvGrpSpPr/>
              <p:nvPr/>
            </p:nvGrpSpPr>
            <p:grpSpPr>
              <a:xfrm>
                <a:off x="4862065" y="974586"/>
                <a:ext cx="2921540" cy="1371600"/>
                <a:chOff x="1274323" y="737308"/>
                <a:chExt cx="2921540" cy="1371600"/>
              </a:xfrm>
            </p:grpSpPr>
            <p:sp>
              <p:nvSpPr>
                <p:cNvPr id="32" name="矩形 31">
                  <a:extLst>
                    <a:ext uri="{FF2B5EF4-FFF2-40B4-BE49-F238E27FC236}">
                      <a16:creationId xmlns:a16="http://schemas.microsoft.com/office/drawing/2014/main" id="{B51070BD-C2A9-4B87-BE4E-2326CDB9BE26}"/>
                    </a:ext>
                  </a:extLst>
                </p:cNvPr>
                <p:cNvSpPr/>
                <p:nvPr/>
              </p:nvSpPr>
              <p:spPr>
                <a:xfrm>
                  <a:off x="1274323" y="737308"/>
                  <a:ext cx="2616740"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3" name="文本框 32">
                  <a:extLst>
                    <a:ext uri="{FF2B5EF4-FFF2-40B4-BE49-F238E27FC236}">
                      <a16:creationId xmlns:a16="http://schemas.microsoft.com/office/drawing/2014/main" id="{2EFEC7E3-AF46-4CB9-8F23-DCEB6975C154}"/>
                    </a:ext>
                  </a:extLst>
                </p:cNvPr>
                <p:cNvSpPr txBox="1"/>
                <p:nvPr/>
              </p:nvSpPr>
              <p:spPr>
                <a:xfrm>
                  <a:off x="1734766" y="1141057"/>
                  <a:ext cx="2461097" cy="571771"/>
                </a:xfrm>
                <a:prstGeom prst="rect">
                  <a:avLst/>
                </a:prstGeom>
                <a:noFill/>
              </p:spPr>
              <p:txBody>
                <a:bodyPr wrap="square" rtlCol="0">
                  <a:spAutoFit/>
                </a:bodyPr>
                <a:lstStyle/>
                <a:p>
                  <a:r>
                    <a:rPr lang="en-US" altLang="zh-CN" sz="1600" b="1" dirty="0"/>
                    <a:t>Compiler</a:t>
                  </a:r>
                  <a:r>
                    <a:rPr lang="en-US" altLang="zh-CN" sz="1600" b="1" dirty="0" smtClean="0"/>
                    <a:t>/</a:t>
                  </a:r>
                  <a:endParaRPr lang="en-US" altLang="zh-CN" sz="1600" b="1" dirty="0"/>
                </a:p>
              </p:txBody>
            </p:sp>
          </p:grpSp>
          <p:cxnSp>
            <p:nvCxnSpPr>
              <p:cNvPr id="14" name="直接箭头连接符 13">
                <a:extLst>
                  <a:ext uri="{FF2B5EF4-FFF2-40B4-BE49-F238E27FC236}">
                    <a16:creationId xmlns:a16="http://schemas.microsoft.com/office/drawing/2014/main" id="{08F5B376-CA0A-4DAE-9964-3831C92EFA39}"/>
                  </a:ext>
                </a:extLst>
              </p:cNvPr>
              <p:cNvCxnSpPr>
                <a:stCxn id="40" idx="3"/>
                <a:endCxn id="32" idx="1"/>
              </p:cNvCxnSpPr>
              <p:nvPr/>
            </p:nvCxnSpPr>
            <p:spPr>
              <a:xfrm>
                <a:off x="3740142" y="1645050"/>
                <a:ext cx="1121923" cy="1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810C9B-C5C1-4948-A0B0-DA0714142445}"/>
                  </a:ext>
                </a:extLst>
              </p:cNvPr>
              <p:cNvCxnSpPr>
                <a:cxnSpLocks/>
                <a:stCxn id="32" idx="1"/>
                <a:endCxn id="38" idx="3"/>
              </p:cNvCxnSpPr>
              <p:nvPr/>
            </p:nvCxnSpPr>
            <p:spPr>
              <a:xfrm flipH="1">
                <a:off x="3740142" y="1660386"/>
                <a:ext cx="1121923" cy="18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55051CC-F530-493A-B6C9-E8A0EAFA05FE}"/>
                  </a:ext>
                </a:extLst>
              </p:cNvPr>
              <p:cNvCxnSpPr>
                <a:cxnSpLocks/>
                <a:stCxn id="36" idx="0"/>
                <a:endCxn id="35" idx="2"/>
              </p:cNvCxnSpPr>
              <p:nvPr/>
            </p:nvCxnSpPr>
            <p:spPr>
              <a:xfrm flipV="1">
                <a:off x="6243599" y="3829406"/>
                <a:ext cx="308254" cy="10777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9C3C616F-B034-47B4-8C13-D5C92E9EB6B4}"/>
                  </a:ext>
                </a:extLst>
              </p:cNvPr>
              <p:cNvCxnSpPr>
                <a:cxnSpLocks/>
                <a:stCxn id="40" idx="3"/>
                <a:endCxn id="34" idx="1"/>
              </p:cNvCxnSpPr>
              <p:nvPr/>
            </p:nvCxnSpPr>
            <p:spPr>
              <a:xfrm>
                <a:off x="3740142" y="1645050"/>
                <a:ext cx="1134894" cy="1874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C1F06A53-85D0-45A6-A484-B0AFE7EDD8DB}"/>
                  </a:ext>
                </a:extLst>
              </p:cNvPr>
              <p:cNvCxnSpPr>
                <a:cxnSpLocks/>
                <a:stCxn id="38" idx="3"/>
                <a:endCxn id="34" idx="1"/>
              </p:cNvCxnSpPr>
              <p:nvPr/>
            </p:nvCxnSpPr>
            <p:spPr>
              <a:xfrm>
                <a:off x="3740142" y="3519246"/>
                <a:ext cx="113489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9" name="组合 18">
                <a:extLst>
                  <a:ext uri="{FF2B5EF4-FFF2-40B4-BE49-F238E27FC236}">
                    <a16:creationId xmlns:a16="http://schemas.microsoft.com/office/drawing/2014/main" id="{2FB82550-E65C-4F0D-B97E-E9110E3A8351}"/>
                  </a:ext>
                </a:extLst>
              </p:cNvPr>
              <p:cNvGrpSpPr/>
              <p:nvPr/>
            </p:nvGrpSpPr>
            <p:grpSpPr>
              <a:xfrm>
                <a:off x="8257019" y="1896348"/>
                <a:ext cx="2991253" cy="1371600"/>
                <a:chOff x="1274323" y="737308"/>
                <a:chExt cx="2991253" cy="1371600"/>
              </a:xfrm>
            </p:grpSpPr>
            <p:sp>
              <p:nvSpPr>
                <p:cNvPr id="30" name="矩形 29">
                  <a:extLst>
                    <a:ext uri="{FF2B5EF4-FFF2-40B4-BE49-F238E27FC236}">
                      <a16:creationId xmlns:a16="http://schemas.microsoft.com/office/drawing/2014/main" id="{CA1277FE-C608-4379-9A53-1EB889B2EFE5}"/>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1" name="文本框 30">
                  <a:extLst>
                    <a:ext uri="{FF2B5EF4-FFF2-40B4-BE49-F238E27FC236}">
                      <a16:creationId xmlns:a16="http://schemas.microsoft.com/office/drawing/2014/main" id="{A095EBC3-014E-4E22-A7EE-23E0D24B771C}"/>
                    </a:ext>
                  </a:extLst>
                </p:cNvPr>
                <p:cNvSpPr txBox="1"/>
                <p:nvPr/>
              </p:nvSpPr>
              <p:spPr>
                <a:xfrm>
                  <a:off x="1960121" y="1187146"/>
                  <a:ext cx="2305455" cy="571771"/>
                </a:xfrm>
                <a:prstGeom prst="rect">
                  <a:avLst/>
                </a:prstGeom>
                <a:noFill/>
              </p:spPr>
              <p:txBody>
                <a:bodyPr wrap="square" rtlCol="0">
                  <a:spAutoFit/>
                </a:bodyPr>
                <a:lstStyle/>
                <a:p>
                  <a:r>
                    <a:rPr lang="en-US" altLang="zh-CN" sz="1600" b="1" dirty="0"/>
                    <a:t>Visual</a:t>
                  </a:r>
                  <a:r>
                    <a:rPr lang="en-US" altLang="zh-CN" sz="1600" b="1" dirty="0" smtClean="0"/>
                    <a:t>/</a:t>
                  </a:r>
                  <a:endParaRPr lang="en-US" altLang="zh-CN" sz="1600" b="1" dirty="0"/>
                </a:p>
              </p:txBody>
            </p:sp>
          </p:grpSp>
          <p:grpSp>
            <p:nvGrpSpPr>
              <p:cNvPr id="20" name="组合 19">
                <a:extLst>
                  <a:ext uri="{FF2B5EF4-FFF2-40B4-BE49-F238E27FC236}">
                    <a16:creationId xmlns:a16="http://schemas.microsoft.com/office/drawing/2014/main" id="{5AE235FD-B7D3-4B42-8EA3-275C143E4183}"/>
                  </a:ext>
                </a:extLst>
              </p:cNvPr>
              <p:cNvGrpSpPr/>
              <p:nvPr/>
            </p:nvGrpSpPr>
            <p:grpSpPr>
              <a:xfrm>
                <a:off x="8257019" y="3770544"/>
                <a:ext cx="3401019" cy="1371600"/>
                <a:chOff x="1274323" y="737308"/>
                <a:chExt cx="3401019" cy="1371600"/>
              </a:xfrm>
            </p:grpSpPr>
            <p:sp>
              <p:nvSpPr>
                <p:cNvPr id="28" name="矩形 27">
                  <a:extLst>
                    <a:ext uri="{FF2B5EF4-FFF2-40B4-BE49-F238E27FC236}">
                      <a16:creationId xmlns:a16="http://schemas.microsoft.com/office/drawing/2014/main" id="{B0A9529B-BDFC-4C8E-8B1B-98AFD2E5E88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9" name="文本框 28">
                  <a:extLst>
                    <a:ext uri="{FF2B5EF4-FFF2-40B4-BE49-F238E27FC236}">
                      <a16:creationId xmlns:a16="http://schemas.microsoft.com/office/drawing/2014/main" id="{3EAC837C-0E70-4B50-B6D9-5A3A4C0354CE}"/>
                    </a:ext>
                  </a:extLst>
                </p:cNvPr>
                <p:cNvSpPr txBox="1"/>
                <p:nvPr/>
              </p:nvSpPr>
              <p:spPr>
                <a:xfrm>
                  <a:off x="2058603" y="1179479"/>
                  <a:ext cx="2616739" cy="571771"/>
                </a:xfrm>
                <a:prstGeom prst="rect">
                  <a:avLst/>
                </a:prstGeom>
                <a:noFill/>
              </p:spPr>
              <p:txBody>
                <a:bodyPr wrap="square" rtlCol="0">
                  <a:spAutoFit/>
                </a:bodyPr>
                <a:lstStyle/>
                <a:p>
                  <a:r>
                    <a:rPr lang="en-US" altLang="zh-CN" sz="1600" b="1" dirty="0"/>
                    <a:t>Docs</a:t>
                  </a:r>
                  <a:r>
                    <a:rPr lang="en-US" altLang="zh-CN" sz="1600" b="1" dirty="0" smtClean="0"/>
                    <a:t>/</a:t>
                  </a:r>
                  <a:endParaRPr lang="en-US" altLang="zh-CN" sz="1600" b="1" dirty="0"/>
                </a:p>
              </p:txBody>
            </p:sp>
          </p:grpSp>
          <p:cxnSp>
            <p:nvCxnSpPr>
              <p:cNvPr id="21" name="直接箭头连接符 20">
                <a:extLst>
                  <a:ext uri="{FF2B5EF4-FFF2-40B4-BE49-F238E27FC236}">
                    <a16:creationId xmlns:a16="http://schemas.microsoft.com/office/drawing/2014/main" id="{3D408129-C79B-4899-B599-86EC24D9E592}"/>
                  </a:ext>
                </a:extLst>
              </p:cNvPr>
              <p:cNvCxnSpPr>
                <a:cxnSpLocks/>
                <a:stCxn id="34" idx="3"/>
                <a:endCxn id="30" idx="1"/>
              </p:cNvCxnSpPr>
              <p:nvPr/>
            </p:nvCxnSpPr>
            <p:spPr>
              <a:xfrm flipV="1">
                <a:off x="7491776" y="2582148"/>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455A640-EDCA-473B-80FA-DAA06876FF6F}"/>
                  </a:ext>
                </a:extLst>
              </p:cNvPr>
              <p:cNvCxnSpPr>
                <a:cxnSpLocks/>
                <a:stCxn id="34" idx="3"/>
                <a:endCxn id="28" idx="1"/>
              </p:cNvCxnSpPr>
              <p:nvPr/>
            </p:nvCxnSpPr>
            <p:spPr>
              <a:xfrm>
                <a:off x="7491776" y="3519246"/>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E7A84281-B1C0-4165-B903-42E8946C3BF0}"/>
                  </a:ext>
                </a:extLst>
              </p:cNvPr>
              <p:cNvGrpSpPr/>
              <p:nvPr/>
            </p:nvGrpSpPr>
            <p:grpSpPr>
              <a:xfrm>
                <a:off x="1123402" y="5051700"/>
                <a:ext cx="3155004" cy="1371600"/>
                <a:chOff x="1274323" y="1081366"/>
                <a:chExt cx="3155004" cy="1371600"/>
              </a:xfrm>
            </p:grpSpPr>
            <p:sp>
              <p:nvSpPr>
                <p:cNvPr id="26" name="矩形 25">
                  <a:extLst>
                    <a:ext uri="{FF2B5EF4-FFF2-40B4-BE49-F238E27FC236}">
                      <a16:creationId xmlns:a16="http://schemas.microsoft.com/office/drawing/2014/main" id="{B202AAFB-452F-46EF-8BC9-CEE6BF503C89}"/>
                    </a:ext>
                  </a:extLst>
                </p:cNvPr>
                <p:cNvSpPr/>
                <p:nvPr/>
              </p:nvSpPr>
              <p:spPr>
                <a:xfrm>
                  <a:off x="1274323" y="1081366"/>
                  <a:ext cx="2616740" cy="1371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7" name="文本框 26">
                  <a:extLst>
                    <a:ext uri="{FF2B5EF4-FFF2-40B4-BE49-F238E27FC236}">
                      <a16:creationId xmlns:a16="http://schemas.microsoft.com/office/drawing/2014/main" id="{32A700E7-441D-468E-B67B-5ADD80271AA0}"/>
                    </a:ext>
                  </a:extLst>
                </p:cNvPr>
                <p:cNvSpPr txBox="1"/>
                <p:nvPr/>
              </p:nvSpPr>
              <p:spPr>
                <a:xfrm>
                  <a:off x="2123872" y="1226308"/>
                  <a:ext cx="2305455" cy="571771"/>
                </a:xfrm>
                <a:prstGeom prst="rect">
                  <a:avLst/>
                </a:prstGeom>
                <a:noFill/>
              </p:spPr>
              <p:txBody>
                <a:bodyPr wrap="square" rtlCol="0">
                  <a:spAutoFit/>
                </a:bodyPr>
                <a:lstStyle/>
                <a:p>
                  <a:r>
                    <a:rPr lang="en-US" altLang="zh-CN" sz="1600" b="1" dirty="0"/>
                    <a:t>Utils</a:t>
                  </a:r>
                  <a:r>
                    <a:rPr lang="en-US" altLang="zh-CN" sz="1600" b="1" dirty="0" smtClean="0"/>
                    <a:t>/</a:t>
                  </a:r>
                  <a:endParaRPr lang="en-US" altLang="zh-CN" sz="1600" b="1" dirty="0"/>
                </a:p>
              </p:txBody>
            </p:sp>
          </p:grpSp>
          <p:cxnSp>
            <p:nvCxnSpPr>
              <p:cNvPr id="24" name="直接箭头连接符 23">
                <a:extLst>
                  <a:ext uri="{FF2B5EF4-FFF2-40B4-BE49-F238E27FC236}">
                    <a16:creationId xmlns:a16="http://schemas.microsoft.com/office/drawing/2014/main" id="{438AA19A-CA3C-4FE2-AA6F-71B258C5346F}"/>
                  </a:ext>
                </a:extLst>
              </p:cNvPr>
              <p:cNvCxnSpPr>
                <a:cxnSpLocks/>
                <a:stCxn id="26" idx="0"/>
                <a:endCxn id="38" idx="2"/>
              </p:cNvCxnSpPr>
              <p:nvPr/>
            </p:nvCxnSpPr>
            <p:spPr>
              <a:xfrm flipV="1">
                <a:off x="2431773" y="4205047"/>
                <a:ext cx="0" cy="8466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连接符: 曲线 71">
                <a:extLst>
                  <a:ext uri="{FF2B5EF4-FFF2-40B4-BE49-F238E27FC236}">
                    <a16:creationId xmlns:a16="http://schemas.microsoft.com/office/drawing/2014/main" id="{A7CCA6C0-3E75-487B-8142-316E8DB97596}"/>
                  </a:ext>
                </a:extLst>
              </p:cNvPr>
              <p:cNvCxnSpPr>
                <a:cxnSpLocks/>
                <a:stCxn id="26" idx="2"/>
                <a:endCxn id="30" idx="3"/>
              </p:cNvCxnSpPr>
              <p:nvPr/>
            </p:nvCxnSpPr>
            <p:spPr>
              <a:xfrm rot="5400000" flipH="1" flipV="1">
                <a:off x="4732189" y="281733"/>
                <a:ext cx="3841151" cy="8441986"/>
              </a:xfrm>
              <a:prstGeom prst="curvedConnector4">
                <a:avLst>
                  <a:gd name="adj1" fmla="val -10051"/>
                  <a:gd name="adj2" fmla="val 104430"/>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矩形 5">
              <a:extLst>
                <a:ext uri="{FF2B5EF4-FFF2-40B4-BE49-F238E27FC236}">
                  <a16:creationId xmlns:a16="http://schemas.microsoft.com/office/drawing/2014/main" id="{8D2F52F3-89AA-417B-88B4-8F2E8903EF21}"/>
                </a:ext>
              </a:extLst>
            </p:cNvPr>
            <p:cNvSpPr/>
            <p:nvPr/>
          </p:nvSpPr>
          <p:spPr>
            <a:xfrm>
              <a:off x="469083" y="627795"/>
              <a:ext cx="8740967" cy="6766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文本框 6">
              <a:extLst>
                <a:ext uri="{FF2B5EF4-FFF2-40B4-BE49-F238E27FC236}">
                  <a16:creationId xmlns:a16="http://schemas.microsoft.com/office/drawing/2014/main" id="{8565C547-EC39-49CF-BDD3-E5FDEF6524EA}"/>
                </a:ext>
              </a:extLst>
            </p:cNvPr>
            <p:cNvSpPr txBox="1"/>
            <p:nvPr/>
          </p:nvSpPr>
          <p:spPr>
            <a:xfrm>
              <a:off x="3639192" y="570415"/>
              <a:ext cx="5029354" cy="668446"/>
            </a:xfrm>
            <a:prstGeom prst="rect">
              <a:avLst/>
            </a:prstGeom>
            <a:noFill/>
          </p:spPr>
          <p:txBody>
            <a:bodyPr wrap="square" rtlCol="0">
              <a:spAutoFit/>
            </a:bodyPr>
            <a:lstStyle/>
            <a:p>
              <a:r>
                <a:rPr lang="en-US" altLang="zh-CN" sz="2400" b="1" dirty="0" smtClean="0"/>
                <a:t>Examples/</a:t>
              </a:r>
              <a:endParaRPr lang="en-US" altLang="zh-CN" sz="2400" b="1" dirty="0"/>
            </a:p>
          </p:txBody>
        </p:sp>
        <p:cxnSp>
          <p:nvCxnSpPr>
            <p:cNvPr id="8" name="直接箭头连接符 7">
              <a:extLst>
                <a:ext uri="{FF2B5EF4-FFF2-40B4-BE49-F238E27FC236}">
                  <a16:creationId xmlns:a16="http://schemas.microsoft.com/office/drawing/2014/main" id="{3D408129-C79B-4899-B599-86EC24D9E592}"/>
                </a:ext>
              </a:extLst>
            </p:cNvPr>
            <p:cNvCxnSpPr>
              <a:cxnSpLocks/>
            </p:cNvCxnSpPr>
            <p:nvPr/>
          </p:nvCxnSpPr>
          <p:spPr>
            <a:xfrm flipV="1">
              <a:off x="6047720" y="1461744"/>
              <a:ext cx="1233673" cy="2016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594360" y="917677"/>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achieve the above goals,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built an </a:t>
            </a:r>
            <a:r>
              <a:rPr lang="en-US" altLang="zh-CN" sz="2000" b="1" dirty="0" smtClean="0">
                <a:solidFill>
                  <a:srgbClr val="FF0000"/>
                </a:solidFill>
                <a:latin typeface="Palatino Linotype" panose="02040502050505030304" pitchFamily="18" charset="0"/>
              </a:rPr>
              <a:t>engine-function-model/application </a:t>
            </a:r>
            <a:r>
              <a:rPr lang="en-US" altLang="zh-CN" sz="2000" b="1" dirty="0">
                <a:solidFill>
                  <a:srgbClr val="FF0000"/>
                </a:solidFill>
                <a:latin typeface="Palatino Linotype" panose="02040502050505030304" pitchFamily="18" charset="0"/>
              </a:rPr>
              <a:t>three-level framework</a:t>
            </a:r>
            <a:r>
              <a:rPr lang="en-US" altLang="zh-CN" sz="2000" dirty="0">
                <a:solidFill>
                  <a:schemeClr val="accent5">
                    <a:lumMod val="50000"/>
                  </a:schemeClr>
                </a:solidFill>
                <a:latin typeface="Palatino Linotype" panose="02040502050505030304" pitchFamily="18" charset="0"/>
              </a:rPr>
              <a:t>, which provides users with different levels of freedom and support for different purposes. </a:t>
            </a:r>
            <a:endParaRPr lang="zh-CN" altLang="en-US" sz="2000" dirty="0">
              <a:solidFill>
                <a:schemeClr val="accent5">
                  <a:lumMod val="50000"/>
                </a:schemeClr>
              </a:solidFill>
              <a:latin typeface="Palatino Linotype" panose="02040502050505030304" pitchFamily="18" charset="0"/>
            </a:endParaRPr>
          </a:p>
        </p:txBody>
      </p:sp>
      <p:sp>
        <p:nvSpPr>
          <p:cNvPr id="2" name="矩形标注 1"/>
          <p:cNvSpPr/>
          <p:nvPr/>
        </p:nvSpPr>
        <p:spPr>
          <a:xfrm>
            <a:off x="5342828" y="3025427"/>
            <a:ext cx="4209176" cy="2221637"/>
          </a:xfrm>
          <a:prstGeom prst="wedgeRectCallout">
            <a:avLst>
              <a:gd name="adj1" fmla="val -79488"/>
              <a:gd name="adj2" fmla="val 6844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3249" y="5275436"/>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to construct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 to 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Supported tools</a:t>
            </a:r>
            <a:endParaRPr lang="zh-CN" altLang="en-US" sz="2000" dirty="0">
              <a:solidFill>
                <a:schemeClr val="accent5">
                  <a:lumMod val="50000"/>
                </a:schemeClr>
              </a:solidFill>
              <a:latin typeface="Palatino Linotype" panose="02040502050505030304" pitchFamily="18" charset="0"/>
            </a:endParaRPr>
          </a:p>
        </p:txBody>
      </p:sp>
      <p:cxnSp>
        <p:nvCxnSpPr>
          <p:cNvPr id="73" name="直接连接符 72"/>
          <p:cNvCxnSpPr/>
          <p:nvPr/>
        </p:nvCxnSpPr>
        <p:spPr>
          <a:xfrm flipH="1" flipV="1">
            <a:off x="4517154" y="5410724"/>
            <a:ext cx="677684" cy="640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3666757" y="4661556"/>
            <a:ext cx="735363" cy="656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701436" y="4682564"/>
            <a:ext cx="926501" cy="385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829600" y="5216426"/>
            <a:ext cx="393674" cy="148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21921" y="3643804"/>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Docs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No-code GUI (future)</a:t>
            </a:r>
            <a:endParaRPr lang="zh-CN" altLang="en-US" sz="2000" dirty="0">
              <a:solidFill>
                <a:schemeClr val="accent5">
                  <a:lumMod val="50000"/>
                </a:schemeClr>
              </a:solidFill>
              <a:latin typeface="Palatino Linotype" panose="02040502050505030304" pitchFamily="18" charset="0"/>
            </a:endParaRPr>
          </a:p>
        </p:txBody>
      </p:sp>
      <p:sp>
        <p:nvSpPr>
          <p:cNvPr id="88" name="矩形标注 87"/>
          <p:cNvSpPr/>
          <p:nvPr/>
        </p:nvSpPr>
        <p:spPr>
          <a:xfrm>
            <a:off x="5342828" y="2277007"/>
            <a:ext cx="6412292" cy="596862"/>
          </a:xfrm>
          <a:prstGeom prst="wedgeRectCallout">
            <a:avLst>
              <a:gd name="adj1" fmla="val -72833"/>
              <a:gd name="adj2" fmla="val 446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56203" y="2126852"/>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Model/Application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Basic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Preset Complex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NPI applications</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3206301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APIs and Engine </a:t>
                </a:r>
                <a:endParaRPr lang="zh-CN" altLang="en-US" sz="2800" dirty="0">
                  <a:solidFill>
                    <a:srgbClr val="FF0000"/>
                  </a:solidFill>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33317350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compartment models (dynamic models), </a:t>
            </a:r>
            <a:r>
              <a:rPr lang="en-US" altLang="zh-CN" sz="2000" dirty="0">
                <a:solidFill>
                  <a:schemeClr val="accent5">
                    <a:lumMod val="50000"/>
                  </a:schemeClr>
                </a:solidFill>
                <a:latin typeface="Palatino Linotype" panose="02040502050505030304" pitchFamily="18" charset="0"/>
              </a:rPr>
              <a:t>the “dynamic” part is the process by which a certain number of individuals move from one group to another. This process can be modeled using a directed graph. Therefore, the bottom layer of this engine is the </a:t>
            </a:r>
            <a:r>
              <a:rPr lang="en-US" altLang="zh-CN" sz="2000" b="1" dirty="0">
                <a:solidFill>
                  <a:srgbClr val="FF0000"/>
                </a:solidFill>
                <a:latin typeface="Palatino Linotype" panose="02040502050505030304" pitchFamily="18" charset="0"/>
              </a:rPr>
              <a:t>nodes and edges of the directed graph</a:t>
            </a:r>
            <a:r>
              <a:rPr lang="en-US" altLang="zh-CN" sz="2000" dirty="0">
                <a:solidFill>
                  <a:schemeClr val="accent5">
                    <a:lumMod val="50000"/>
                  </a:schemeClr>
                </a:solidFill>
                <a:latin typeface="Palatino Linotype" panose="02040502050505030304" pitchFamily="18" charset="0"/>
              </a:rPr>
              <a:t>. Each node models a compartment, and each edge models a term of a differential </a:t>
            </a:r>
            <a:r>
              <a:rPr lang="en-US" altLang="zh-CN" sz="2000" dirty="0" smtClean="0">
                <a:solidFill>
                  <a:schemeClr val="accent5">
                    <a:lumMod val="50000"/>
                  </a:schemeClr>
                </a:solidFill>
                <a:latin typeface="Palatino Linotype" panose="02040502050505030304" pitchFamily="18" charset="0"/>
              </a:rPr>
              <a:t>equation.</a:t>
            </a:r>
            <a:endParaRPr lang="zh-CN" altLang="en-US" sz="2000" dirty="0">
              <a:solidFill>
                <a:schemeClr val="accent5">
                  <a:lumMod val="50000"/>
                </a:schemeClr>
              </a:solidFill>
              <a:latin typeface="Palatino Linotype" panose="02040502050505030304" pitchFamily="18" charset="0"/>
            </a:endParaRPr>
          </a:p>
        </p:txBody>
      </p:sp>
      <p:grpSp>
        <p:nvGrpSpPr>
          <p:cNvPr id="2" name="组合 1"/>
          <p:cNvGrpSpPr/>
          <p:nvPr/>
        </p:nvGrpSpPr>
        <p:grpSpPr>
          <a:xfrm>
            <a:off x="4814145" y="4040328"/>
            <a:ext cx="3906991" cy="890576"/>
            <a:chOff x="1447328" y="2654789"/>
            <a:chExt cx="9213153" cy="890576"/>
          </a:xfrm>
          <a:noFill/>
        </p:grpSpPr>
        <p:sp>
          <p:nvSpPr>
            <p:cNvPr id="8"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9"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4"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6" name="直接箭头连接符 25">
              <a:extLst>
                <a:ext uri="{FF2B5EF4-FFF2-40B4-BE49-F238E27FC236}">
                  <a16:creationId xmlns:a16="http://schemas.microsoft.com/office/drawing/2014/main" id="{783D43A1-00B4-4120-A71B-5EBEFE2E4DF6}"/>
                </a:ext>
              </a:extLst>
            </p:cNvPr>
            <p:cNvCxnSpPr>
              <a:cxnSpLocks/>
              <a:stCxn id="8" idx="3"/>
              <a:endCxn id="14"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39C8E5C-F64E-40C3-B2CD-5A82F03BBF03}"/>
                </a:ext>
              </a:extLst>
            </p:cNvPr>
            <p:cNvCxnSpPr>
              <a:cxnSpLocks/>
              <a:stCxn id="14" idx="3"/>
              <a:endCxn id="24"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07EA36C-06BB-4CB7-9555-1E44D9F62BAA}"/>
                </a:ext>
              </a:extLst>
            </p:cNvPr>
            <p:cNvCxnSpPr>
              <a:cxnSpLocks/>
              <a:stCxn id="24" idx="3"/>
              <a:endCxn id="19"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箭头: 右 96">
            <a:extLst>
              <a:ext uri="{FF2B5EF4-FFF2-40B4-BE49-F238E27FC236}">
                <a16:creationId xmlns:a16="http://schemas.microsoft.com/office/drawing/2014/main" id="{DE8C9297-FE50-4176-B247-2340DC42A131}"/>
              </a:ext>
            </a:extLst>
          </p:cNvPr>
          <p:cNvSpPr/>
          <p:nvPr/>
        </p:nvSpPr>
        <p:spPr>
          <a:xfrm>
            <a:off x="3480166" y="3955482"/>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82938" y="2939269"/>
            <a:ext cx="3906991" cy="890576"/>
            <a:chOff x="1447328" y="2654789"/>
            <a:chExt cx="9213153" cy="890576"/>
          </a:xfrm>
        </p:grpSpPr>
        <p:sp>
          <p:nvSpPr>
            <p:cNvPr id="42"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50"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44"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45"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46" name="直接箭头连接符 45">
              <a:extLst>
                <a:ext uri="{FF2B5EF4-FFF2-40B4-BE49-F238E27FC236}">
                  <a16:creationId xmlns:a16="http://schemas.microsoft.com/office/drawing/2014/main" id="{783D43A1-00B4-4120-A71B-5EBEFE2E4DF6}"/>
                </a:ext>
              </a:extLst>
            </p:cNvPr>
            <p:cNvCxnSpPr>
              <a:cxnSpLocks/>
              <a:stCxn id="42" idx="3"/>
              <a:endCxn id="50"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39C8E5C-F64E-40C3-B2CD-5A82F03BBF03}"/>
                </a:ext>
              </a:extLst>
            </p:cNvPr>
            <p:cNvCxnSpPr>
              <a:cxnSpLocks/>
              <a:stCxn id="50" idx="3"/>
              <a:endCxn id="45"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07EA36C-06BB-4CB7-9555-1E44D9F62BAA}"/>
                </a:ext>
              </a:extLst>
            </p:cNvPr>
            <p:cNvCxnSpPr>
              <a:cxnSpLocks/>
              <a:stCxn id="45" idx="3"/>
              <a:endCxn id="44"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8860052" y="5256351"/>
            <a:ext cx="2066284" cy="878889"/>
            <a:chOff x="1447328" y="2654789"/>
            <a:chExt cx="4872546" cy="878889"/>
          </a:xfrm>
          <a:noFill/>
        </p:grpSpPr>
        <p:sp>
          <p:nvSpPr>
            <p:cNvPr id="5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箭头: 右 96">
            <a:extLst>
              <a:ext uri="{FF2B5EF4-FFF2-40B4-BE49-F238E27FC236}">
                <a16:creationId xmlns:a16="http://schemas.microsoft.com/office/drawing/2014/main" id="{DE8C9297-FE50-4176-B247-2340DC42A131}"/>
              </a:ext>
            </a:extLst>
          </p:cNvPr>
          <p:cNvSpPr/>
          <p:nvPr/>
        </p:nvSpPr>
        <p:spPr>
          <a:xfrm>
            <a:off x="7438129" y="520800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66" name="矩形 65"/>
          <p:cNvSpPr/>
          <p:nvPr/>
        </p:nvSpPr>
        <p:spPr>
          <a:xfrm>
            <a:off x="747614" y="5208003"/>
            <a:ext cx="3892117" cy="1261884"/>
          </a:xfrm>
          <a:prstGeom prst="rect">
            <a:avLst/>
          </a:prstGeom>
        </p:spPr>
        <p:txBody>
          <a:bodyPr wrap="square">
            <a:spAutoFit/>
          </a:bodyPr>
          <a:lstStyle/>
          <a:p>
            <a:pPr algn="ctr"/>
            <a:r>
              <a:rPr lang="en-US" altLang="zh-CN" sz="2400" dirty="0" smtClean="0"/>
              <a:t>concrete </a:t>
            </a:r>
            <a:r>
              <a:rPr lang="en-US" altLang="zh-CN" sz="2400" dirty="0"/>
              <a:t>and specific </a:t>
            </a:r>
            <a:endParaRPr lang="en-US" altLang="zh-CN" sz="2400" dirty="0" smtClean="0"/>
          </a:p>
          <a:p>
            <a:pPr algn="ctr"/>
            <a:r>
              <a:rPr lang="en-US" altLang="zh-CN" sz="2800" b="1" dirty="0" smtClean="0"/>
              <a:t>-&gt;</a:t>
            </a:r>
          </a:p>
          <a:p>
            <a:pPr algn="ctr"/>
            <a:r>
              <a:rPr lang="en-US" altLang="zh-CN" sz="2400" dirty="0" smtClean="0"/>
              <a:t>abstract </a:t>
            </a:r>
            <a:r>
              <a:rPr lang="en-US" altLang="zh-CN" sz="2400" dirty="0"/>
              <a:t>and broad</a:t>
            </a:r>
            <a:endParaRPr lang="zh-CN" altLang="en-US" sz="28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19865828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uhw4nsa">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5" id="{B3BCA805-F181-F24C-9B83-2D365D93617E}" vid="{C12C1BD3-19C8-E242-92E7-B7B3941D98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可解释预测_v20200912</Template>
  <TotalTime>3955</TotalTime>
  <Words>2315</Words>
  <Application>Microsoft Office PowerPoint</Application>
  <PresentationFormat>宽屏</PresentationFormat>
  <Paragraphs>584</Paragraphs>
  <Slides>40</Slides>
  <Notes>39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Microsoft YaHei</vt:lpstr>
      <vt:lpstr>Microsoft YaHei</vt:lpstr>
      <vt:lpstr>Arial</vt:lpstr>
      <vt:lpstr>Cambria Math</vt:lpstr>
      <vt:lpstr>Palatino Linotype</vt:lpstr>
      <vt:lpstr>Office 主题</vt:lpstr>
      <vt:lpstr>A Brief Introduction of LibEpidemic</vt:lpstr>
      <vt:lpstr>Contents</vt:lpstr>
      <vt:lpstr>Research Purpose</vt:lpstr>
      <vt:lpstr>Target Users - Researcher</vt:lpstr>
      <vt:lpstr>Target Users - Epidemiologist</vt:lpstr>
      <vt:lpstr>Target Users - Educator</vt:lpstr>
      <vt:lpstr>Overall Structure</vt:lpstr>
      <vt:lpstr>Contents</vt:lpstr>
      <vt:lpstr>Engine - Node and Edge</vt:lpstr>
      <vt:lpstr>Engine - Node and Edge (2)</vt:lpstr>
      <vt:lpstr>Engine – Compartment and Transmission</vt:lpstr>
      <vt:lpstr>Engine – Compartment and Transmission (2)</vt:lpstr>
      <vt:lpstr>Engine – Compartment and Transmission (3)</vt:lpstr>
      <vt:lpstr>Engine – Graph and Model</vt:lpstr>
      <vt:lpstr>API User Guide – SEIR for Example</vt:lpstr>
      <vt:lpstr>API User Guide – Determine Structure</vt:lpstr>
      <vt:lpstr>API User Guide – Determine Structure (2)</vt:lpstr>
      <vt:lpstr>API User Guide – Determine Structure (3)</vt:lpstr>
      <vt:lpstr>API User Guide – Determine Structure (4)</vt:lpstr>
      <vt:lpstr>API User Guide – Determine Structure (4)</vt:lpstr>
      <vt:lpstr>API User Guide – Formula and Parameters</vt:lpstr>
      <vt:lpstr>API User Guide – Formula and Parameters (2)</vt:lpstr>
      <vt:lpstr>API User Guide – Executor</vt:lpstr>
      <vt:lpstr>API User Guide – Executor (2)</vt:lpstr>
      <vt:lpstr>API and Engine - Conclusion</vt:lpstr>
      <vt:lpstr>API and Engine – Conclusion (2)</vt:lpstr>
      <vt:lpstr>API and Engine – Conclusion (2)</vt:lpstr>
      <vt:lpstr>Contents</vt:lpstr>
      <vt:lpstr>Base Model - SEIR-class</vt:lpstr>
      <vt:lpstr>Base Model - SEIR-class (2)</vt:lpstr>
      <vt:lpstr>Base Model - SEIR-class (3)</vt:lpstr>
      <vt:lpstr>Base Model - SEIR-class (3)</vt:lpstr>
      <vt:lpstr>Base Model – Metapopulation Model</vt:lpstr>
      <vt:lpstr>Applications – Complex Model from Paper</vt:lpstr>
      <vt:lpstr>Applications – Complex Model from Paper (2)</vt:lpstr>
      <vt:lpstr>Applications – Complex Model from Paper (3)</vt:lpstr>
      <vt:lpstr>Applications – Complex Model from Paper (4)</vt:lpstr>
      <vt:lpstr>Applications – Complex Model from Paper (5)</vt:lpstr>
      <vt:lpstr>Applications - NPIs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炆峻</dc:creator>
  <cp:lastModifiedBy>shhh2000</cp:lastModifiedBy>
  <cp:revision>1053</cp:revision>
  <dcterms:created xsi:type="dcterms:W3CDTF">2021-09-30T08:33:23Z</dcterms:created>
  <dcterms:modified xsi:type="dcterms:W3CDTF">2022-06-14T09:51:30Z</dcterms:modified>
</cp:coreProperties>
</file>