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BCD"/>
    <a:srgbClr val="323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D0011-6FE0-4364-AD65-C98A444443F9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6E915-36BD-403A-A668-EFF790275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09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https://www.zhihu.com/question/22762386</a:t>
            </a:r>
          </a:p>
          <a:p>
            <a:r>
              <a:rPr lang="en-US" altLang="zh-CN" dirty="0" smtClean="0"/>
              <a:t>https://www.zhihu.com/question/26583332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6E915-36BD-403A-A668-EFF7902753A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71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D622-4A86-4DE8-B505-9E913A5BF2C8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F865-80D9-4F9E-8564-0C9ED680A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55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D622-4A86-4DE8-B505-9E913A5BF2C8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F865-80D9-4F9E-8564-0C9ED680A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9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D622-4A86-4DE8-B505-9E913A5BF2C8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F865-80D9-4F9E-8564-0C9ED680A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54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D622-4A86-4DE8-B505-9E913A5BF2C8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F865-80D9-4F9E-8564-0C9ED680A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91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D622-4A86-4DE8-B505-9E913A5BF2C8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F865-80D9-4F9E-8564-0C9ED680A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53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D622-4A86-4DE8-B505-9E913A5BF2C8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F865-80D9-4F9E-8564-0C9ED680A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70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D622-4A86-4DE8-B505-9E913A5BF2C8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F865-80D9-4F9E-8564-0C9ED680A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30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D622-4A86-4DE8-B505-9E913A5BF2C8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F865-80D9-4F9E-8564-0C9ED680A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D622-4A86-4DE8-B505-9E913A5BF2C8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F865-80D9-4F9E-8564-0C9ED680A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8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D622-4A86-4DE8-B505-9E913A5BF2C8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F865-80D9-4F9E-8564-0C9ED680A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45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D622-4A86-4DE8-B505-9E913A5BF2C8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F865-80D9-4F9E-8564-0C9ED680A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99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CD622-4A86-4DE8-B505-9E913A5BF2C8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CF865-80D9-4F9E-8564-0C9ED680A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87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585319" y="858086"/>
            <a:ext cx="2871670" cy="1557196"/>
            <a:chOff x="2725092" y="1665837"/>
            <a:chExt cx="2871670" cy="1557196"/>
          </a:xfrm>
        </p:grpSpPr>
        <p:sp>
          <p:nvSpPr>
            <p:cNvPr id="13" name="圆角矩形 12"/>
            <p:cNvSpPr/>
            <p:nvPr/>
          </p:nvSpPr>
          <p:spPr>
            <a:xfrm>
              <a:off x="2725093" y="1665837"/>
              <a:ext cx="2860895" cy="1557196"/>
            </a:xfrm>
            <a:prstGeom prst="roundRect">
              <a:avLst/>
            </a:prstGeom>
            <a:solidFill>
              <a:srgbClr val="9F9BC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725092" y="1665837"/>
              <a:ext cx="1303701" cy="1557196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621878" y="1874066"/>
              <a:ext cx="801147" cy="52324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521798" y="1665837"/>
              <a:ext cx="633742" cy="155719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257934" y="262550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非线性相关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916603" y="239730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线性相关</a:t>
              </a:r>
              <a:endParaRPr lang="en-US" altLang="zh-CN" dirty="0" smtClean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734443" y="19510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独立</a:t>
              </a:r>
              <a:endParaRPr lang="zh-CN" altLang="en-US" dirty="0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003" y="3252074"/>
            <a:ext cx="4372585" cy="21624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815944" y="1860412"/>
                <a:ext cx="9732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Cov</m:t>
                    </m:r>
                  </m:oMath>
                </a14:m>
                <a:r>
                  <a:rPr lang="en-US" altLang="zh-CN" sz="1400" dirty="0" smtClean="0"/>
                  <a:t>(X,Y)≠0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944" y="1860412"/>
                <a:ext cx="973280" cy="307777"/>
              </a:xfrm>
              <a:prstGeom prst="rect">
                <a:avLst/>
              </a:prstGeom>
              <a:blipFill rotWithShape="0">
                <a:blip r:embed="rId4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4253484" y="2050517"/>
                <a:ext cx="9732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Cov</m:t>
                    </m:r>
                  </m:oMath>
                </a14:m>
                <a:r>
                  <a:rPr lang="en-US" altLang="zh-CN" sz="1400" dirty="0" smtClean="0"/>
                  <a:t>(X,Y)=0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484" y="2050517"/>
                <a:ext cx="973280" cy="307777"/>
              </a:xfrm>
              <a:prstGeom prst="rect">
                <a:avLst/>
              </a:prstGeom>
              <a:blipFill rotWithShape="0">
                <a:blip r:embed="rId5"/>
                <a:stretch>
                  <a:fillRect t="-1961" r="-629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3563598" y="10391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不独立</a:t>
            </a:r>
            <a:endParaRPr lang="en-US" altLang="zh-CN" dirty="0" smtClean="0"/>
          </a:p>
        </p:txBody>
      </p:sp>
      <p:sp>
        <p:nvSpPr>
          <p:cNvPr id="30" name="矩形 29"/>
          <p:cNvSpPr/>
          <p:nvPr/>
        </p:nvSpPr>
        <p:spPr>
          <a:xfrm>
            <a:off x="5411811" y="1161789"/>
            <a:ext cx="1473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Cambria Math" panose="02040503050406030204" pitchFamily="18" charset="0"/>
              </a:rPr>
              <a:t>f(x , y</a:t>
            </a:r>
            <a:r>
              <a:rPr lang="en-US" altLang="zh-CN" sz="1400" dirty="0">
                <a:latin typeface="Cambria Math" panose="02040503050406030204" pitchFamily="18" charset="0"/>
              </a:rPr>
              <a:t>)=g(x)h(y)</a:t>
            </a:r>
            <a:endParaRPr lang="zh-CN" altLang="en-US" sz="1400" dirty="0">
              <a:latin typeface="Cambria Math" panose="02040503050406030204" pitchFamily="18" charset="0"/>
            </a:endParaRPr>
          </a:p>
        </p:txBody>
      </p:sp>
      <p:sp>
        <p:nvSpPr>
          <p:cNvPr id="31" name="左右箭头 30"/>
          <p:cNvSpPr/>
          <p:nvPr/>
        </p:nvSpPr>
        <p:spPr>
          <a:xfrm>
            <a:off x="5152971" y="1284964"/>
            <a:ext cx="241684" cy="10591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415676" y="3360715"/>
            <a:ext cx="2904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i="0" dirty="0" smtClean="0">
                <a:solidFill>
                  <a:srgbClr val="222222"/>
                </a:solidFill>
                <a:effectLst/>
                <a:latin typeface="Helvetica Neue"/>
              </a:rPr>
              <a:t>X</a:t>
            </a:r>
            <a:r>
              <a:rPr lang="zh-CN" altLang="en-US" sz="1600" b="0" i="0" dirty="0" smtClean="0">
                <a:solidFill>
                  <a:srgbClr val="222222"/>
                </a:solidFill>
                <a:effectLst/>
                <a:latin typeface="Helvetica Neue"/>
              </a:rPr>
              <a:t>，</a:t>
            </a:r>
            <a:r>
              <a:rPr lang="en-US" altLang="zh-CN" sz="1600" b="0" i="0" dirty="0" smtClean="0">
                <a:solidFill>
                  <a:srgbClr val="222222"/>
                </a:solidFill>
                <a:effectLst/>
                <a:latin typeface="Helvetica Neue"/>
              </a:rPr>
              <a:t>Y</a:t>
            </a:r>
            <a:r>
              <a:rPr lang="zh-CN" altLang="en-US" sz="1600" b="0" i="0" dirty="0" smtClean="0">
                <a:solidFill>
                  <a:srgbClr val="222222"/>
                </a:solidFill>
                <a:effectLst/>
                <a:latin typeface="Helvetica Neue"/>
              </a:rPr>
              <a:t>坐标展现的点图线性越强，相关系数绝对值更大。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7415676" y="4148646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22222"/>
                </a:solidFill>
                <a:latin typeface="Helvetica Neue"/>
              </a:rPr>
              <a:t>都具有明显的线性相关性</a:t>
            </a:r>
          </a:p>
        </p:txBody>
      </p:sp>
      <p:sp>
        <p:nvSpPr>
          <p:cNvPr id="34" name="矩形 33"/>
          <p:cNvSpPr/>
          <p:nvPr/>
        </p:nvSpPr>
        <p:spPr>
          <a:xfrm>
            <a:off x="7415676" y="4850539"/>
            <a:ext cx="3467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22222"/>
                </a:solidFill>
                <a:latin typeface="Helvetica Neue"/>
              </a:rPr>
              <a:t>非线性相关但显然</a:t>
            </a:r>
            <a:r>
              <a:rPr lang="en-US" altLang="zh-CN" sz="1600" dirty="0">
                <a:solidFill>
                  <a:srgbClr val="222222"/>
                </a:solidFill>
                <a:latin typeface="Helvetica Neue"/>
              </a:rPr>
              <a:t>X</a:t>
            </a:r>
            <a:r>
              <a:rPr lang="zh-CN" altLang="en-US" sz="1600" dirty="0">
                <a:solidFill>
                  <a:srgbClr val="222222"/>
                </a:solidFill>
                <a:latin typeface="Helvetica Neue"/>
              </a:rPr>
              <a:t>，</a:t>
            </a:r>
            <a:r>
              <a:rPr lang="en-US" altLang="zh-CN" sz="1600" dirty="0">
                <a:solidFill>
                  <a:srgbClr val="222222"/>
                </a:solidFill>
                <a:latin typeface="Helvetica Neue"/>
              </a:rPr>
              <a:t>Y</a:t>
            </a:r>
            <a:r>
              <a:rPr lang="zh-CN" altLang="en-US" sz="1600" dirty="0">
                <a:solidFill>
                  <a:srgbClr val="222222"/>
                </a:solidFill>
                <a:latin typeface="Helvetica Neue"/>
              </a:rPr>
              <a:t>是不独立的。</a:t>
            </a:r>
          </a:p>
        </p:txBody>
      </p:sp>
      <p:sp>
        <p:nvSpPr>
          <p:cNvPr id="35" name="矩形 34"/>
          <p:cNvSpPr/>
          <p:nvPr/>
        </p:nvSpPr>
        <p:spPr>
          <a:xfrm>
            <a:off x="2031935" y="5617707"/>
            <a:ext cx="7888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222222"/>
                </a:solidFill>
                <a:latin typeface="Helvetica Neue"/>
              </a:rPr>
              <a:t>线性关系，即映射</a:t>
            </a:r>
            <a:r>
              <a:rPr lang="en-US" altLang="zh-CN" sz="1600" dirty="0">
                <a:latin typeface="Cambria Math" panose="02040503050406030204" pitchFamily="18" charset="0"/>
              </a:rPr>
              <a:t>f</a:t>
            </a:r>
            <a:r>
              <a:rPr lang="zh-CN" altLang="en-US" sz="1600" dirty="0">
                <a:solidFill>
                  <a:srgbClr val="222222"/>
                </a:solidFill>
                <a:latin typeface="Helvetica Neue"/>
              </a:rPr>
              <a:t>是线性映射，即满足</a:t>
            </a:r>
            <a:r>
              <a:rPr lang="en-US" altLang="zh-CN" sz="1600" dirty="0">
                <a:latin typeface="Cambria Math" panose="02040503050406030204" pitchFamily="18" charset="0"/>
              </a:rPr>
              <a:t>(1)f(a + b)=f(a)+f(b) (2)f(ca)=cf(a)</a:t>
            </a:r>
            <a:r>
              <a:rPr lang="zh-CN" altLang="en-US" sz="1600" dirty="0">
                <a:latin typeface="Cambria Math" panose="02040503050406030204" pitchFamily="18" charset="0"/>
              </a:rPr>
              <a:t>。</a:t>
            </a:r>
            <a:br>
              <a:rPr lang="zh-CN" altLang="en-US" sz="1600" dirty="0">
                <a:latin typeface="Cambria Math" panose="02040503050406030204" pitchFamily="18" charset="0"/>
              </a:rPr>
            </a:br>
            <a:r>
              <a:rPr lang="zh-CN" altLang="en-US" sz="1600" dirty="0">
                <a:solidFill>
                  <a:srgbClr val="222222"/>
                </a:solidFill>
                <a:latin typeface="Helvetica Neue"/>
              </a:rPr>
              <a:t>统计模型中存在随机扰动项</a:t>
            </a:r>
            <a:r>
              <a:rPr lang="en-US" altLang="zh-CN" sz="1600" i="1" dirty="0">
                <a:latin typeface="Cambria Math" panose="02040503050406030204" pitchFamily="18" charset="0"/>
              </a:rPr>
              <a:t>e</a:t>
            </a:r>
            <a:r>
              <a:rPr lang="zh-CN" altLang="en-US" sz="1600" dirty="0">
                <a:solidFill>
                  <a:srgbClr val="222222"/>
                </a:solidFill>
                <a:latin typeface="Helvetica Neue"/>
              </a:rPr>
              <a:t>，即</a:t>
            </a:r>
            <a:r>
              <a:rPr lang="en-US" altLang="zh-CN" sz="1600" dirty="0">
                <a:latin typeface="Cambria Math" panose="02040503050406030204" pitchFamily="18" charset="0"/>
              </a:rPr>
              <a:t>y=f(x)+e</a:t>
            </a:r>
            <a:r>
              <a:rPr lang="zh-CN" altLang="en-US" sz="1600" dirty="0">
                <a:solidFill>
                  <a:srgbClr val="222222"/>
                </a:solidFill>
                <a:latin typeface="Helvetica Neue"/>
              </a:rPr>
              <a:t>。相关系数这个指标，是在假定映射关系</a:t>
            </a:r>
            <a:r>
              <a:rPr lang="en-US" altLang="zh-CN" sz="1600" dirty="0">
                <a:latin typeface="Cambria Math" panose="02040503050406030204" pitchFamily="18" charset="0"/>
              </a:rPr>
              <a:t>f</a:t>
            </a:r>
            <a:r>
              <a:rPr lang="zh-CN" altLang="en-US" sz="1600" dirty="0">
                <a:solidFill>
                  <a:srgbClr val="222222"/>
                </a:solidFill>
                <a:latin typeface="Helvetica Neue"/>
              </a:rPr>
              <a:t>是线性映射时，反映一组样本</a:t>
            </a:r>
            <a:r>
              <a:rPr lang="en-US" altLang="zh-CN" sz="1600" dirty="0">
                <a:latin typeface="Cambria Math" panose="02040503050406030204" pitchFamily="18" charset="0"/>
              </a:rPr>
              <a:t>(</a:t>
            </a:r>
            <a:r>
              <a:rPr lang="en-US" altLang="zh-CN" sz="1600" dirty="0" smtClean="0">
                <a:latin typeface="Cambria Math" panose="02040503050406030204" pitchFamily="18" charset="0"/>
              </a:rPr>
              <a:t>x , y</a:t>
            </a:r>
            <a:r>
              <a:rPr lang="en-US" altLang="zh-CN" sz="1600" dirty="0">
                <a:latin typeface="Cambria Math" panose="02040503050406030204" pitchFamily="18" charset="0"/>
              </a:rPr>
              <a:t>)</a:t>
            </a:r>
            <a:r>
              <a:rPr lang="zh-CN" altLang="en-US" sz="1600" dirty="0">
                <a:solidFill>
                  <a:srgbClr val="222222"/>
                </a:solidFill>
                <a:latin typeface="Helvetica Neue"/>
              </a:rPr>
              <a:t>线性关系</a:t>
            </a:r>
            <a:r>
              <a:rPr lang="en-US" altLang="zh-CN" sz="1600" dirty="0">
                <a:solidFill>
                  <a:srgbClr val="222222"/>
                </a:solidFill>
                <a:latin typeface="Helvetica Neue"/>
              </a:rPr>
              <a:t>f</a:t>
            </a:r>
            <a:r>
              <a:rPr lang="zh-CN" altLang="en-US" sz="1600" dirty="0">
                <a:solidFill>
                  <a:srgbClr val="222222"/>
                </a:solidFill>
                <a:latin typeface="Helvetica Neue"/>
              </a:rPr>
              <a:t>的确定性，或信噪（比）。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5378175" y="2326154"/>
                <a:ext cx="25282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1">
                        <a:latin typeface="Cambria Math" panose="02040503050406030204" pitchFamily="18" charset="0"/>
                      </a:rPr>
                      <m:t>Cov</m:t>
                    </m:r>
                  </m:oMath>
                </a14:m>
                <a:r>
                  <a:rPr lang="en-US" altLang="zh-CN" sz="1400" dirty="0">
                    <a:latin typeface="Cambria Math" panose="02040503050406030204" pitchFamily="18" charset="0"/>
                  </a:rPr>
                  <a:t>(X,Y)= E(XY)-E(X)E(Y</a:t>
                </a:r>
                <a:r>
                  <a:rPr lang="en-US" altLang="zh-CN" sz="1400" dirty="0" smtClean="0">
                    <a:latin typeface="Cambria Math" panose="02040503050406030204" pitchFamily="18" charset="0"/>
                  </a:rPr>
                  <a:t>)=0 </a:t>
                </a:r>
                <a:endParaRPr lang="zh-CN" altLang="en-US" sz="1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175" y="2326154"/>
                <a:ext cx="2528256" cy="307777"/>
              </a:xfrm>
              <a:prstGeom prst="rect">
                <a:avLst/>
              </a:prstGeom>
              <a:blipFill rotWithShape="0">
                <a:blip r:embed="rId6"/>
                <a:stretch>
                  <a:fillRect t="-6000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EXY=\int\int xyf(x,y)dxdy=\int\int xyg(x)h(y)dxdy=\int xg(x)dx\int yh(y)dy=EXE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383" y="1733208"/>
            <a:ext cx="5972175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下箭头 36"/>
          <p:cNvSpPr/>
          <p:nvPr/>
        </p:nvSpPr>
        <p:spPr>
          <a:xfrm>
            <a:off x="5944626" y="1466570"/>
            <a:ext cx="106784" cy="26769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>
            <a:off x="5973375" y="2070560"/>
            <a:ext cx="106784" cy="26769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 rot="7800000">
            <a:off x="5283098" y="2191814"/>
            <a:ext cx="106784" cy="26769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74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91</Words>
  <Application>Microsoft Office PowerPoint</Application>
  <PresentationFormat>宽屏</PresentationFormat>
  <Paragraphs>15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Helvetica Neue</vt:lpstr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gc</dc:creator>
  <cp:lastModifiedBy>gc</cp:lastModifiedBy>
  <cp:revision>25</cp:revision>
  <dcterms:created xsi:type="dcterms:W3CDTF">2016-06-23T05:27:11Z</dcterms:created>
  <dcterms:modified xsi:type="dcterms:W3CDTF">2016-06-23T08:38:18Z</dcterms:modified>
</cp:coreProperties>
</file>