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3" r:id="rId4"/>
    <p:sldId id="26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4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90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4/1/2017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arpitnarechania/caeba2e6579900ea12cb2a4eb157ce74" TargetMode="External"/><Relationship Id="rId2" Type="http://schemas.openxmlformats.org/officeDocument/2006/relationships/hyperlink" Target="https://www.youtube.com/watch?v=Fjmxh-gnBM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.ocks.org/starcalibre/f4b8bb0da3b2090c56d79646a338fd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467544" y="4437112"/>
            <a:ext cx="6477000" cy="89269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n-lt"/>
              </a:rPr>
              <a:t>Amir Ghaderi 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MSc Data Science and Analytics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196752"/>
            <a:ext cx="7772400" cy="161404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Classification of Credit Card Defaults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Visualization3: Parallel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" y="1484783"/>
            <a:ext cx="9036496" cy="5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1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Classifiers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Knn</a:t>
            </a:r>
            <a:r>
              <a:rPr lang="en-CA" dirty="0"/>
              <a:t>{Euclidean, Manhattan, </a:t>
            </a:r>
            <a:r>
              <a:rPr lang="en-CA" dirty="0" err="1"/>
              <a:t>Minkowski</a:t>
            </a:r>
            <a:r>
              <a:rPr lang="en-CA" dirty="0"/>
              <a:t>, K = sqrt(n)}</a:t>
            </a:r>
          </a:p>
          <a:p>
            <a:r>
              <a:rPr lang="en-CA" dirty="0"/>
              <a:t>SVM{Linear, Polynomial, Radial Basis, Sigmoid}</a:t>
            </a:r>
          </a:p>
          <a:p>
            <a:r>
              <a:rPr lang="en-CA" dirty="0"/>
              <a:t>Naïve Bayes</a:t>
            </a:r>
          </a:p>
          <a:p>
            <a:r>
              <a:rPr lang="en-CA" dirty="0"/>
              <a:t>Decision trees{tree, bagging, RF, C5.0}</a:t>
            </a:r>
          </a:p>
          <a:p>
            <a:r>
              <a:rPr lang="en-CA" dirty="0"/>
              <a:t>Neural nets{hidden layers = sqrt(n)}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571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53400" cy="990600"/>
          </a:xfrm>
        </p:spPr>
        <p:txBody>
          <a:bodyPr/>
          <a:lstStyle/>
          <a:p>
            <a:r>
              <a:rPr lang="en-CA" dirty="0"/>
              <a:t>Visualization4: Bar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5"/>
            <a:ext cx="8964488" cy="49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Visualization5: Decision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" y="1556792"/>
            <a:ext cx="891750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Visualization5: Decision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0364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Visualization5: Decision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4996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6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Visualization6: Confusion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" y="1680965"/>
            <a:ext cx="9046690" cy="51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4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Which variables are the strongest predictors of default payments?</a:t>
            </a:r>
          </a:p>
          <a:p>
            <a:pPr marL="0" indent="0">
              <a:buNone/>
            </a:pPr>
            <a:r>
              <a:rPr lang="en-CA" dirty="0"/>
              <a:t>	 {Limit, Sex}</a:t>
            </a:r>
          </a:p>
          <a:p>
            <a:pPr marL="0" indent="0">
              <a:buNone/>
            </a:pPr>
            <a:r>
              <a:rPr lang="en-CA" dirty="0"/>
              <a:t>What is the most accurate Machine Learning Classification Model?</a:t>
            </a:r>
          </a:p>
          <a:p>
            <a:pPr marL="0" indent="0">
              <a:buNone/>
            </a:pPr>
            <a:r>
              <a:rPr lang="en-CA" dirty="0"/>
              <a:t>	Decision Trees{RF}	</a:t>
            </a:r>
          </a:p>
        </p:txBody>
      </p:sp>
    </p:spTree>
    <p:extLst>
      <p:ext uri="{BB962C8B-B14F-4D97-AF65-F5344CB8AC3E}">
        <p14:creationId xmlns:p14="http://schemas.microsoft.com/office/powerpoint/2010/main" val="35104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Javascript</a:t>
            </a:r>
            <a:r>
              <a:rPr lang="en-CA" dirty="0"/>
              <a:t>, HTML, CSS, D3 Experience</a:t>
            </a:r>
          </a:p>
          <a:p>
            <a:r>
              <a:rPr lang="en-CA" dirty="0"/>
              <a:t>Machine Learning Classification Experience</a:t>
            </a:r>
          </a:p>
          <a:p>
            <a:r>
              <a:rPr lang="en-CA" dirty="0"/>
              <a:t>Data manipulating experience in R</a:t>
            </a:r>
          </a:p>
          <a:p>
            <a:r>
              <a:rPr lang="en-CA" dirty="0"/>
              <a:t>Relevant project experience </a:t>
            </a:r>
          </a:p>
          <a:p>
            <a:r>
              <a:rPr lang="en-CA" dirty="0" err="1"/>
              <a:t>Kaggle</a:t>
            </a:r>
            <a:r>
              <a:rPr lang="en-CA" dirty="0"/>
              <a:t> has excellent dataset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67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28800"/>
            <a:ext cx="8928992" cy="5040560"/>
          </a:xfrm>
        </p:spPr>
        <p:txBody>
          <a:bodyPr>
            <a:normAutofit/>
          </a:bodyPr>
          <a:lstStyle/>
          <a:p>
            <a:r>
              <a:rPr lang="en-US" sz="2200" dirty="0"/>
              <a:t>Bar Plot - </a:t>
            </a:r>
            <a:r>
              <a:rPr lang="en-US" sz="2200" u="sng" dirty="0">
                <a:hlinkClick r:id="rId2"/>
              </a:rPr>
              <a:t>https://www.youtube.com/watch?v=Fjmxh-gnBM0</a:t>
            </a:r>
            <a:endParaRPr lang="en-CA" sz="2200" dirty="0"/>
          </a:p>
          <a:p>
            <a:r>
              <a:rPr lang="en-US" sz="2200" dirty="0"/>
              <a:t>Correlation Matrix: </a:t>
            </a:r>
            <a:r>
              <a:rPr lang="en-US" sz="2200" u="sng" dirty="0">
                <a:hlinkClick r:id="rId3"/>
              </a:rPr>
              <a:t>https://bl.ocks.org/arpitnarechania/caeba2e6579900ea12cb2a4eb157ce74</a:t>
            </a:r>
            <a:endParaRPr lang="en-CA" sz="2200" dirty="0"/>
          </a:p>
          <a:p>
            <a:r>
              <a:rPr lang="en-US" sz="2200" dirty="0"/>
              <a:t>Scatter Plot: </a:t>
            </a:r>
            <a:r>
              <a:rPr lang="en-US" sz="2200" u="sng" dirty="0">
                <a:hlinkClick r:id="rId4"/>
              </a:rPr>
              <a:t>https://bl.ocks.org/starcalibre/f4b8bb0da3b2090c56d79646a338fd81</a:t>
            </a:r>
            <a:endParaRPr lang="en-CA" sz="2200" dirty="0"/>
          </a:p>
          <a:p>
            <a:r>
              <a:rPr lang="en-US" sz="2200" dirty="0"/>
              <a:t>Parallel Coordinates: https://bl.ocks.org/jasondavies/1341281</a:t>
            </a:r>
            <a:endParaRPr lang="en-CA" sz="2200" dirty="0"/>
          </a:p>
          <a:p>
            <a:r>
              <a:rPr lang="en-US" sz="2200" dirty="0"/>
              <a:t>Decision Tree: https://bl.ocks.org/ajschumacher/65eda1df2b0dd2cf616f</a:t>
            </a:r>
            <a:endParaRPr lang="en-CA" sz="2200" dirty="0"/>
          </a:p>
          <a:p>
            <a:r>
              <a:rPr lang="en-US" sz="2200" dirty="0"/>
              <a:t>Confusion Matrix: https://bl.ocks.org/arpitnarechania/dbf03d8ef7fffa446379d59db6354bac</a:t>
            </a:r>
            <a:endParaRPr lang="en-CA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56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Dataset Description</a:t>
            </a:r>
          </a:p>
          <a:p>
            <a:r>
              <a:rPr lang="en-CA" dirty="0"/>
              <a:t>Project Goals</a:t>
            </a:r>
          </a:p>
          <a:p>
            <a:r>
              <a:rPr lang="en-CA" dirty="0"/>
              <a:t>Data Pre-Processing </a:t>
            </a:r>
          </a:p>
          <a:p>
            <a:r>
              <a:rPr lang="en-CA" dirty="0"/>
              <a:t>Visualization walk throughs</a:t>
            </a:r>
          </a:p>
          <a:p>
            <a:r>
              <a:rPr lang="en-CA" dirty="0"/>
              <a:t>Conclusions</a:t>
            </a:r>
          </a:p>
          <a:p>
            <a:r>
              <a:rPr lang="en-CA" dirty="0"/>
              <a:t>Lessons learned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851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984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9876" y="332656"/>
            <a:ext cx="8714928" cy="111216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Dataset: Default Payments of Credit Card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r>
              <a:rPr lang="en-US" dirty="0"/>
              <a:t>Source: UCL Machine Learning Repository -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Records: 30000</a:t>
            </a:r>
          </a:p>
          <a:p>
            <a:r>
              <a:rPr lang="en-US" dirty="0"/>
              <a:t>Features:25</a:t>
            </a:r>
            <a:endParaRPr lang="en-CA" dirty="0"/>
          </a:p>
          <a:p>
            <a:pPr lvl="1"/>
            <a:r>
              <a:rPr lang="en-CA" dirty="0"/>
              <a:t>{Id, Limit, sex, education, marriage, age, Payment1:6, Bill_amount1:6, Pay_amount1:6, </a:t>
            </a:r>
            <a:r>
              <a:rPr lang="en-CA" dirty="0" err="1"/>
              <a:t>Default_Class</a:t>
            </a:r>
            <a:r>
              <a:rPr lang="en-CA" dirty="0"/>
              <a:t>}</a:t>
            </a:r>
          </a:p>
          <a:p>
            <a:r>
              <a:rPr lang="en-CA" dirty="0"/>
              <a:t>Classes: 2</a:t>
            </a:r>
          </a:p>
          <a:p>
            <a:pPr lvl="1"/>
            <a:r>
              <a:rPr lang="en-CA" dirty="0"/>
              <a:t>0 – Not Default</a:t>
            </a:r>
          </a:p>
          <a:p>
            <a:pPr lvl="1"/>
            <a:r>
              <a:rPr lang="en-CA" dirty="0"/>
              <a:t>1 – Defaulted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52736"/>
            <a:ext cx="8153400" cy="288032"/>
          </a:xfrm>
        </p:spPr>
        <p:txBody>
          <a:bodyPr>
            <a:normAutofit fontScale="90000"/>
          </a:bodyPr>
          <a:lstStyle/>
          <a:p>
            <a:r>
              <a:rPr lang="en-CA" dirty="0"/>
              <a:t>Project Goals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Which variables are the strongest predictors of default payments</a:t>
            </a:r>
          </a:p>
          <a:p>
            <a:r>
              <a:rPr lang="en-CA" dirty="0"/>
              <a:t>2. What is the most accurate Machine Learning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5016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788" y="620688"/>
            <a:ext cx="8153400" cy="720080"/>
          </a:xfrm>
        </p:spPr>
        <p:txBody>
          <a:bodyPr>
            <a:normAutofit fontScale="90000"/>
          </a:bodyPr>
          <a:lstStyle/>
          <a:p>
            <a:r>
              <a:rPr lang="en-CA" dirty="0"/>
              <a:t>Data Pre-Processing 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Conducted using R</a:t>
            </a:r>
          </a:p>
          <a:p>
            <a:r>
              <a:rPr lang="en-CA" dirty="0"/>
              <a:t>Class Factorization </a:t>
            </a:r>
          </a:p>
          <a:p>
            <a:r>
              <a:rPr lang="en-CA" dirty="0"/>
              <a:t>Feature Normalization </a:t>
            </a:r>
          </a:p>
          <a:p>
            <a:r>
              <a:rPr lang="en-CA" dirty="0"/>
              <a:t>Data Splitting - training/testing </a:t>
            </a:r>
          </a:p>
          <a:p>
            <a:r>
              <a:rPr lang="en-CA" dirty="0"/>
              <a:t>Class distribution balancing - training/testing </a:t>
            </a:r>
          </a:p>
          <a:p>
            <a:r>
              <a:rPr lang="en-CA" dirty="0"/>
              <a:t>Data Randomization - training/testing sets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832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Visualization1: Correlation Matrix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784976" cy="52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3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Visualization2: Scatter Plot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5" y="1600200"/>
            <a:ext cx="8602275" cy="50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8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Visualization2: Scatter Plot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045"/>
            <a:ext cx="896448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Visualization3: Parallel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036496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6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presentation</Template>
  <TotalTime>0</TotalTime>
  <Words>350</Words>
  <Application>Microsoft Office PowerPoint</Application>
  <PresentationFormat>On-screen Show (4:3)</PresentationFormat>
  <Paragraphs>65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Tw Cen MT</vt:lpstr>
      <vt:lpstr>Wingdings</vt:lpstr>
      <vt:lpstr>Wingdings 2</vt:lpstr>
      <vt:lpstr>Median</vt:lpstr>
      <vt:lpstr>Amir Ghaderi  MSc Data Science and Analytics</vt:lpstr>
      <vt:lpstr>Overview</vt:lpstr>
      <vt:lpstr>Dataset: Default Payments of Credit Card</vt:lpstr>
      <vt:lpstr>Project Goals </vt:lpstr>
      <vt:lpstr>Data Pre-Processing  </vt:lpstr>
      <vt:lpstr>Visualization1: Correlation Matrix </vt:lpstr>
      <vt:lpstr>Visualization2: Scatter Plot</vt:lpstr>
      <vt:lpstr>Visualization2: Scatter Plot</vt:lpstr>
      <vt:lpstr>Visualization3: Parallel Coordinates</vt:lpstr>
      <vt:lpstr>Visualization3: Parallel Coordinates</vt:lpstr>
      <vt:lpstr>Machine Learning Classifiers </vt:lpstr>
      <vt:lpstr>Visualization4: Bar plot</vt:lpstr>
      <vt:lpstr>Visualization5: Decision Tree</vt:lpstr>
      <vt:lpstr>Visualization5: Decision Tree</vt:lpstr>
      <vt:lpstr>Visualization5: Decision Tree</vt:lpstr>
      <vt:lpstr>Visualization6: Confusion Matrix</vt:lpstr>
      <vt:lpstr>Conclusion </vt:lpstr>
      <vt:lpstr>Lessons Learned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2017-03-26T05:17:11Z</dcterms:created>
  <dcterms:modified xsi:type="dcterms:W3CDTF">2017-04-01T17:41:43Z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