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7" r:id="rId3"/>
    <p:sldId id="278" r:id="rId4"/>
    <p:sldId id="279" r:id="rId5"/>
    <p:sldId id="280" r:id="rId6"/>
    <p:sldId id="281" r:id="rId7"/>
    <p:sldId id="288" r:id="rId8"/>
    <p:sldId id="282" r:id="rId9"/>
    <p:sldId id="283" r:id="rId10"/>
    <p:sldId id="284" r:id="rId11"/>
    <p:sldId id="285" r:id="rId12"/>
    <p:sldId id="286" r:id="rId13"/>
    <p:sldId id="287" r:id="rId14"/>
    <p:sldId id="273" r:id="rId15"/>
    <p:sldId id="274" r:id="rId16"/>
    <p:sldId id="275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-139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2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M:\g\darpa\ppaml\challenge-problems\cp7\tweet-te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Chilton County, AL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marker>
            <c:symbol val="circle"/>
            <c:size val="7"/>
          </c:marker>
          <c:xVal>
            <c:numRef>
              <c:f>'tweet-test'!$A$1:$A$51</c:f>
              <c:numCache>
                <c:formatCode>m/d/yyyy</c:formatCode>
                <c:ptCount val="51"/>
                <c:pt idx="0">
                  <c:v>41860</c:v>
                </c:pt>
                <c:pt idx="1">
                  <c:v>41867</c:v>
                </c:pt>
                <c:pt idx="2">
                  <c:v>41874</c:v>
                </c:pt>
                <c:pt idx="3">
                  <c:v>41881</c:v>
                </c:pt>
                <c:pt idx="4">
                  <c:v>41888</c:v>
                </c:pt>
                <c:pt idx="5">
                  <c:v>41895</c:v>
                </c:pt>
                <c:pt idx="6">
                  <c:v>41902</c:v>
                </c:pt>
                <c:pt idx="7">
                  <c:v>41909</c:v>
                </c:pt>
                <c:pt idx="8">
                  <c:v>41916</c:v>
                </c:pt>
                <c:pt idx="9">
                  <c:v>41923</c:v>
                </c:pt>
                <c:pt idx="10">
                  <c:v>41930</c:v>
                </c:pt>
                <c:pt idx="11">
                  <c:v>41937</c:v>
                </c:pt>
                <c:pt idx="12">
                  <c:v>41944</c:v>
                </c:pt>
                <c:pt idx="13">
                  <c:v>41951</c:v>
                </c:pt>
                <c:pt idx="14">
                  <c:v>41958</c:v>
                </c:pt>
                <c:pt idx="15">
                  <c:v>41965</c:v>
                </c:pt>
                <c:pt idx="16">
                  <c:v>41972</c:v>
                </c:pt>
                <c:pt idx="17">
                  <c:v>41979</c:v>
                </c:pt>
                <c:pt idx="18">
                  <c:v>41986</c:v>
                </c:pt>
                <c:pt idx="19">
                  <c:v>41993</c:v>
                </c:pt>
                <c:pt idx="20">
                  <c:v>42000</c:v>
                </c:pt>
                <c:pt idx="21">
                  <c:v>42007</c:v>
                </c:pt>
                <c:pt idx="22">
                  <c:v>42014</c:v>
                </c:pt>
                <c:pt idx="23">
                  <c:v>42021</c:v>
                </c:pt>
                <c:pt idx="24">
                  <c:v>42028</c:v>
                </c:pt>
                <c:pt idx="25">
                  <c:v>42035</c:v>
                </c:pt>
                <c:pt idx="26">
                  <c:v>42042</c:v>
                </c:pt>
                <c:pt idx="27">
                  <c:v>42049</c:v>
                </c:pt>
                <c:pt idx="28">
                  <c:v>42056</c:v>
                </c:pt>
                <c:pt idx="29">
                  <c:v>42063</c:v>
                </c:pt>
                <c:pt idx="30">
                  <c:v>42070</c:v>
                </c:pt>
                <c:pt idx="31">
                  <c:v>42077</c:v>
                </c:pt>
                <c:pt idx="32">
                  <c:v>42084</c:v>
                </c:pt>
                <c:pt idx="33">
                  <c:v>42091</c:v>
                </c:pt>
                <c:pt idx="34">
                  <c:v>42098</c:v>
                </c:pt>
                <c:pt idx="35">
                  <c:v>42105</c:v>
                </c:pt>
                <c:pt idx="36">
                  <c:v>42112</c:v>
                </c:pt>
                <c:pt idx="37">
                  <c:v>42119</c:v>
                </c:pt>
                <c:pt idx="38">
                  <c:v>42126</c:v>
                </c:pt>
                <c:pt idx="39">
                  <c:v>42133</c:v>
                </c:pt>
                <c:pt idx="40">
                  <c:v>42140</c:v>
                </c:pt>
                <c:pt idx="41">
                  <c:v>42147</c:v>
                </c:pt>
                <c:pt idx="42">
                  <c:v>42154</c:v>
                </c:pt>
                <c:pt idx="43">
                  <c:v>42161</c:v>
                </c:pt>
                <c:pt idx="44">
                  <c:v>42168</c:v>
                </c:pt>
                <c:pt idx="45">
                  <c:v>42175</c:v>
                </c:pt>
                <c:pt idx="46">
                  <c:v>42182</c:v>
                </c:pt>
                <c:pt idx="47">
                  <c:v>42189</c:v>
                </c:pt>
                <c:pt idx="48">
                  <c:v>42196</c:v>
                </c:pt>
                <c:pt idx="49">
                  <c:v>42203</c:v>
                </c:pt>
                <c:pt idx="50">
                  <c:v>42210</c:v>
                </c:pt>
              </c:numCache>
            </c:numRef>
          </c:xVal>
          <c:yVal>
            <c:numRef>
              <c:f>'tweet-test'!$B$1:$B$51</c:f>
              <c:numCache>
                <c:formatCode>General</c:formatCode>
                <c:ptCount val="51"/>
                <c:pt idx="0">
                  <c:v>32</c:v>
                </c:pt>
                <c:pt idx="1">
                  <c:v>23</c:v>
                </c:pt>
                <c:pt idx="2">
                  <c:v>28</c:v>
                </c:pt>
                <c:pt idx="3">
                  <c:v>54</c:v>
                </c:pt>
                <c:pt idx="4">
                  <c:v>61</c:v>
                </c:pt>
                <c:pt idx="5">
                  <c:v>43</c:v>
                </c:pt>
                <c:pt idx="6">
                  <c:v>26</c:v>
                </c:pt>
                <c:pt idx="7">
                  <c:v>60</c:v>
                </c:pt>
                <c:pt idx="8">
                  <c:v>73</c:v>
                </c:pt>
                <c:pt idx="9">
                  <c:v>67</c:v>
                </c:pt>
                <c:pt idx="10">
                  <c:v>84</c:v>
                </c:pt>
                <c:pt idx="11">
                  <c:v>91</c:v>
                </c:pt>
                <c:pt idx="12">
                  <c:v>58</c:v>
                </c:pt>
                <c:pt idx="13">
                  <c:v>64</c:v>
                </c:pt>
                <c:pt idx="14">
                  <c:v>51</c:v>
                </c:pt>
                <c:pt idx="15">
                  <c:v>61</c:v>
                </c:pt>
                <c:pt idx="16">
                  <c:v>40</c:v>
                </c:pt>
                <c:pt idx="17">
                  <c:v>98</c:v>
                </c:pt>
                <c:pt idx="18">
                  <c:v>89</c:v>
                </c:pt>
                <c:pt idx="19">
                  <c:v>123</c:v>
                </c:pt>
                <c:pt idx="20">
                  <c:v>115</c:v>
                </c:pt>
                <c:pt idx="21">
                  <c:v>148</c:v>
                </c:pt>
                <c:pt idx="22">
                  <c:v>124</c:v>
                </c:pt>
                <c:pt idx="23">
                  <c:v>110</c:v>
                </c:pt>
                <c:pt idx="24">
                  <c:v>90</c:v>
                </c:pt>
                <c:pt idx="25">
                  <c:v>78</c:v>
                </c:pt>
                <c:pt idx="26">
                  <c:v>99</c:v>
                </c:pt>
                <c:pt idx="27">
                  <c:v>75</c:v>
                </c:pt>
                <c:pt idx="28">
                  <c:v>76</c:v>
                </c:pt>
                <c:pt idx="29">
                  <c:v>80</c:v>
                </c:pt>
                <c:pt idx="30">
                  <c:v>53</c:v>
                </c:pt>
                <c:pt idx="31">
                  <c:v>42</c:v>
                </c:pt>
                <c:pt idx="32">
                  <c:v>25</c:v>
                </c:pt>
                <c:pt idx="33">
                  <c:v>25</c:v>
                </c:pt>
                <c:pt idx="34">
                  <c:v>20</c:v>
                </c:pt>
                <c:pt idx="35">
                  <c:v>27</c:v>
                </c:pt>
                <c:pt idx="36">
                  <c:v>40</c:v>
                </c:pt>
                <c:pt idx="37">
                  <c:v>37</c:v>
                </c:pt>
                <c:pt idx="38">
                  <c:v>29</c:v>
                </c:pt>
                <c:pt idx="39">
                  <c:v>22</c:v>
                </c:pt>
                <c:pt idx="40">
                  <c:v>20</c:v>
                </c:pt>
                <c:pt idx="41">
                  <c:v>22</c:v>
                </c:pt>
                <c:pt idx="42">
                  <c:v>29</c:v>
                </c:pt>
                <c:pt idx="43">
                  <c:v>28</c:v>
                </c:pt>
                <c:pt idx="44">
                  <c:v>27</c:v>
                </c:pt>
                <c:pt idx="45">
                  <c:v>22</c:v>
                </c:pt>
                <c:pt idx="46">
                  <c:v>23</c:v>
                </c:pt>
                <c:pt idx="47">
                  <c:v>17</c:v>
                </c:pt>
                <c:pt idx="48">
                  <c:v>15</c:v>
                </c:pt>
                <c:pt idx="49">
                  <c:v>11</c:v>
                </c:pt>
                <c:pt idx="50">
                  <c:v>10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043584"/>
        <c:axId val="91820416"/>
      </c:scatterChart>
      <c:valAx>
        <c:axId val="7904358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91820416"/>
        <c:crosses val="autoZero"/>
        <c:crossBetween val="midCat"/>
      </c:valAx>
      <c:valAx>
        <c:axId val="91820416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Tweets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904358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BD383-960F-4311-92C8-B2CD992ECA1E}" type="datetimeFigureOut">
              <a:rPr lang="en-US" smtClean="0"/>
              <a:pPr/>
              <a:t>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CC242-A0D7-4B80-A96C-75E8B1ABCB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26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B64B42-97C5-4E7F-A046-9ABFB24F4647}" type="datetime1">
              <a:rPr lang="en-US" smtClean="0"/>
              <a:pPr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9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A0EC12-4566-4CE0-B247-A2A993FCE100}" type="datetime1">
              <a:rPr lang="en-US" smtClean="0"/>
              <a:pPr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7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8685CE-C5FB-40C9-BA61-348FC7272552}" type="datetime1">
              <a:rPr lang="en-US" smtClean="0"/>
              <a:pPr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93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Distribution Unlimited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10"/>
          <p:cNvSpPr>
            <a:spLocks noGrp="1"/>
          </p:cNvSpPr>
          <p:nvPr>
            <p:ph sz="quarter" idx="13"/>
          </p:nvPr>
        </p:nvSpPr>
        <p:spPr>
          <a:xfrm>
            <a:off x="419100" y="1143000"/>
            <a:ext cx="8305800" cy="5334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/>
            </a:lvl2pPr>
            <a:lvl3pPr marL="1143000" indent="-228600">
              <a:buFont typeface="Arial" pitchFamily="34" charset="0"/>
              <a:buChar char="•"/>
              <a:defRPr sz="1400"/>
            </a:lvl3pPr>
            <a:lvl4pPr marL="1600200" indent="-228600">
              <a:buFont typeface="Arial" pitchFamily="34" charset="0"/>
              <a:buChar char="•"/>
              <a:defRPr sz="1300"/>
            </a:lvl4pPr>
            <a:lvl5pPr marL="2057400" indent="-228600">
              <a:buFont typeface="Arial" pitchFamily="34" charset="0"/>
              <a:buChar char="•"/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990601" y="151418"/>
            <a:ext cx="6934200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381000" y="840101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169" y="68859"/>
            <a:ext cx="1085438" cy="6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2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144205-5CF7-4997-A8A7-73185C3E51BD}" type="datetime1">
              <a:rPr lang="en-US" smtClean="0"/>
              <a:pPr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118C28-9CF9-4F09-994F-3AF8E3C8B50E}" type="datetime1">
              <a:rPr lang="en-US" smtClean="0"/>
              <a:pPr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5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1938F-9454-4F6C-ACB2-DD81AA9A83F6}" type="datetime1">
              <a:rPr lang="en-US" smtClean="0"/>
              <a:pPr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6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89D24A-2359-461F-AF40-1ADDF63DBEFE}" type="datetime1">
              <a:rPr lang="en-US" smtClean="0"/>
              <a:pPr/>
              <a:t>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5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811A03-8C0D-446E-B071-DE28A83022E6}" type="datetime1">
              <a:rPr lang="en-US" smtClean="0"/>
              <a:pPr/>
              <a:t>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8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FCF0CD-5D8E-4B83-9302-B220564DA9C3}" type="datetime1">
              <a:rPr lang="en-US" smtClean="0"/>
              <a:pPr/>
              <a:t>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763469-E329-44C8-A8C3-F8F5F3287007}" type="datetime1">
              <a:rPr lang="en-US" smtClean="0"/>
              <a:pPr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5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B2C831-ADF7-4486-8C19-48EB1D12687C}" type="datetime1">
              <a:rPr lang="en-US" smtClean="0"/>
              <a:pPr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1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219200"/>
            <a:ext cx="868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86200" y="6550026"/>
            <a:ext cx="3924300" cy="2984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aseline="0">
                <a:solidFill>
                  <a:srgbClr val="898989"/>
                </a:solidFill>
                <a:latin typeface="Tahoma" charset="0"/>
              </a:defRPr>
            </a:lvl1pPr>
          </a:lstStyle>
          <a:p>
            <a:pPr>
              <a:defRPr/>
            </a:pPr>
            <a:r>
              <a:rPr lang="en-US" smtClean="0"/>
              <a:t>Distribution Unlimited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2430" y="6553200"/>
            <a:ext cx="762000" cy="29210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aseline="0">
                <a:solidFill>
                  <a:srgbClr val="898989"/>
                </a:solidFill>
                <a:latin typeface="Tahoma" charset="0"/>
              </a:defRPr>
            </a:lvl1pPr>
          </a:lstStyle>
          <a:p>
            <a:pPr>
              <a:defRPr/>
            </a:pPr>
            <a:fld id="{231CC523-8BC6-4921-807A-66BD262F3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 bwMode="auto">
          <a:xfrm>
            <a:off x="903890" y="97220"/>
            <a:ext cx="7136279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1558" y="59284"/>
            <a:ext cx="692206" cy="6922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8" y="6134702"/>
            <a:ext cx="692206" cy="6922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169" y="68859"/>
            <a:ext cx="1085438" cy="655071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41" b="23097"/>
          <a:stretch/>
        </p:blipFill>
        <p:spPr bwMode="auto">
          <a:xfrm>
            <a:off x="855292" y="6189292"/>
            <a:ext cx="2228850" cy="539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29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ppaml-support@community.galois.com" TargetMode="External"/><Relationship Id="rId2" Type="http://schemas.openxmlformats.org/officeDocument/2006/relationships/hyperlink" Target="http://ppaml.kitware.com/mida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is.cdc.gov/grasp/fluview/fluportaldashboard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 Problem </a:t>
            </a:r>
            <a:r>
              <a:rPr lang="en-US" dirty="0" smtClean="0"/>
              <a:t>7: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Influence-Like Illnesses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su-Hsin</a:t>
            </a:r>
            <a:r>
              <a:rPr lang="en-US" dirty="0" smtClean="0"/>
              <a:t> Yu, SSCI</a:t>
            </a:r>
          </a:p>
          <a:p>
            <a:r>
              <a:rPr lang="en-US" dirty="0" smtClean="0"/>
              <a:t>Tom </a:t>
            </a:r>
            <a:r>
              <a:rPr lang="en-US" dirty="0" smtClean="0"/>
              <a:t>Dietterich, Oregon State</a:t>
            </a:r>
          </a:p>
          <a:p>
            <a:r>
              <a:rPr lang="en-US" dirty="0" smtClean="0"/>
              <a:t>Chad </a:t>
            </a:r>
            <a:r>
              <a:rPr lang="en-US" dirty="0"/>
              <a:t>Scherrer, </a:t>
            </a:r>
            <a:r>
              <a:rPr lang="en-US" dirty="0" smtClean="0"/>
              <a:t>Galois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0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09"/>
    </mc:Choice>
    <mc:Fallback xmlns="">
      <p:transition spd="slow" advTm="2420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 Prevalence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371600"/>
                <a:ext cx="5562600" cy="4525963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/>
                      <m:t>lo</m:t>
                    </m:r>
                    <m:r>
                      <m:rPr>
                        <m:sty m:val="p"/>
                      </m:rPr>
                      <a:rPr lang="en-US"/>
                      <m:t>g</m:t>
                    </m:r>
                    <m:d>
                      <m:dPr>
                        <m:ctrlPr>
                          <a:rPr lang="en-US" b="1" i="1"/>
                        </m:ctrlPr>
                      </m:dPr>
                      <m:e>
                        <m:f>
                          <m:fPr>
                            <m:ctrlPr>
                              <a:rPr lang="en-US" b="1" i="1"/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/>
                                </m:ctrlPr>
                              </m:sSubPr>
                              <m:e>
                                <m:r>
                                  <a:rPr lang="en-US" i="1"/>
                                  <m:t>𝑧</m:t>
                                </m:r>
                              </m:e>
                              <m:sub>
                                <m:r>
                                  <a:rPr lang="en-US" i="1"/>
                                  <m:t>𝑐</m:t>
                                </m:r>
                                <m:r>
                                  <a:rPr lang="en-US" i="1"/>
                                  <m:t>,</m:t>
                                </m:r>
                                <m:r>
                                  <a:rPr lang="en-US" i="1"/>
                                  <m:t>𝑡</m:t>
                                </m:r>
                              </m:sub>
                            </m:sSub>
                            <m:r>
                              <a:rPr lang="en-US" i="1"/>
                              <m:t>+</m:t>
                            </m:r>
                            <m:sSub>
                              <m:sSubPr>
                                <m:ctrlPr>
                                  <a:rPr lang="en-US" b="1" i="1"/>
                                </m:ctrlPr>
                              </m:sSubPr>
                              <m:e>
                                <m:r>
                                  <a:rPr lang="en-US" i="1"/>
                                  <m:t>𝜖</m:t>
                                </m:r>
                              </m:e>
                              <m:sub>
                                <m:r>
                                  <a:rPr lang="en-US" i="1"/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1" i="1"/>
                                </m:ctrlPr>
                              </m:sSubPr>
                              <m:e>
                                <m:r>
                                  <a:rPr lang="en-US" i="1"/>
                                  <m:t>1−</m:t>
                                </m:r>
                                <m:r>
                                  <a:rPr lang="en-US" i="1"/>
                                  <m:t>𝑧</m:t>
                                </m:r>
                              </m:e>
                              <m:sub>
                                <m:r>
                                  <a:rPr lang="en-US" i="1"/>
                                  <m:t>𝑐</m:t>
                                </m:r>
                                <m:r>
                                  <a:rPr lang="en-US" i="1"/>
                                  <m:t>,</m:t>
                                </m:r>
                                <m:r>
                                  <a:rPr lang="en-US" i="1"/>
                                  <m:t>𝑡</m:t>
                                </m:r>
                              </m:sub>
                            </m:sSub>
                            <m:r>
                              <a:rPr lang="en-US" i="1"/>
                              <m:t>+</m:t>
                            </m:r>
                            <m:sSub>
                              <m:sSubPr>
                                <m:ctrlPr>
                                  <a:rPr lang="en-US" b="1" i="1"/>
                                </m:ctrlPr>
                              </m:sSubPr>
                              <m:e>
                                <m:r>
                                  <a:rPr lang="en-US" i="1"/>
                                  <m:t>𝜖</m:t>
                                </m:r>
                              </m:e>
                              <m:sub>
                                <m:r>
                                  <a:rPr lang="en-US" i="1"/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i="1"/>
                      <m:t>=</m:t>
                    </m:r>
                    <m:sSup>
                      <m:sSupPr>
                        <m:ctrlPr>
                          <a:rPr lang="en-US" b="1" i="1"/>
                        </m:ctrlPr>
                      </m:sSupPr>
                      <m:e>
                        <m:r>
                          <a:rPr lang="en-US" i="1"/>
                          <m:t>𝛽</m:t>
                        </m:r>
                      </m:e>
                      <m:sup>
                        <m:r>
                          <a:rPr lang="en-US" i="1"/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 i="1"/>
                          <m:t>𝑐</m:t>
                        </m:r>
                        <m:r>
                          <a:rPr lang="en-US" i="1"/>
                          <m:t>,</m:t>
                        </m:r>
                        <m:r>
                          <a:rPr lang="en-US" i="1"/>
                          <m:t>𝑡</m:t>
                        </m:r>
                      </m:sub>
                    </m:sSub>
                    <m:r>
                      <a:rPr lang="en-US" i="1"/>
                      <m:t>+</m:t>
                    </m:r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i="1"/>
                          <m:t>𝑦</m:t>
                        </m:r>
                      </m:e>
                      <m:sub>
                        <m:r>
                          <a:rPr lang="en-US" i="1"/>
                          <m:t>𝑐</m:t>
                        </m:r>
                        <m:r>
                          <a:rPr lang="en-US" i="1"/>
                          <m:t>,</m:t>
                        </m:r>
                        <m:r>
                          <a:rPr lang="en-US" i="1"/>
                          <m:t>𝑡</m:t>
                        </m:r>
                      </m:sub>
                    </m:sSub>
                    <m:r>
                      <a:rPr lang="en-US" i="1"/>
                      <m:t>+</m:t>
                    </m:r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i="1"/>
                          <m:t>𝑛</m:t>
                        </m:r>
                      </m:e>
                      <m:sub>
                        <m:r>
                          <a:rPr lang="en-US" i="1"/>
                          <m:t>𝑐</m:t>
                        </m:r>
                        <m:r>
                          <a:rPr lang="en-US" i="1"/>
                          <m:t>,</m:t>
                        </m:r>
                        <m:r>
                          <a:rPr lang="en-US" i="1"/>
                          <m:t>𝑡</m:t>
                        </m:r>
                      </m:sub>
                    </m:sSub>
                    <m:r>
                      <a:rPr lang="en-US" i="1"/>
                      <m:t>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569913" indent="-569913">
                  <a:buNone/>
                </a:pPr>
                <a:r>
                  <a:rPr lang="en-US" sz="2600" i="1" dirty="0"/>
                  <a:t>c</a:t>
                </a:r>
                <a:r>
                  <a:rPr lang="en-US" sz="2600" dirty="0"/>
                  <a:t>: county index; </a:t>
                </a:r>
                <a:r>
                  <a:rPr lang="en-US" sz="2600" i="1" dirty="0"/>
                  <a:t>t</a:t>
                </a:r>
                <a:r>
                  <a:rPr lang="en-US" sz="2600" dirty="0"/>
                  <a:t>: week index</a:t>
                </a:r>
              </a:p>
              <a:p>
                <a:pPr marL="569913" indent="-569913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/>
                        </m:ctrlPr>
                      </m:sSubPr>
                      <m:e>
                        <m:r>
                          <a:rPr lang="en-US" sz="2600" b="0" i="1"/>
                          <m:t>𝑋</m:t>
                        </m:r>
                      </m:e>
                      <m:sub>
                        <m:r>
                          <a:rPr lang="en-US" sz="2600" b="0" i="1"/>
                          <m:t>𝑐</m:t>
                        </m:r>
                        <m:r>
                          <a:rPr lang="en-US" sz="2600" b="0" i="1"/>
                          <m:t>,</m:t>
                        </m:r>
                        <m:r>
                          <a:rPr lang="en-US" sz="2600" b="0" i="1"/>
                          <m:t>𝑡</m:t>
                        </m:r>
                      </m:sub>
                    </m:sSub>
                  </m:oMath>
                </a14:m>
                <a:r>
                  <a:rPr lang="en-US" sz="2600" dirty="0"/>
                  <a:t>: covariates for each county </a:t>
                </a:r>
                <a14:m>
                  <m:oMath xmlns:m="http://schemas.openxmlformats.org/officeDocument/2006/math">
                    <m:r>
                      <a:rPr lang="en-US" sz="2600" b="0" i="1"/>
                      <m:t>𝑐</m:t>
                    </m:r>
                  </m:oMath>
                </a14:m>
                <a:r>
                  <a:rPr lang="en-US" sz="2600" dirty="0"/>
                  <a:t> and week </a:t>
                </a:r>
                <a14:m>
                  <m:oMath xmlns:m="http://schemas.openxmlformats.org/officeDocument/2006/math">
                    <m:r>
                      <a:rPr lang="en-US" sz="2600" b="0" i="1"/>
                      <m:t>𝑡</m:t>
                    </m:r>
                  </m:oMath>
                </a14:m>
                <a:endParaRPr lang="en-US" sz="2600" dirty="0"/>
              </a:p>
              <a:p>
                <a:pPr marL="569913" indent="-569913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/>
                        </m:ctrlPr>
                      </m:sSubPr>
                      <m:e>
                        <m:r>
                          <a:rPr lang="en-US" sz="2600" b="0" i="1"/>
                          <m:t>𝑦</m:t>
                        </m:r>
                      </m:e>
                      <m:sub>
                        <m:r>
                          <a:rPr lang="en-US" sz="2600" b="0" i="1"/>
                          <m:t>𝑐</m:t>
                        </m:r>
                        <m:r>
                          <a:rPr lang="en-US" sz="2600" b="0" i="1"/>
                          <m:t>,</m:t>
                        </m:r>
                        <m:r>
                          <a:rPr lang="en-US" sz="2600" b="0" i="1"/>
                          <m:t>𝑡</m:t>
                        </m:r>
                      </m:sub>
                    </m:sSub>
                  </m:oMath>
                </a14:m>
                <a:r>
                  <a:rPr lang="en-US" sz="2600" dirty="0"/>
                  <a:t>: </a:t>
                </a:r>
                <a:r>
                  <a:rPr lang="en-US" sz="2600" dirty="0" smtClean="0"/>
                  <a:t>latent propensity</a:t>
                </a:r>
                <a:endParaRPr lang="en-US" sz="2600" dirty="0"/>
              </a:p>
              <a:p>
                <a:pPr marL="569913" indent="-569913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/>
                        </m:ctrlPr>
                      </m:sSubPr>
                      <m:e>
                        <m:r>
                          <a:rPr lang="en-US" sz="2600" b="0" i="1"/>
                          <m:t>𝑧</m:t>
                        </m:r>
                      </m:e>
                      <m:sub>
                        <m:r>
                          <a:rPr lang="en-US" sz="2600" b="0" i="1"/>
                          <m:t>𝑐</m:t>
                        </m:r>
                        <m:r>
                          <a:rPr lang="en-US" sz="2600" b="0" i="1"/>
                          <m:t>,</m:t>
                        </m:r>
                        <m:r>
                          <a:rPr lang="en-US" sz="2600" b="0" i="1"/>
                          <m:t>𝑡</m:t>
                        </m:r>
                      </m:sub>
                    </m:sSub>
                  </m:oMath>
                </a14:m>
                <a:r>
                  <a:rPr lang="en-US" sz="2600" dirty="0"/>
                  <a:t> : ILI rate (between 0 and 1) of county </a:t>
                </a:r>
                <a:r>
                  <a:rPr lang="en-US" sz="2600" i="1" dirty="0"/>
                  <a:t>c</a:t>
                </a:r>
                <a:r>
                  <a:rPr lang="en-US" sz="2600" dirty="0"/>
                  <a:t> in week </a:t>
                </a:r>
                <a:r>
                  <a:rPr lang="en-US" sz="2600" i="1" dirty="0"/>
                  <a:t>t</a:t>
                </a:r>
                <a:endParaRPr lang="en-US" sz="2600" dirty="0"/>
              </a:p>
              <a:p>
                <a:pPr marL="569913" indent="-569913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/>
                        </m:ctrlPr>
                      </m:sSubPr>
                      <m:e>
                        <m:r>
                          <a:rPr lang="en-US" sz="2600" b="0" i="1"/>
                          <m:t>𝑛</m:t>
                        </m:r>
                      </m:e>
                      <m:sub>
                        <m:r>
                          <a:rPr lang="en-US" sz="2600" b="0" i="1"/>
                          <m:t>𝑐</m:t>
                        </m:r>
                        <m:r>
                          <a:rPr lang="en-US" sz="2600" b="0" i="1"/>
                          <m:t>,</m:t>
                        </m:r>
                        <m:r>
                          <a:rPr lang="en-US" sz="2600" b="0" i="1"/>
                          <m:t>𝑡</m:t>
                        </m:r>
                      </m:sub>
                    </m:sSub>
                  </m:oMath>
                </a14:m>
                <a:r>
                  <a:rPr lang="en-US" sz="2600" dirty="0"/>
                  <a:t>: zero-mean Gaussian noise </a:t>
                </a:r>
                <a:r>
                  <a:rPr lang="en-US" sz="2600" dirty="0" smtClean="0"/>
                  <a:t>with variance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1/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600" dirty="0"/>
              </a:p>
              <a:p>
                <a:pPr marL="569913" indent="-569913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/>
                        </m:ctrlPr>
                      </m:sSubPr>
                      <m:e>
                        <m:r>
                          <a:rPr lang="en-US" sz="2600" b="0" i="1"/>
                          <m:t>𝜖</m:t>
                        </m:r>
                      </m:e>
                      <m:sub>
                        <m:r>
                          <a:rPr lang="en-US" sz="2600" b="0" i="1"/>
                          <m:t>1</m:t>
                        </m:r>
                      </m:sub>
                    </m:sSub>
                    <m:r>
                      <a:rPr lang="en-US" sz="2600" b="0" i="1"/>
                      <m:t>=0.0001</m:t>
                    </m:r>
                  </m:oMath>
                </a14:m>
                <a:r>
                  <a:rPr lang="en-US" sz="2600" dirty="0"/>
                  <a:t>: a small number to ensure numerical stability</a:t>
                </a:r>
                <a:endParaRPr lang="en-US" sz="2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371600"/>
                <a:ext cx="5562600" cy="4525963"/>
              </a:xfrm>
              <a:blipFill rotWithShape="1">
                <a:blip r:embed="rId2"/>
                <a:stretch>
                  <a:fillRect l="-1425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3850" y="1371599"/>
            <a:ext cx="3613466" cy="33528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80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Aggregated Observations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/>
                        </m:ctrlPr>
                      </m:sSubPr>
                      <m:e>
                        <m:r>
                          <a:rPr lang="en-US" i="1"/>
                          <m:t>𝑧</m:t>
                        </m:r>
                      </m:e>
                      <m:sub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𝑅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r>
                          <a:rPr lang="en-US" i="1"/>
                          <m:t>,</m:t>
                        </m:r>
                        <m:r>
                          <a:rPr lang="en-US" i="1"/>
                          <m:t>𝑡</m:t>
                        </m:r>
                      </m:sub>
                    </m:sSub>
                    <m:r>
                      <a:rPr lang="en-US" i="1"/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/>
                        </m:ctrlPr>
                      </m:naryPr>
                      <m:sub>
                        <m:r>
                          <a:rPr lang="en-US" i="1"/>
                          <m:t>𝑐</m:t>
                        </m:r>
                        <m:r>
                          <a:rPr lang="en-US" i="1"/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/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𝑧</m:t>
                        </m:r>
                      </m:e>
                      <m:sub>
                        <m:r>
                          <a:rPr lang="en-US" i="1"/>
                          <m:t>𝑐</m:t>
                        </m:r>
                        <m:r>
                          <a:rPr lang="en-US" i="1"/>
                          <m:t>,</m:t>
                        </m:r>
                        <m:r>
                          <a:rPr lang="en-US" i="1"/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/>
                      <m:t> 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a:rPr lang="en-US" sz="2400" i="1"/>
                          <m:t> </m:t>
                        </m:r>
                        <m:r>
                          <a:rPr lang="en-US" sz="2400" i="1"/>
                          <m:t>𝑅</m:t>
                        </m:r>
                      </m:e>
                      <m:sub>
                        <m:r>
                          <a:rPr lang="en-US" sz="2400" i="1"/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: set of counties in area </a:t>
                </a:r>
                <a14:m>
                  <m:oMath xmlns:m="http://schemas.openxmlformats.org/officeDocument/2006/math">
                    <m:r>
                      <a:rPr lang="en-US" sz="2400" i="1"/>
                      <m:t>𝑖</m:t>
                    </m:r>
                  </m:oMath>
                </a14:m>
                <a:r>
                  <a:rPr lang="en-US" sz="2400" dirty="0"/>
                  <a:t>; the area can be a HHS Region, a state or a district in a state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a:rPr lang="en-US" sz="2400" i="1"/>
                          <m:t>𝑧</m:t>
                        </m:r>
                      </m:e>
                      <m:sub>
                        <m:sSub>
                          <m:sSubPr>
                            <m:ctrlPr>
                              <a:rPr lang="en-US" sz="2400" i="1"/>
                            </m:ctrlPr>
                          </m:sSubPr>
                          <m:e>
                            <m:r>
                              <a:rPr lang="en-US" sz="2400" i="1"/>
                              <m:t>𝑅</m:t>
                            </m:r>
                          </m:e>
                          <m:sub>
                            <m:r>
                              <a:rPr lang="en-US" sz="2400" i="1"/>
                              <m:t>𝑖</m:t>
                            </m:r>
                          </m:sub>
                        </m:sSub>
                        <m:r>
                          <a:rPr lang="en-US" sz="2400" i="1"/>
                          <m:t>,</m:t>
                        </m:r>
                        <m:r>
                          <a:rPr lang="en-US" sz="2400" i="1"/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: reported ILI rate of HHS Region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in week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𝑡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/>
                  <a:t> : population of county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𝑐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/>
                  <a:t> : population of region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51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 Task: Reconstruction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Given:</a:t>
            </a:r>
          </a:p>
          <a:p>
            <a:pPr lvl="1"/>
            <a:r>
              <a:rPr lang="en-US" dirty="0" smtClean="0"/>
              <a:t>weekly covariates and observations for an entire year</a:t>
            </a:r>
          </a:p>
          <a:p>
            <a:pPr lvl="2"/>
            <a:r>
              <a:rPr lang="en-US" dirty="0" smtClean="0"/>
              <a:t>tweets, vaccination, CDC ILI reports + whole state estimates</a:t>
            </a:r>
          </a:p>
          <a:p>
            <a:r>
              <a:rPr lang="en-US" dirty="0" smtClean="0"/>
              <a:t>Find:</a:t>
            </a:r>
          </a:p>
          <a:p>
            <a:pPr lvl="1"/>
            <a:r>
              <a:rPr lang="en-US" dirty="0" smtClean="0"/>
              <a:t>weekly ILI prevalence for the Prediction Regions (counties and districts)</a:t>
            </a:r>
          </a:p>
          <a:p>
            <a:r>
              <a:rPr lang="en-US" dirty="0" smtClean="0"/>
              <a:t>Metrics:</a:t>
            </a:r>
          </a:p>
          <a:p>
            <a:pPr lvl="1"/>
            <a:r>
              <a:rPr lang="en-US" dirty="0"/>
              <a:t>Population-adjusted Squared </a:t>
            </a:r>
            <a:r>
              <a:rPr lang="en-US" dirty="0" smtClean="0"/>
              <a:t>Error</a:t>
            </a:r>
          </a:p>
          <a:p>
            <a:pPr lvl="1"/>
            <a:r>
              <a:rPr lang="en-US" dirty="0" smtClean="0"/>
              <a:t>Start </a:t>
            </a:r>
            <a:r>
              <a:rPr lang="en-US" dirty="0"/>
              <a:t>and </a:t>
            </a:r>
            <a:r>
              <a:rPr lang="en-US" dirty="0" smtClean="0"/>
              <a:t>Peak of </a:t>
            </a:r>
            <a:r>
              <a:rPr lang="en-US" dirty="0"/>
              <a:t>the epidemic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7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467600" cy="1143000"/>
          </a:xfrm>
        </p:spPr>
        <p:txBody>
          <a:bodyPr/>
          <a:lstStyle/>
          <a:p>
            <a:r>
              <a:rPr lang="en-US" dirty="0" smtClean="0"/>
              <a:t>Phase 2 Task: </a:t>
            </a:r>
            <a:br>
              <a:rPr lang="en-US" dirty="0" smtClean="0"/>
            </a:br>
            <a:r>
              <a:rPr lang="en-US" dirty="0" smtClean="0"/>
              <a:t>Weekly </a:t>
            </a:r>
            <a:r>
              <a:rPr lang="en-US" dirty="0" err="1" smtClean="0"/>
              <a:t>Nowcast</a:t>
            </a:r>
            <a:r>
              <a:rPr lang="en-US" dirty="0" smtClean="0"/>
              <a:t> for 2015-16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Given:</a:t>
                </a:r>
              </a:p>
              <a:p>
                <a:pPr lvl="1"/>
                <a:r>
                  <a:rPr lang="en-US" dirty="0" smtClean="0"/>
                  <a:t>Covariates for weeks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1,…,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ILI Observations for weeks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1,…,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Find:</a:t>
                </a:r>
              </a:p>
              <a:p>
                <a:pPr lvl="1"/>
                <a:r>
                  <a:rPr lang="en-US" dirty="0" smtClean="0"/>
                  <a:t>Observations for week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for the Prediction Regions</a:t>
                </a:r>
              </a:p>
              <a:p>
                <a:r>
                  <a:rPr lang="en-US" dirty="0" smtClean="0"/>
                  <a:t>Metrics:</a:t>
                </a:r>
              </a:p>
              <a:p>
                <a:pPr lvl="1"/>
                <a:r>
                  <a:rPr lang="en-US" dirty="0" smtClean="0"/>
                  <a:t>Same as Phase 1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9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Distribution Unlimited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Challenge Problem Dimensions</a:t>
            </a:r>
            <a:endParaRPr lang="en-US" sz="28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98378" y="1066800"/>
            <a:ext cx="990600" cy="5302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Domain Class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477000" y="1066801"/>
            <a:ext cx="1219200" cy="5302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Query Structure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" y="1676401"/>
            <a:ext cx="117029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DoD</a:t>
            </a:r>
            <a:r>
              <a:rPr lang="en-US" sz="1200" dirty="0" smtClean="0"/>
              <a:t>-related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Platforms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ISR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u="sng" dirty="0" smtClean="0"/>
              <a:t>Intelligence Analysis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0" y="3011270"/>
            <a:ext cx="14859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Industry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Platforms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2000" y="3773270"/>
            <a:ext cx="16764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Medicine and Science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Bird migration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Brain </a:t>
            </a:r>
            <a:r>
              <a:rPr lang="en-US" dirty="0" smtClean="0"/>
              <a:t>segmentation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Influenza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124700" y="1676401"/>
            <a:ext cx="1790700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Query Type: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MAP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Marginal MAP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Expectation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Posterior </a:t>
            </a:r>
            <a:r>
              <a:rPr lang="en-US" dirty="0" smtClean="0"/>
              <a:t>Distribution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Posterior Summary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Anomalies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24700" y="3308994"/>
            <a:ext cx="17907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Query Timing: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One </a:t>
            </a:r>
            <a:r>
              <a:rPr lang="en-US" b="1" u="sng" dirty="0" smtClean="0"/>
              <a:t>shot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Amortized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Tracking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24700" y="4306669"/>
            <a:ext cx="17907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Operational Tempo: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Fast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Slow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24700" y="5120148"/>
            <a:ext cx="17907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err="1"/>
              <a:t>Stationarity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Stationary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Change 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Both</a:t>
            </a:r>
          </a:p>
        </p:txBody>
      </p:sp>
      <p:cxnSp>
        <p:nvCxnSpPr>
          <p:cNvPr id="24" name="Straight Arrow Connector 28"/>
          <p:cNvCxnSpPr>
            <a:endCxn id="14" idx="1"/>
          </p:cNvCxnSpPr>
          <p:nvPr/>
        </p:nvCxnSpPr>
        <p:spPr bwMode="auto">
          <a:xfrm rot="16200000" flipH="1">
            <a:off x="253957" y="1768523"/>
            <a:ext cx="673188" cy="342898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8"/>
          <p:cNvCxnSpPr>
            <a:endCxn id="15" idx="1"/>
          </p:cNvCxnSpPr>
          <p:nvPr/>
        </p:nvCxnSpPr>
        <p:spPr bwMode="auto">
          <a:xfrm rot="16200000" flipH="1">
            <a:off x="-274980" y="2297456"/>
            <a:ext cx="1731060" cy="342900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8"/>
          <p:cNvCxnSpPr>
            <a:endCxn id="16" idx="1"/>
          </p:cNvCxnSpPr>
          <p:nvPr/>
        </p:nvCxnSpPr>
        <p:spPr bwMode="auto">
          <a:xfrm rot="16200000" flipH="1">
            <a:off x="-705322" y="2721446"/>
            <a:ext cx="2591745" cy="342900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2" name="Group 51"/>
          <p:cNvGrpSpPr/>
          <p:nvPr/>
        </p:nvGrpSpPr>
        <p:grpSpPr>
          <a:xfrm>
            <a:off x="2133600" y="1066801"/>
            <a:ext cx="2196152" cy="4190999"/>
            <a:chOff x="2209800" y="1066801"/>
            <a:chExt cx="2196152" cy="4190999"/>
          </a:xfrm>
        </p:grpSpPr>
        <p:sp>
          <p:nvSpPr>
            <p:cNvPr id="8" name="Rounded Rectangle 7"/>
            <p:cNvSpPr/>
            <p:nvPr/>
          </p:nvSpPr>
          <p:spPr>
            <a:xfrm>
              <a:off x="2209800" y="1066801"/>
              <a:ext cx="1162050" cy="53022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Data Structure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50844" y="1679578"/>
              <a:ext cx="1181100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Types: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/>
                <a:t>Continuous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/>
                <a:t>Discrete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Hybrid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37196" y="2633447"/>
              <a:ext cx="1181100" cy="101566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Structure: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Vector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 smtClean="0"/>
                <a:t>Relational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 smtClean="0"/>
                <a:t>Sequence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 smtClean="0"/>
                <a:t>Spatial</a:t>
              </a:r>
              <a:endParaRPr lang="en-US" b="1" u="sng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45156" y="3688140"/>
              <a:ext cx="1360796" cy="15696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Content: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Signals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/>
                <a:t>Counts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 err="1"/>
                <a:t>Tracklets</a:t>
              </a:r>
              <a:endParaRPr lang="en-US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 smtClean="0"/>
                <a:t>Text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 smtClean="0"/>
                <a:t>Images</a:t>
              </a:r>
              <a:endParaRPr lang="en-US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3D MRI images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Aircraft tracks</a:t>
              </a:r>
            </a:p>
          </p:txBody>
        </p:sp>
        <p:cxnSp>
          <p:nvCxnSpPr>
            <p:cNvPr id="27" name="Straight Arrow Connector 28"/>
            <p:cNvCxnSpPr>
              <a:endCxn id="11" idx="1"/>
            </p:cNvCxnSpPr>
            <p:nvPr/>
          </p:nvCxnSpPr>
          <p:spPr bwMode="auto">
            <a:xfrm rot="16200000" flipH="1">
              <a:off x="2631320" y="1675553"/>
              <a:ext cx="485346" cy="353702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Arrow Connector 28"/>
            <p:cNvCxnSpPr>
              <a:endCxn id="12" idx="1"/>
            </p:cNvCxnSpPr>
            <p:nvPr/>
          </p:nvCxnSpPr>
          <p:spPr bwMode="auto">
            <a:xfrm rot="16200000" flipH="1">
              <a:off x="2101395" y="2205477"/>
              <a:ext cx="1531549" cy="340053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Arrow Connector 28"/>
            <p:cNvCxnSpPr>
              <a:endCxn id="13" idx="1"/>
            </p:cNvCxnSpPr>
            <p:nvPr/>
          </p:nvCxnSpPr>
          <p:spPr bwMode="auto">
            <a:xfrm rot="16200000" flipH="1">
              <a:off x="1574208" y="3002022"/>
              <a:ext cx="2593882" cy="348014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" name="Group 52"/>
          <p:cNvGrpSpPr/>
          <p:nvPr/>
        </p:nvGrpSpPr>
        <p:grpSpPr>
          <a:xfrm>
            <a:off x="4357048" y="1066801"/>
            <a:ext cx="2057400" cy="4038599"/>
            <a:chOff x="4267200" y="1066801"/>
            <a:chExt cx="2057400" cy="4038599"/>
          </a:xfrm>
        </p:grpSpPr>
        <p:sp>
          <p:nvSpPr>
            <p:cNvPr id="9" name="Rounded Rectangle 8"/>
            <p:cNvSpPr/>
            <p:nvPr/>
          </p:nvSpPr>
          <p:spPr>
            <a:xfrm>
              <a:off x="4267200" y="1066801"/>
              <a:ext cx="1084144" cy="53022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Model Structure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18312" y="1676401"/>
              <a:ext cx="11811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Directed?: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/>
                <a:t>Directed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/>
                <a:t>Undirected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18312" y="2554070"/>
              <a:ext cx="1406288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Parametric?: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/>
                <a:t>Parametric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Nonparametric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18312" y="3432077"/>
              <a:ext cx="1314450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# of </a:t>
              </a:r>
              <a:r>
                <a:rPr lang="en-US" dirty="0" smtClean="0"/>
                <a:t>Objects or Entities</a:t>
              </a:r>
              <a:r>
                <a:rPr lang="en-US" dirty="0"/>
                <a:t>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/>
                <a:t>Fixed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Variable</a:t>
              </a:r>
            </a:p>
          </p:txBody>
        </p:sp>
        <p:cxnSp>
          <p:nvCxnSpPr>
            <p:cNvPr id="30" name="Straight Arrow Connector 28"/>
            <p:cNvCxnSpPr>
              <a:endCxn id="17" idx="1"/>
            </p:cNvCxnSpPr>
            <p:nvPr/>
          </p:nvCxnSpPr>
          <p:spPr bwMode="auto">
            <a:xfrm rot="16200000" flipH="1">
              <a:off x="4588338" y="1669593"/>
              <a:ext cx="389836" cy="270111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Straight Arrow Connector 28"/>
            <p:cNvCxnSpPr>
              <a:endCxn id="18" idx="1"/>
            </p:cNvCxnSpPr>
            <p:nvPr/>
          </p:nvCxnSpPr>
          <p:spPr bwMode="auto">
            <a:xfrm rot="16200000" flipH="1">
              <a:off x="4207337" y="2166261"/>
              <a:ext cx="1151838" cy="270111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Straight Arrow Connector 28"/>
            <p:cNvCxnSpPr>
              <a:endCxn id="19" idx="1"/>
            </p:cNvCxnSpPr>
            <p:nvPr/>
          </p:nvCxnSpPr>
          <p:spPr bwMode="auto">
            <a:xfrm rot="16200000" flipH="1">
              <a:off x="3755503" y="2684767"/>
              <a:ext cx="2055506" cy="270112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TextBox 36"/>
            <p:cNvSpPr txBox="1"/>
            <p:nvPr/>
          </p:nvSpPr>
          <p:spPr>
            <a:xfrm>
              <a:off x="4920302" y="4459069"/>
              <a:ext cx="1404298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 smtClean="0"/>
                <a:t>Latent Variables?:</a:t>
              </a:r>
              <a:endParaRPr lang="en-US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 smtClean="0"/>
                <a:t>Observed</a:t>
              </a:r>
              <a:endParaRPr lang="en-US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 smtClean="0"/>
                <a:t>Latent</a:t>
              </a:r>
              <a:endParaRPr lang="en-US" b="1" u="sng" dirty="0"/>
            </a:p>
          </p:txBody>
        </p:sp>
        <p:cxnSp>
          <p:nvCxnSpPr>
            <p:cNvPr id="38" name="Straight Arrow Connector 28"/>
            <p:cNvCxnSpPr>
              <a:endCxn id="37" idx="1"/>
            </p:cNvCxnSpPr>
            <p:nvPr/>
          </p:nvCxnSpPr>
          <p:spPr bwMode="auto">
            <a:xfrm rot="16200000" flipH="1">
              <a:off x="3332035" y="3193968"/>
              <a:ext cx="2904434" cy="272100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1" name="Straight Arrow Connector 28"/>
          <p:cNvCxnSpPr>
            <a:endCxn id="20" idx="1"/>
          </p:cNvCxnSpPr>
          <p:nvPr/>
        </p:nvCxnSpPr>
        <p:spPr bwMode="auto">
          <a:xfrm rot="16200000" flipH="1">
            <a:off x="6621291" y="1865489"/>
            <a:ext cx="759169" cy="247650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Arrow Connector 28"/>
          <p:cNvCxnSpPr>
            <a:endCxn id="21" idx="1"/>
          </p:cNvCxnSpPr>
          <p:nvPr/>
        </p:nvCxnSpPr>
        <p:spPr bwMode="auto">
          <a:xfrm rot="16200000" flipH="1">
            <a:off x="6061394" y="2661186"/>
            <a:ext cx="1878963" cy="247649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Arrow Connector 28"/>
          <p:cNvCxnSpPr>
            <a:endCxn id="22" idx="1"/>
          </p:cNvCxnSpPr>
          <p:nvPr/>
        </p:nvCxnSpPr>
        <p:spPr bwMode="auto">
          <a:xfrm rot="16200000" flipH="1">
            <a:off x="5658192" y="3163327"/>
            <a:ext cx="2685366" cy="247650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Arrow Connector 28"/>
          <p:cNvCxnSpPr>
            <a:endCxn id="23" idx="1"/>
          </p:cNvCxnSpPr>
          <p:nvPr/>
        </p:nvCxnSpPr>
        <p:spPr bwMode="auto">
          <a:xfrm rot="16200000" flipH="1">
            <a:off x="5197692" y="3608639"/>
            <a:ext cx="3606368" cy="247648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1391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306"/>
    </mc:Choice>
    <mc:Fallback xmlns="">
      <p:transition spd="slow" advTm="71306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CP#7 </a:t>
            </a:r>
            <a:r>
              <a:rPr lang="en-US" dirty="0" smtClean="0"/>
              <a:t>Next Evaluation Period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Timeline</a:t>
            </a:r>
          </a:p>
          <a:p>
            <a:pPr lvl="1"/>
            <a:r>
              <a:rPr lang="en-US" sz="2400" dirty="0" smtClean="0"/>
              <a:t>April </a:t>
            </a:r>
            <a:r>
              <a:rPr lang="en-US" sz="2400" dirty="0" smtClean="0"/>
              <a:t>15-30: Beta Period</a:t>
            </a:r>
          </a:p>
          <a:p>
            <a:pPr lvl="1"/>
            <a:r>
              <a:rPr lang="en-US" sz="2400" dirty="0" smtClean="0"/>
              <a:t>45 Days before PI meeting: Final Deadline for </a:t>
            </a:r>
            <a:r>
              <a:rPr lang="en-US" sz="2400" dirty="0" smtClean="0"/>
              <a:t>CP6 </a:t>
            </a:r>
            <a:r>
              <a:rPr lang="en-US" sz="2400" dirty="0" smtClean="0"/>
              <a:t>and </a:t>
            </a:r>
            <a:r>
              <a:rPr lang="en-US" sz="2400" dirty="0" smtClean="0"/>
              <a:t>CP7 solutions (~ June 6)</a:t>
            </a:r>
            <a:endParaRPr lang="en-US" sz="2400" dirty="0" smtClean="0"/>
          </a:p>
          <a:p>
            <a:pPr lvl="1"/>
            <a:r>
              <a:rPr lang="en-US" sz="2400" dirty="0" smtClean="0"/>
              <a:t>July ??: </a:t>
            </a:r>
            <a:r>
              <a:rPr lang="en-US" sz="2400" dirty="0" smtClean="0"/>
              <a:t>PI </a:t>
            </a:r>
            <a:r>
              <a:rPr lang="en-US" sz="2400" dirty="0" smtClean="0"/>
              <a:t>Meeting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Distribution Unlimited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7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338"/>
    </mc:Choice>
    <mc:Fallback xmlns="">
      <p:transition spd="slow" advTm="3933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CP#7 </a:t>
            </a:r>
            <a:r>
              <a:rPr lang="en-US" dirty="0" smtClean="0"/>
              <a:t>Materials Available Now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http://</a:t>
            </a:r>
            <a:r>
              <a:rPr lang="en-US" sz="2400" dirty="0" smtClean="0"/>
              <a:t>ppaml.galois.com/wiki/wiki/??? </a:t>
            </a:r>
            <a:endParaRPr lang="en-US" sz="2400" dirty="0" smtClean="0"/>
          </a:p>
          <a:p>
            <a:r>
              <a:rPr lang="en-US" sz="2400" dirty="0">
                <a:hlinkClick r:id="rId2"/>
              </a:rPr>
              <a:t>http://ppaml.kitware.com/midas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Email address for questions, issues, etc.: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u="sng" dirty="0" smtClean="0">
                <a:hlinkClick r:id="rId3"/>
              </a:rPr>
              <a:t>ppaml-support@community.galois.com</a:t>
            </a:r>
            <a:endParaRPr lang="en-US" sz="2400" u="sng" dirty="0" smtClean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r>
              <a:rPr lang="en-US" sz="2400" u="sng" dirty="0" smtClean="0"/>
              <a:t>Micro-breakout </a:t>
            </a:r>
            <a:r>
              <a:rPr lang="en-US" sz="2400" u="sng" dirty="0" smtClean="0"/>
              <a:t>??? at ???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Distribution Unlimited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0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39"/>
    </mc:Choice>
    <mc:Fallback xmlns="">
      <p:transition spd="slow" advTm="14439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Challenge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CP8: Recognition of Interleaved Desktop Activities</a:t>
            </a:r>
          </a:p>
          <a:p>
            <a:r>
              <a:rPr lang="en-US" dirty="0" smtClean="0"/>
              <a:t>CP9: Anomaly Detection??</a:t>
            </a:r>
          </a:p>
          <a:p>
            <a:r>
              <a:rPr lang="en-US" dirty="0" smtClean="0"/>
              <a:t>CP10: Integrating Multiple Learning Components Hackathon??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Micro-Breakout ?? </a:t>
            </a:r>
            <a:r>
              <a:rPr lang="en-US" dirty="0" smtClean="0"/>
              <a:t>at ??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7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355"/>
    </mc:Choice>
    <mc:Fallback xmlns="">
      <p:transition spd="slow" advTm="6135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Influenza-Like Illnesses (ILI)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5 million cases of severe illness each year world wide</a:t>
            </a:r>
          </a:p>
          <a:p>
            <a:r>
              <a:rPr lang="en-US" dirty="0" smtClean="0"/>
              <a:t>200,000-500,000 deaths annually</a:t>
            </a:r>
          </a:p>
          <a:p>
            <a:r>
              <a:rPr lang="en-US" dirty="0"/>
              <a:t>S</a:t>
            </a:r>
            <a:r>
              <a:rPr lang="en-US" dirty="0" smtClean="0"/>
              <a:t>preads by</a:t>
            </a:r>
          </a:p>
          <a:p>
            <a:pPr lvl="1"/>
            <a:r>
              <a:rPr lang="en-US" dirty="0" smtClean="0"/>
              <a:t>contact of mucous with eyes, nose, mouth</a:t>
            </a:r>
          </a:p>
          <a:p>
            <a:pPr lvl="1"/>
            <a:r>
              <a:rPr lang="en-US" dirty="0" smtClean="0"/>
              <a:t>inhaled aerosol particles</a:t>
            </a:r>
          </a:p>
          <a:p>
            <a:pPr lvl="1"/>
            <a:r>
              <a:rPr lang="en-US" dirty="0" smtClean="0"/>
              <a:t>touch (e.g., hand-to-hand or hand-surface-hand)</a:t>
            </a:r>
          </a:p>
          <a:p>
            <a:r>
              <a:rPr lang="en-US" dirty="0" smtClean="0"/>
              <a:t>Virus is shed one-half to one-day after infection for a period of 5 days (longer in children and immunocompromised people)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80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7620000" cy="1143000"/>
          </a:xfrm>
        </p:spPr>
        <p:txBody>
          <a:bodyPr/>
          <a:lstStyle/>
          <a:p>
            <a:r>
              <a:rPr lang="en-US" sz="3600" dirty="0"/>
              <a:t>CDC U.S. Outpatient Influenza-like Illness Surveillance Network (</a:t>
            </a:r>
            <a:r>
              <a:rPr lang="en-US" sz="3600" dirty="0" err="1"/>
              <a:t>ILINet</a:t>
            </a:r>
            <a:r>
              <a:rPr lang="en-US" sz="3600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/>
          <a:lstStyle/>
          <a:p>
            <a:r>
              <a:rPr lang="en-US" dirty="0" smtClean="0"/>
              <a:t>Percentage of doctor visits that are flu-related</a:t>
            </a:r>
          </a:p>
          <a:p>
            <a:r>
              <a:rPr lang="en-US" dirty="0" smtClean="0"/>
              <a:t>Weekly reports</a:t>
            </a:r>
          </a:p>
          <a:p>
            <a:r>
              <a:rPr lang="en-US" dirty="0" smtClean="0"/>
              <a:t>Aggregated to CDC Regions</a:t>
            </a:r>
          </a:p>
          <a:p>
            <a:r>
              <a:rPr lang="en-US" dirty="0" smtClean="0"/>
              <a:t>Broken out by age ranges</a:t>
            </a:r>
          </a:p>
          <a:p>
            <a:endParaRPr 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1600200"/>
            <a:ext cx="443865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114800" y="4557613"/>
            <a:ext cx="4965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gis.cdc.gov/grasp/fluview/fluportaldashboard.html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4490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Weekly State-Level Estimates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1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5" t="18367" r="7347" b="5442"/>
          <a:stretch/>
        </p:blipFill>
        <p:spPr bwMode="auto">
          <a:xfrm>
            <a:off x="838200" y="1259633"/>
            <a:ext cx="7539135" cy="522514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780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and County Reports</a:t>
            </a:r>
            <a:br>
              <a:rPr lang="en-US" dirty="0" smtClean="0"/>
            </a:br>
            <a:r>
              <a:rPr lang="en-US" dirty="0" smtClean="0"/>
              <a:t>(“Prediction Regions”)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County-level data</a:t>
            </a:r>
          </a:p>
          <a:p>
            <a:pPr lvl="1"/>
            <a:r>
              <a:rPr lang="en-US" dirty="0"/>
              <a:t>Massachusetts, North Carolina, Rhode Island and </a:t>
            </a:r>
            <a:r>
              <a:rPr lang="en-US" dirty="0" smtClean="0"/>
              <a:t>Texas</a:t>
            </a:r>
          </a:p>
          <a:p>
            <a:r>
              <a:rPr lang="en-US" dirty="0" smtClean="0"/>
              <a:t>Within-state district data</a:t>
            </a:r>
          </a:p>
          <a:p>
            <a:pPr lvl="1"/>
            <a:r>
              <a:rPr lang="en-US" dirty="0"/>
              <a:t>Mississippi and Tennessee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20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Covariates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Tweets (per county per week)</a:t>
            </a:r>
          </a:p>
          <a:p>
            <a:pPr lvl="1"/>
            <a:r>
              <a:rPr lang="en-US" dirty="0" smtClean="0"/>
              <a:t>keywords “flu” and “influenza”</a:t>
            </a:r>
          </a:p>
          <a:p>
            <a:pPr lvl="1"/>
            <a:r>
              <a:rPr lang="en-US" dirty="0" smtClean="0"/>
              <a:t>number of tweets (not retweets; no multiple tweets from same user within 5 days)</a:t>
            </a:r>
          </a:p>
          <a:p>
            <a:r>
              <a:rPr lang="en-US" dirty="0" smtClean="0"/>
              <a:t>Cumulative Vaccination Percentage (weekly) of Medicare recipients</a:t>
            </a:r>
          </a:p>
          <a:p>
            <a:r>
              <a:rPr lang="en-US" dirty="0" smtClean="0"/>
              <a:t>Demographic information (population by age brackets)</a:t>
            </a:r>
          </a:p>
          <a:p>
            <a:r>
              <a:rPr lang="en-US" dirty="0" smtClean="0"/>
              <a:t>Geographic information: adjacent counties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53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Tweets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9213937"/>
              </p:ext>
            </p:extLst>
          </p:nvPr>
        </p:nvGraphicFramePr>
        <p:xfrm>
          <a:off x="381000" y="1447800"/>
          <a:ext cx="81534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7328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570037"/>
                <a:ext cx="5791200" cy="452596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Joint multivariate Gaussian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𝑐</m:t>
                        </m:r>
                        <m:r>
                          <a:rPr lang="en-US" sz="1800" b="0" i="1" smtClean="0">
                            <a:latin typeface="Cambria Math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 smtClean="0"/>
                  <a:t> latent “propensity”</a:t>
                </a:r>
              </a:p>
              <a:p>
                <a:pPr marL="5715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𝑐</m:t>
                    </m:r>
                    <m:r>
                      <a:rPr lang="en-US" sz="1800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sz="1800" dirty="0" smtClean="0"/>
                  <a:t> county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𝑡</m:t>
                    </m:r>
                    <m:r>
                      <a:rPr lang="en-US" sz="1800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sz="1800" dirty="0" smtClean="0"/>
                  <a:t> week</a:t>
                </a:r>
              </a:p>
              <a:p>
                <a:pPr marL="57150" indent="0">
                  <a:buNone/>
                </a:pPr>
                <a14:m>
                  <m:oMath xmlns:m="http://schemas.openxmlformats.org/officeDocument/2006/math">
                    <m:r>
                      <a:rPr lang="en-US" sz="1800" i="1"/>
                      <m:t>𝑝</m:t>
                    </m:r>
                    <m:r>
                      <a:rPr lang="en-US" sz="1800" i="1"/>
                      <m:t>(</m:t>
                    </m:r>
                    <m:r>
                      <a:rPr lang="en-US" sz="1800" i="1"/>
                      <m:t>𝑌</m:t>
                    </m:r>
                    <m:r>
                      <a:rPr lang="en-US" sz="1800" i="1"/>
                      <m:t>)∝</m:t>
                    </m:r>
                    <m:func>
                      <m:funcPr>
                        <m:ctrlPr>
                          <a:rPr lang="en-US" sz="18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/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1800" i="1"/>
                            </m:ctrlPr>
                          </m:dPr>
                          <m:e>
                            <m:r>
                              <a:rPr lang="en-US" sz="1800" i="1"/>
                              <m:t>−</m:t>
                            </m:r>
                            <m:box>
                              <m:boxPr>
                                <m:ctrlPr>
                                  <a:rPr lang="en-US" sz="1800" i="1"/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1800" i="1"/>
                                    </m:ctrlPr>
                                  </m:fPr>
                                  <m:num>
                                    <m:r>
                                      <a:rPr lang="en-US" sz="1800" i="1"/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i="1"/>
                                      <m:t>2</m:t>
                                    </m:r>
                                  </m:den>
                                </m:f>
                              </m:e>
                            </m:box>
                            <m:sSub>
                              <m:sSubPr>
                                <m:ctrlPr>
                                  <a:rPr lang="en-US" sz="1800" i="1"/>
                                </m:ctrlPr>
                              </m:sSubPr>
                              <m:e>
                                <m:r>
                                  <a:rPr lang="en-US" sz="1800" i="1"/>
                                  <m:t>𝜏</m:t>
                                </m:r>
                              </m:e>
                              <m:sub>
                                <m:r>
                                  <a:rPr lang="en-US" sz="1800" i="1"/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800" i="1"/>
                                </m:ctrlPr>
                              </m:sSupPr>
                              <m:e>
                                <m:r>
                                  <a:rPr lang="en-US" sz="1800" i="1"/>
                                  <m:t>𝑌</m:t>
                                </m:r>
                              </m:e>
                              <m:sup>
                                <m:r>
                                  <a:rPr lang="en-US" sz="1800" i="1"/>
                                  <m:t>𝑇</m:t>
                                </m:r>
                              </m:sup>
                            </m:sSup>
                            <m:r>
                              <a:rPr lang="en-US" sz="1800" i="1"/>
                              <m:t>(</m:t>
                            </m:r>
                            <m:sSub>
                              <m:sSubPr>
                                <m:ctrlPr>
                                  <a:rPr lang="en-US" sz="1800" i="1"/>
                                </m:ctrlPr>
                              </m:sSubPr>
                              <m:e>
                                <m:r>
                                  <a:rPr lang="en-US" sz="1800" i="1"/>
                                  <m:t>𝐷</m:t>
                                </m:r>
                              </m:e>
                              <m:sub>
                                <m:r>
                                  <a:rPr lang="en-US" sz="1800" i="1"/>
                                  <m:t>𝑤</m:t>
                                </m:r>
                              </m:sub>
                            </m:sSub>
                            <m:r>
                              <a:rPr lang="en-US" sz="1800" i="1"/>
                              <m:t>−</m:t>
                            </m:r>
                            <m:r>
                              <a:rPr lang="en-US" sz="1800" i="1"/>
                              <m:t>𝑊</m:t>
                            </m:r>
                            <m:r>
                              <a:rPr lang="en-US" sz="1800" i="1"/>
                              <m:t>) </m:t>
                            </m:r>
                            <m:r>
                              <a:rPr lang="en-US" sz="1800" i="1"/>
                              <m:t>𝑌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1800" dirty="0" smtClean="0"/>
                  <a:t> </a:t>
                </a:r>
              </a:p>
              <a:p>
                <a:pPr marL="1314450" lvl="3" indent="0">
                  <a:buNone/>
                </a:pPr>
                <a:endParaRPr lang="en-US" sz="1200" dirty="0" smtClean="0"/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𝑊</m:t>
                      </m:r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/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/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800" i="1"/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/>
                                            <m:t>𝑤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sz="1800" i="1"/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00" i="1"/>
                                                <m:t>𝑐</m:t>
                                              </m:r>
                                              <m:r>
                                                <a:rPr lang="en-US" sz="1800" i="1"/>
                                                <m:t>,</m:t>
                                              </m:r>
                                              <m:r>
                                                <a:rPr lang="en-US" sz="1800" i="1"/>
                                                <m:t>𝑡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ctrlPr>
                                                <a:rPr lang="en-US" sz="1800" i="1"/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00" i="1"/>
                                                <m:t>𝑐</m:t>
                                              </m:r>
                                              <m:r>
                                                <a:rPr lang="en-US" sz="1800" i="1"/>
                                                <m:t>,</m:t>
                                              </m:r>
                                              <m:r>
                                                <a:rPr lang="en-US" sz="1800" i="1"/>
                                                <m:t>𝑗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  <m:r>
                                        <a:rPr lang="en-US" sz="1800" i="1"/>
                                        <m:t>=</m:t>
                                      </m:r>
                                      <m:r>
                                        <a:rPr lang="en-US" sz="1800" i="1"/>
                                        <m:t>𝜌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/>
                                        <m:t>where</m:t>
                                      </m:r>
                                      <m:r>
                                        <a:rPr lang="en-US" sz="1800"/>
                                        <m:t> </m:t>
                                      </m:r>
                                      <m:r>
                                        <a:rPr lang="en-US" sz="1800" i="1"/>
                                        <m:t>𝑗</m:t>
                                      </m:r>
                                      <m:r>
                                        <a:rPr lang="en-US" sz="1800" i="1"/>
                                        <m:t>=</m:t>
                                      </m:r>
                                      <m:r>
                                        <a:rPr lang="en-US" sz="1800" i="1"/>
                                        <m:t>𝑡</m:t>
                                      </m:r>
                                      <m:r>
                                        <a:rPr lang="en-US" sz="1800" i="1"/>
                                        <m:t>−1  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800"/>
                                        <m:t>or</m:t>
                                      </m:r>
                                      <m:r>
                                        <a:rPr lang="en-US" sz="1800" i="1"/>
                                        <m:t>  </m:t>
                                      </m:r>
                                      <m:r>
                                        <a:rPr lang="en-US" sz="1800" i="1"/>
                                        <m:t>𝑡</m:t>
                                      </m:r>
                                      <m:r>
                                        <a:rPr lang="en-US" sz="1800" i="1"/>
                                        <m:t>+1, 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800" i="1"/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/>
                                            <m:t>𝑤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sz="1800" i="1"/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00" i="1"/>
                                                <m:t>𝑐</m:t>
                                              </m:r>
                                              <m:r>
                                                <a:rPr lang="en-US" sz="1800" i="1"/>
                                                <m:t>,</m:t>
                                              </m:r>
                                              <m:r>
                                                <a:rPr lang="en-US" sz="1800" i="1"/>
                                                <m:t>𝑡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ctrlPr>
                                                <a:rPr lang="en-US" sz="1800" i="1"/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00" i="1"/>
                                                <m:t>𝑖</m:t>
                                              </m:r>
                                              <m:r>
                                                <a:rPr lang="en-US" sz="1800" i="1"/>
                                                <m:t>,</m:t>
                                              </m:r>
                                              <m:r>
                                                <a:rPr lang="en-US" sz="1800" i="1"/>
                                                <m:t>𝑡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  <m:r>
                                        <a:rPr lang="en-US" sz="1800" i="1"/>
                                        <m:t>=1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/>
                                        <m:t>if</m:t>
                                      </m:r>
                                      <m:r>
                                        <a:rPr lang="en-US" sz="1800"/>
                                        <m:t> </m:t>
                                      </m:r>
                                      <m:r>
                                        <a:rPr lang="en-US" sz="1800" i="1"/>
                                        <m:t>𝑖</m:t>
                                      </m:r>
                                      <m:r>
                                        <a:rPr lang="en-US" sz="1800" i="1"/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800"/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800"/>
                                        <m:t>is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800"/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800"/>
                                        <m:t>a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800"/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800"/>
                                        <m:t>neighboring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800"/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800"/>
                                        <m:t>county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800"/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800"/>
                                        <m:t>of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800"/>
                                        <m:t> </m:t>
                                      </m:r>
                                      <m:r>
                                        <a:rPr lang="en-US" sz="1800" i="1"/>
                                        <m:t>𝑐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800" i="1"/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/>
                                            <m:t>𝑤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sz="1800" i="1"/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00" i="1"/>
                                                <m:t>𝑐</m:t>
                                              </m:r>
                                              <m:r>
                                                <a:rPr lang="en-US" sz="1800" i="1"/>
                                                <m:t>,</m:t>
                                              </m:r>
                                              <m:r>
                                                <a:rPr lang="en-US" sz="1800" i="1"/>
                                                <m:t>𝑡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ctrlPr>
                                                <a:rPr lang="en-US" sz="1800" i="1"/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00" i="1"/>
                                                <m:t>𝑖</m:t>
                                              </m:r>
                                              <m:r>
                                                <a:rPr lang="en-US" sz="1800" i="1"/>
                                                <m:t>,</m:t>
                                              </m:r>
                                              <m:r>
                                                <a:rPr lang="en-US" sz="1800" i="1"/>
                                                <m:t>𝑗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  <m:r>
                                        <a:rPr lang="en-US" sz="1800" i="1"/>
                                        <m:t>=0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1800"/>
                                        <m:t>otherwise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1800" i="1"/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1314450" lvl="3" indent="0">
                  <a:buNone/>
                </a:pPr>
                <a:endParaRPr lang="en-US" sz="1200" dirty="0" smtClean="0"/>
              </a:p>
              <a:p>
                <a:pPr marL="5715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/>
                        </m:ctrlPr>
                      </m:sSubPr>
                      <m:e>
                        <m:d>
                          <m:dPr>
                            <m:ctrlPr>
                              <a:rPr lang="en-US" sz="18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/>
                                </m:ctrlPr>
                              </m:sSubPr>
                              <m:e>
                                <m:r>
                                  <a:rPr lang="en-US" sz="1800" i="1"/>
                                  <m:t>𝐷</m:t>
                                </m:r>
                              </m:e>
                              <m:sub>
                                <m:r>
                                  <a:rPr lang="en-US" sz="1800" i="1"/>
                                  <m:t>𝑤</m:t>
                                </m:r>
                              </m:sub>
                            </m:sSub>
                          </m:e>
                        </m:d>
                      </m:e>
                      <m:sub>
                        <m:d>
                          <m:dPr>
                            <m:ctrlPr>
                              <a:rPr lang="en-US" sz="1800" i="1"/>
                            </m:ctrlPr>
                          </m:dPr>
                          <m:e>
                            <m:r>
                              <a:rPr lang="en-US" sz="1800" i="1"/>
                              <m:t>𝑐</m:t>
                            </m:r>
                            <m:r>
                              <a:rPr lang="en-US" sz="1800" i="1"/>
                              <m:t>,</m:t>
                            </m:r>
                            <m:r>
                              <a:rPr lang="en-US" sz="1800" i="1"/>
                              <m:t>𝑡</m:t>
                            </m:r>
                          </m:e>
                        </m:d>
                        <m:d>
                          <m:dPr>
                            <m:ctrlPr>
                              <a:rPr lang="en-US" sz="1800" i="1"/>
                            </m:ctrlPr>
                          </m:dPr>
                          <m:e>
                            <m:r>
                              <a:rPr lang="en-US" sz="1800" i="1"/>
                              <m:t>𝑐</m:t>
                            </m:r>
                            <m:r>
                              <a:rPr lang="en-US" sz="1800" i="1"/>
                              <m:t>,</m:t>
                            </m:r>
                            <m:r>
                              <a:rPr lang="en-US" sz="1800" i="1"/>
                              <m:t>𝑡</m:t>
                            </m:r>
                          </m:e>
                        </m:d>
                      </m:sub>
                    </m:sSub>
                    <m:r>
                      <a:rPr lang="en-US" sz="1800" i="1"/>
                      <m:t>=</m:t>
                    </m:r>
                    <m:sSub>
                      <m:sSubPr>
                        <m:ctrlPr>
                          <a:rPr lang="en-US" sz="18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/>
                          <m:t>Σ</m:t>
                        </m:r>
                      </m:e>
                      <m:sub>
                        <m:d>
                          <m:dPr>
                            <m:ctrlPr>
                              <a:rPr lang="en-US" sz="1800" i="1"/>
                            </m:ctrlPr>
                          </m:dPr>
                          <m:e>
                            <m:r>
                              <a:rPr lang="en-US" sz="1800" i="1"/>
                              <m:t>𝑖</m:t>
                            </m:r>
                            <m:r>
                              <a:rPr lang="en-US" sz="1800" i="1"/>
                              <m:t>,</m:t>
                            </m:r>
                            <m:r>
                              <a:rPr lang="en-US" sz="1800" i="1"/>
                              <m:t>𝑗</m:t>
                            </m:r>
                          </m:e>
                        </m:d>
                      </m:sub>
                    </m:sSub>
                    <m:sSub>
                      <m:sSubPr>
                        <m:ctrlPr>
                          <a:rPr lang="en-US" sz="1800" i="1"/>
                        </m:ctrlPr>
                      </m:sSubPr>
                      <m:e>
                        <m:r>
                          <a:rPr lang="en-US" sz="1800" i="1"/>
                          <m:t>𝑤</m:t>
                        </m:r>
                      </m:e>
                      <m:sub>
                        <m:d>
                          <m:dPr>
                            <m:ctrlPr>
                              <a:rPr lang="en-US" sz="1800" i="1"/>
                            </m:ctrlPr>
                          </m:dPr>
                          <m:e>
                            <m:r>
                              <a:rPr lang="en-US" sz="1800" i="1"/>
                              <m:t>𝑐</m:t>
                            </m:r>
                            <m:r>
                              <a:rPr lang="en-US" sz="1800" i="1"/>
                              <m:t>,</m:t>
                            </m:r>
                            <m:r>
                              <a:rPr lang="en-US" sz="1800" i="1"/>
                              <m:t>𝑡</m:t>
                            </m:r>
                          </m:e>
                        </m:d>
                        <m:d>
                          <m:dPr>
                            <m:ctrlPr>
                              <a:rPr lang="en-US" sz="1800" i="1"/>
                            </m:ctrlPr>
                          </m:dPr>
                          <m:e>
                            <m:r>
                              <a:rPr lang="en-US" sz="1800" i="1"/>
                              <m:t>𝑖</m:t>
                            </m:r>
                            <m:r>
                              <a:rPr lang="en-US" sz="1800" i="1"/>
                              <m:t>,</m:t>
                            </m:r>
                            <m:r>
                              <a:rPr lang="en-US" sz="1800" i="1"/>
                              <m:t>𝑗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1800" dirty="0" smtClean="0"/>
                  <a:t> </a:t>
                </a: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570037"/>
                <a:ext cx="5791200" cy="4525963"/>
              </a:xfrm>
              <a:blipFill rotWithShape="1">
                <a:blip r:embed="rId2"/>
                <a:stretch>
                  <a:fillRect l="-842"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5" y="1219200"/>
            <a:ext cx="3590925" cy="2209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7526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Covariates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 i="1"/>
                          <m:t>𝑐</m:t>
                        </m:r>
                        <m:r>
                          <a:rPr lang="en-US" i="1"/>
                          <m:t>,</m:t>
                        </m:r>
                        <m:r>
                          <a:rPr lang="en-US" i="1"/>
                          <m:t>𝑡</m:t>
                        </m:r>
                      </m:sub>
                    </m:sSub>
                    <m:r>
                      <a:rPr lang="en-US" b="1" i="1"/>
                      <m:t>=</m:t>
                    </m:r>
                    <m:sSup>
                      <m:sSupPr>
                        <m:ctrlPr>
                          <a:rPr lang="en-US" b="1" i="1"/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/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1" i="1"/>
                                </m:ctrlPr>
                              </m:mPr>
                              <m:mr>
                                <m:e>
                                  <m:func>
                                    <m:funcPr>
                                      <m:ctrlPr>
                                        <a:rPr lang="en-US" i="1"/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/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/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/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i="1"/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/>
                                                    <m:t>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/>
                                                    <m:t>𝑐</m:t>
                                                  </m:r>
                                                  <m:r>
                                                    <a:rPr lang="en-US" i="1"/>
                                                    <m:t>,</m:t>
                                                  </m:r>
                                                  <m:r>
                                                    <a:rPr lang="en-US" i="1"/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/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/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/>
                                                    <m:t>𝜖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/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i="1"/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̃"/>
                                                      <m:ctrlPr>
                                                        <a:rPr lang="en-US" i="1"/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i="1"/>
                                                        <m:t>𝑁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i="1"/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  <m:r>
                                        <a:rPr lang="en-US" i="1"/>
                                        <m:t>,</m:t>
                                      </m:r>
                                    </m:e>
                                  </m:func>
                                </m:e>
                                <m:e>
                                  <m:func>
                                    <m:funcPr>
                                      <m:ctrlPr>
                                        <a:rPr lang="en-US" i="1"/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/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/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/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i="1"/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/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/>
                                                    <m:t>𝑐</m:t>
                                                  </m:r>
                                                  <m:r>
                                                    <a:rPr lang="en-US" i="1"/>
                                                    <m:t>,</m:t>
                                                  </m:r>
                                                  <m:r>
                                                    <a:rPr lang="en-US" i="1"/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/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/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/>
                                                    <m:t>𝜖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/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i="1"/>
                                                <m:t>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/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/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/>
                                                    <m:t>𝑐</m:t>
                                                  </m:r>
                                                  <m:r>
                                                    <a:rPr lang="en-US" i="1"/>
                                                    <m:t>,</m:t>
                                                  </m:r>
                                                  <m:r>
                                                    <a:rPr lang="en-US" i="1"/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/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/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/>
                                                    <m:t>𝜖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/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1" i="1"/>
                          <m:t>𝑻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pPr marL="800100" lvl="2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𝑆</m:t>
                        </m:r>
                      </m:e>
                      <m:sub>
                        <m:r>
                          <a:rPr lang="en-US" i="1"/>
                          <m:t>𝑐</m:t>
                        </m:r>
                        <m:r>
                          <a:rPr lang="en-US" i="1"/>
                          <m:t>,</m:t>
                        </m:r>
                        <m:r>
                          <a:rPr lang="en-US" i="1"/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: number of flu-related tweets from county </a:t>
                </a:r>
                <a:r>
                  <a:rPr lang="en-US" i="1" dirty="0"/>
                  <a:t>c</a:t>
                </a:r>
                <a:r>
                  <a:rPr lang="en-US" dirty="0"/>
                  <a:t> in week </a:t>
                </a:r>
                <a:r>
                  <a:rPr lang="en-US" i="1" dirty="0"/>
                  <a:t>t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𝑉</m:t>
                        </m:r>
                      </m:e>
                      <m:sub>
                        <m:r>
                          <a:rPr lang="en-US" i="1"/>
                          <m:t>𝑐</m:t>
                        </m:r>
                        <m:r>
                          <a:rPr lang="en-US" i="1"/>
                          <m:t>,</m:t>
                        </m:r>
                        <m:r>
                          <a:rPr lang="en-US" i="1"/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: cumulative percentage of Medicare recipients filing flu vaccination claims from county </a:t>
                </a:r>
                <a:r>
                  <a:rPr lang="en-US" i="1" dirty="0"/>
                  <a:t>c</a:t>
                </a:r>
                <a:r>
                  <a:rPr lang="en-US" dirty="0"/>
                  <a:t> in week </a:t>
                </a:r>
                <a:r>
                  <a:rPr lang="en-US" i="1" dirty="0"/>
                  <a:t>t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/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600" i="1"/>
                            </m:ctrlPr>
                          </m:accPr>
                          <m:e>
                            <m:r>
                              <a:rPr lang="en-US" sz="2600" i="1"/>
                              <m:t>𝑁</m:t>
                            </m:r>
                          </m:e>
                        </m:acc>
                      </m:e>
                      <m:sub>
                        <m:r>
                          <a:rPr lang="en-US" sz="2600" i="1"/>
                          <m:t>𝑐</m:t>
                        </m:r>
                      </m:sub>
                    </m:sSub>
                    <m:r>
                      <a:rPr lang="en-US" sz="2600" i="1"/>
                      <m:t>=</m:t>
                    </m:r>
                    <m:sSub>
                      <m:sSubPr>
                        <m:ctrlPr>
                          <a:rPr lang="en-US" sz="26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/>
                          <m:t>Σ</m:t>
                        </m:r>
                      </m:e>
                      <m:sub>
                        <m:r>
                          <a:rPr lang="en-US" sz="2600" i="1"/>
                          <m:t>𝑔</m:t>
                        </m:r>
                      </m:sub>
                    </m:sSub>
                    <m:sSub>
                      <m:sSubPr>
                        <m:ctrlPr>
                          <a:rPr lang="en-US" sz="2600" i="1"/>
                        </m:ctrlPr>
                      </m:sSubPr>
                      <m:e>
                        <m:r>
                          <a:rPr lang="en-US" sz="2600" i="1"/>
                          <m:t>𝑁</m:t>
                        </m:r>
                      </m:e>
                      <m:sub>
                        <m:r>
                          <a:rPr lang="en-US" sz="2600" i="1"/>
                          <m:t>𝑐</m:t>
                        </m:r>
                        <m:r>
                          <a:rPr lang="en-US" sz="2600" i="1"/>
                          <m:t>,</m:t>
                        </m:r>
                        <m:r>
                          <a:rPr lang="en-US" sz="2600" i="1"/>
                          <m:t>𝑔</m:t>
                        </m:r>
                      </m:sub>
                    </m:sSub>
                    <m:sSub>
                      <m:sSubPr>
                        <m:ctrlPr>
                          <a:rPr lang="en-US" sz="2600" i="1"/>
                        </m:ctrlPr>
                      </m:sSubPr>
                      <m:e>
                        <m:r>
                          <a:rPr lang="en-US" sz="2600" i="1"/>
                          <m:t>𝑈</m:t>
                        </m:r>
                      </m:e>
                      <m:sub>
                        <m:r>
                          <a:rPr lang="en-US" sz="2600" i="1"/>
                          <m:t>𝑔</m:t>
                        </m:r>
                      </m:sub>
                    </m:sSub>
                  </m:oMath>
                </a14:m>
                <a:r>
                  <a:rPr lang="en-US" sz="2600" dirty="0"/>
                  <a:t> : Twitter user demographics adjusted population of county </a:t>
                </a:r>
                <a:r>
                  <a:rPr lang="en-US" sz="2600" i="1" dirty="0"/>
                  <a:t>c</a:t>
                </a:r>
                <a:endParaRPr lang="en-US" sz="2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/>
                        </m:ctrlPr>
                      </m:sSubPr>
                      <m:e>
                        <m:r>
                          <a:rPr lang="en-US" sz="2600" i="1"/>
                          <m:t>𝑁</m:t>
                        </m:r>
                      </m:e>
                      <m:sub>
                        <m:r>
                          <a:rPr lang="en-US" sz="2600" i="1"/>
                          <m:t>𝑐</m:t>
                        </m:r>
                        <m:r>
                          <a:rPr lang="en-US" sz="2600" i="1"/>
                          <m:t>,</m:t>
                        </m:r>
                        <m:r>
                          <a:rPr lang="en-US" sz="2600" i="1"/>
                          <m:t>𝑔</m:t>
                        </m:r>
                      </m:sub>
                    </m:sSub>
                  </m:oMath>
                </a14:m>
                <a:r>
                  <a:rPr lang="en-US" sz="2600" dirty="0"/>
                  <a:t> : population of county c belonging to age group </a:t>
                </a:r>
                <a:r>
                  <a:rPr lang="en-US" sz="2600" i="1" dirty="0"/>
                  <a:t>g</a:t>
                </a:r>
                <a:r>
                  <a:rPr lang="en-US" sz="26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/>
                        </m:ctrlPr>
                      </m:sSubPr>
                      <m:e>
                        <m:r>
                          <a:rPr lang="en-US" sz="2600" i="1"/>
                          <m:t>𝑈</m:t>
                        </m:r>
                      </m:e>
                      <m:sub>
                        <m:r>
                          <a:rPr lang="en-US" sz="2600" i="1"/>
                          <m:t>𝑔</m:t>
                        </m:r>
                      </m:sub>
                    </m:sSub>
                  </m:oMath>
                </a14:m>
                <a:r>
                  <a:rPr lang="en-US" sz="2600" dirty="0"/>
                  <a:t> : percentage of Twitter users belonging to age group </a:t>
                </a:r>
                <a:r>
                  <a:rPr lang="en-US" sz="2600" i="1" dirty="0"/>
                  <a:t>g</a:t>
                </a:r>
                <a:r>
                  <a:rPr lang="en-US" sz="26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/>
                        </m:ctrlPr>
                      </m:sSubPr>
                      <m:e>
                        <m:r>
                          <a:rPr lang="en-US" sz="2600" i="1"/>
                          <m:t>𝜖</m:t>
                        </m:r>
                      </m:e>
                      <m:sub>
                        <m:r>
                          <a:rPr lang="en-US" sz="2600" i="1"/>
                          <m:t>2</m:t>
                        </m:r>
                      </m:sub>
                    </m:sSub>
                    <m:r>
                      <a:rPr lang="en-US" sz="2600" i="1"/>
                      <m:t>=0.1, </m:t>
                    </m:r>
                    <m:sSub>
                      <m:sSubPr>
                        <m:ctrlPr>
                          <a:rPr lang="en-US" sz="2600" i="1"/>
                        </m:ctrlPr>
                      </m:sSubPr>
                      <m:e>
                        <m:r>
                          <a:rPr lang="en-US" sz="2600" i="1"/>
                          <m:t> </m:t>
                        </m:r>
                        <m:r>
                          <a:rPr lang="en-US" sz="2600" i="1"/>
                          <m:t>𝜖</m:t>
                        </m:r>
                      </m:e>
                      <m:sub>
                        <m:r>
                          <a:rPr lang="en-US" sz="2600" i="1"/>
                          <m:t>3</m:t>
                        </m:r>
                      </m:sub>
                    </m:sSub>
                    <m:r>
                      <a:rPr lang="en-US" sz="2600" i="1"/>
                      <m:t>=0.001</m:t>
                    </m:r>
                  </m:oMath>
                </a14:m>
                <a:r>
                  <a:rPr lang="en-US" sz="2600" dirty="0" smtClean="0"/>
                  <a:t> </a:t>
                </a:r>
                <a:endParaRPr lang="en-US" sz="2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20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4915</TotalTime>
  <Words>1000</Words>
  <Application>Microsoft Office PowerPoint</Application>
  <PresentationFormat>On-screen Show (4:3)</PresentationFormat>
  <Paragraphs>202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Challenge Problem 7: Influence-Like Illnesses </vt:lpstr>
      <vt:lpstr>Influenza-Like Illnesses (ILI)</vt:lpstr>
      <vt:lpstr>CDC U.S. Outpatient Influenza-like Illness Surveillance Network (ILINet)</vt:lpstr>
      <vt:lpstr>Weekly State-Level Estimates</vt:lpstr>
      <vt:lpstr>State and County Reports (“Prediction Regions”) </vt:lpstr>
      <vt:lpstr>Useful Covariates</vt:lpstr>
      <vt:lpstr>Example Tweets</vt:lpstr>
      <vt:lpstr>Proposed Model</vt:lpstr>
      <vt:lpstr>Covariates</vt:lpstr>
      <vt:lpstr>Flu Prevalence</vt:lpstr>
      <vt:lpstr>Aggregated Observations</vt:lpstr>
      <vt:lpstr>Phase 1 Task: Reconstruction</vt:lpstr>
      <vt:lpstr>Phase 2 Task:  Weekly Nowcast for 2015-16</vt:lpstr>
      <vt:lpstr>Challenge Problem Dimensions</vt:lpstr>
      <vt:lpstr>CP#7 Next Evaluation Period</vt:lpstr>
      <vt:lpstr>CP#7 Materials Available Now</vt:lpstr>
      <vt:lpstr>Future Challenge Problems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Problem 5: Latent Probabilistic Context-Free Grammars</dc:title>
  <dc:creator>Tom Dietterich</dc:creator>
  <cp:keywords>grant\darpa\ppaml</cp:keywords>
  <cp:lastModifiedBy>Thomas G. Dietterich</cp:lastModifiedBy>
  <cp:revision>114</cp:revision>
  <dcterms:created xsi:type="dcterms:W3CDTF">2015-01-07T05:28:21Z</dcterms:created>
  <dcterms:modified xsi:type="dcterms:W3CDTF">2016-01-17T23:55:02Z</dcterms:modified>
</cp:coreProperties>
</file>