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504" autoAdjust="0"/>
    <p:restoredTop sz="95512" autoAdjust="0"/>
  </p:normalViewPr>
  <p:slideViewPr>
    <p:cSldViewPr snapToGrid="0" snapToObjects="1">
      <p:cViewPr varScale="1">
        <p:scale>
          <a:sx n="34" d="100"/>
          <a:sy n="34" d="100"/>
        </p:scale>
        <p:origin x="708" y="24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2B59-04F6-C14B-88DF-2A7E1C5088F2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36F-7CEC-CE4E-9A21-3C20F4F745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3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2B59-04F6-C14B-88DF-2A7E1C5088F2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36F-7CEC-CE4E-9A21-3C20F4F745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4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4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4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2B59-04F6-C14B-88DF-2A7E1C5088F2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36F-7CEC-CE4E-9A21-3C20F4F745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1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2B59-04F6-C14B-88DF-2A7E1C5088F2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36F-7CEC-CE4E-9A21-3C20F4F745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9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2B59-04F6-C14B-88DF-2A7E1C5088F2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36F-7CEC-CE4E-9A21-3C20F4F745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0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2B59-04F6-C14B-88DF-2A7E1C5088F2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36F-7CEC-CE4E-9A21-3C20F4F745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0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2B59-04F6-C14B-88DF-2A7E1C5088F2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36F-7CEC-CE4E-9A21-3C20F4F745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5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2B59-04F6-C14B-88DF-2A7E1C5088F2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36F-7CEC-CE4E-9A21-3C20F4F745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8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2B59-04F6-C14B-88DF-2A7E1C5088F2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36F-7CEC-CE4E-9A21-3C20F4F745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0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2B59-04F6-C14B-88DF-2A7E1C5088F2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36F-7CEC-CE4E-9A21-3C20F4F745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7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2B59-04F6-C14B-88DF-2A7E1C5088F2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436F-7CEC-CE4E-9A21-3C20F4F745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6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52B59-04F6-C14B-88DF-2A7E1C5088F2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436F-7CEC-CE4E-9A21-3C20F4F745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8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4569" y="513952"/>
            <a:ext cx="3302221" cy="30455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97937" y="1724210"/>
            <a:ext cx="251801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Inferring </a:t>
            </a:r>
            <a:r>
              <a:rPr lang="en-US" sz="8800" b="1" dirty="0" err="1" smtClean="0"/>
              <a:t>Spatio</a:t>
            </a:r>
            <a:r>
              <a:rPr lang="en-US" sz="8800" b="1" dirty="0" smtClean="0"/>
              <a:t>-temporal Spread of Flu Epidemics</a:t>
            </a:r>
            <a:endParaRPr lang="en-US" sz="8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0743" y="4602190"/>
            <a:ext cx="165843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Flu epidemics world wide cause 5 </a:t>
            </a:r>
            <a:r>
              <a:rPr lang="en-US" sz="3200" dirty="0"/>
              <a:t>million cases of severe illness </a:t>
            </a:r>
            <a:r>
              <a:rPr lang="en-US" sz="3200" dirty="0" smtClean="0"/>
              <a:t>and 200,000-500,000 </a:t>
            </a:r>
            <a:r>
              <a:rPr lang="en-US" sz="3200" dirty="0"/>
              <a:t>deaths </a:t>
            </a:r>
            <a:r>
              <a:rPr lang="en-US" sz="3200" dirty="0" smtClean="0"/>
              <a:t>annually</a:t>
            </a:r>
            <a:r>
              <a:rPr lang="en-US" sz="3200" dirty="0"/>
              <a:t>. Predicting the spread of </a:t>
            </a:r>
            <a:r>
              <a:rPr lang="en-US" sz="3200" dirty="0" smtClean="0"/>
              <a:t>the epidemics </a:t>
            </a:r>
            <a:r>
              <a:rPr lang="en-US" sz="3200" dirty="0"/>
              <a:t>through space and time can help government agencies and organizations better prepare and allocate </a:t>
            </a:r>
            <a:r>
              <a:rPr lang="en-US" sz="3200" dirty="0" smtClean="0"/>
              <a:t>resources.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Influenza-like Illness (ILI) data aggregated </a:t>
            </a:r>
            <a:r>
              <a:rPr lang="en-US" sz="3200" dirty="0"/>
              <a:t>by CDC has been valuable for researchers trying to develop models to forecast the spread of flu epidemics. </a:t>
            </a:r>
            <a:r>
              <a:rPr lang="en-US" sz="3200" dirty="0" smtClean="0"/>
              <a:t>Additional</a:t>
            </a:r>
            <a:r>
              <a:rPr lang="en-US" sz="3200" dirty="0" smtClean="0"/>
              <a:t> information such </a:t>
            </a:r>
            <a:r>
              <a:rPr lang="en-US" sz="3200" dirty="0" smtClean="0"/>
              <a:t>as demographics, vaccination rates and social network data also </a:t>
            </a:r>
            <a:r>
              <a:rPr lang="en-US" sz="3200" dirty="0" smtClean="0"/>
              <a:t>sheds </a:t>
            </a:r>
            <a:r>
              <a:rPr lang="en-US" sz="3200" dirty="0" smtClean="0"/>
              <a:t>light on the course of a flu epidemic. Considered together, </a:t>
            </a:r>
            <a:r>
              <a:rPr lang="en-US" sz="3200" dirty="0" smtClean="0"/>
              <a:t>they </a:t>
            </a:r>
            <a:r>
              <a:rPr lang="en-US" sz="3200" dirty="0"/>
              <a:t>offer the opportunity to significantly improve our ability to assess and forecast flu epidemics both spatially and temporally.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8033" y="3449570"/>
            <a:ext cx="37422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 smtClean="0"/>
              <a:t>Motivation</a:t>
            </a:r>
            <a:endParaRPr lang="en-US" sz="60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19788" y="18427932"/>
                <a:ext cx="1681529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b="1" dirty="0" smtClean="0"/>
                  <a:t>Phase 1</a:t>
                </a:r>
                <a:r>
                  <a:rPr lang="en-US" sz="3200" dirty="0" smtClean="0"/>
                  <a:t> –</a:t>
                </a:r>
                <a:r>
                  <a:rPr lang="en-US" sz="3200" dirty="0"/>
                  <a:t> </a:t>
                </a:r>
                <a:r>
                  <a:rPr lang="en-US" sz="3200" b="1" dirty="0" smtClean="0"/>
                  <a:t>Reconstruct</a:t>
                </a:r>
                <a:r>
                  <a:rPr lang="en-US" sz="3200" dirty="0" smtClean="0"/>
                  <a:t> weekly ILI </a:t>
                </a:r>
                <a:r>
                  <a:rPr lang="en-US" sz="3200" dirty="0"/>
                  <a:t>rates at </a:t>
                </a:r>
                <a:r>
                  <a:rPr lang="en-US" sz="3200" dirty="0" smtClean="0"/>
                  <a:t>the county level by fusing </a:t>
                </a:r>
                <a:r>
                  <a:rPr lang="en-US" sz="3200" dirty="0"/>
                  <a:t>multiple data sources</a:t>
                </a:r>
                <a:r>
                  <a:rPr lang="en-US" sz="3200" dirty="0" smtClean="0"/>
                  <a:t>. ILI data from HHS Regions (composed of multiple states) and some selected states, along with supporting social, geographic &amp; demographic data, </a:t>
                </a:r>
                <a:r>
                  <a:rPr lang="en-US" sz="3200" dirty="0"/>
                  <a:t>are available </a:t>
                </a:r>
                <a:r>
                  <a:rPr lang="en-US" sz="3200" dirty="0" smtClean="0"/>
                  <a:t>to infer the county-level ILI rates. The </a:t>
                </a:r>
                <a:r>
                  <a:rPr lang="en-US" sz="3200" dirty="0"/>
                  <a:t>results will be </a:t>
                </a:r>
                <a:r>
                  <a:rPr lang="en-US" sz="3200" dirty="0" smtClean="0"/>
                  <a:t> aggregated and compared </a:t>
                </a:r>
                <a:r>
                  <a:rPr lang="en-US" sz="3200" dirty="0"/>
                  <a:t>to a set of “Evaluation Regions” consisting of </a:t>
                </a:r>
                <a:r>
                  <a:rPr lang="en-US" sz="3200" dirty="0" smtClean="0"/>
                  <a:t>reported </a:t>
                </a:r>
                <a:r>
                  <a:rPr lang="en-US" sz="3200" dirty="0"/>
                  <a:t>ILI rates </a:t>
                </a:r>
                <a:r>
                  <a:rPr lang="en-US" sz="3200" dirty="0" smtClean="0"/>
                  <a:t>from selected states </a:t>
                </a:r>
                <a:r>
                  <a:rPr lang="en-US" sz="3200" dirty="0"/>
                  <a:t>and </a:t>
                </a:r>
                <a:r>
                  <a:rPr lang="en-US" sz="3200" dirty="0" smtClean="0"/>
                  <a:t>districts from 2 </a:t>
                </a:r>
                <a:r>
                  <a:rPr lang="en-US" sz="3200" dirty="0" smtClean="0"/>
                  <a:t>states.</a:t>
                </a:r>
                <a:endParaRPr lang="en-US" sz="32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b="1" dirty="0" smtClean="0"/>
                  <a:t>Phase 2</a:t>
                </a:r>
                <a:r>
                  <a:rPr lang="en-US" sz="3200" dirty="0" smtClean="0"/>
                  <a:t> – </a:t>
                </a:r>
                <a:r>
                  <a:rPr lang="en-US" sz="3200" b="1" dirty="0" smtClean="0"/>
                  <a:t>Nowcast</a:t>
                </a:r>
                <a:r>
                  <a:rPr lang="en-US" sz="3200" dirty="0" smtClean="0"/>
                  <a:t> weekly ILI </a:t>
                </a:r>
                <a:r>
                  <a:rPr lang="en-US" sz="3200" dirty="0"/>
                  <a:t>rates </a:t>
                </a:r>
                <a:r>
                  <a:rPr lang="en-US" sz="3200" dirty="0" smtClean="0"/>
                  <a:t>at the county level by fusing multiple data sources. The </a:t>
                </a:r>
                <a:r>
                  <a:rPr lang="en-US" sz="3200" dirty="0"/>
                  <a:t>ILI data from CDC </a:t>
                </a:r>
                <a:r>
                  <a:rPr lang="en-US" sz="3200" dirty="0" smtClean="0"/>
                  <a:t>are </a:t>
                </a:r>
                <a:r>
                  <a:rPr lang="en-US" sz="3200" dirty="0"/>
                  <a:t>released after a delay of 1 to 2 weeks. The goal </a:t>
                </a:r>
                <a:r>
                  <a:rPr lang="en-US" sz="3200" dirty="0" smtClean="0"/>
                  <a:t>is </a:t>
                </a:r>
                <a:r>
                  <a:rPr lang="en-US" sz="3200" dirty="0"/>
                  <a:t>to </a:t>
                </a:r>
                <a:r>
                  <a:rPr lang="en-US" sz="3200" dirty="0" smtClean="0"/>
                  <a:t>predict county </a:t>
                </a:r>
                <a:r>
                  <a:rPr lang="en-US" sz="3200" dirty="0"/>
                  <a:t>ILI rates in week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using all data from previous weeks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−2, …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88" y="18427932"/>
                <a:ext cx="16815299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834" r="-1015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3616520" y="3449569"/>
            <a:ext cx="5096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 smtClean="0"/>
              <a:t>Evaluation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8510152" y="4435945"/>
                <a:ext cx="16636840" cy="649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Queries: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Reconstruction</a:t>
                </a:r>
                <a:r>
                  <a:rPr lang="en-US" sz="3200" dirty="0" smtClean="0"/>
                  <a:t> – Given covariates such as weekly </a:t>
                </a:r>
                <a:r>
                  <a:rPr lang="en-US" sz="3200" dirty="0" smtClean="0"/>
                  <a:t>flu </a:t>
                </a:r>
                <a:r>
                  <a:rPr lang="en-US" sz="3200" dirty="0"/>
                  <a:t>related </a:t>
                </a:r>
                <a:r>
                  <a:rPr lang="en-US" sz="3200" dirty="0" smtClean="0"/>
                  <a:t>tweets </a:t>
                </a:r>
                <a:r>
                  <a:rPr lang="en-US" sz="3200" dirty="0"/>
                  <a:t>and </a:t>
                </a:r>
                <a:r>
                  <a:rPr lang="en-US" sz="3200" dirty="0" smtClean="0"/>
                  <a:t>cumulative </a:t>
                </a:r>
                <a:r>
                  <a:rPr lang="en-US" sz="3200" dirty="0"/>
                  <a:t>percentage of Medicare flu vaccination </a:t>
                </a:r>
                <a:r>
                  <a:rPr lang="en-US" sz="3200" dirty="0" smtClean="0"/>
                  <a:t>claims </a:t>
                </a:r>
                <a:r>
                  <a:rPr lang="en-US" sz="3200" dirty="0"/>
                  <a:t>of every county and weekly </a:t>
                </a:r>
                <a:r>
                  <a:rPr lang="en-US" sz="3200" dirty="0" smtClean="0"/>
                  <a:t>ILI rates </a:t>
                </a:r>
                <a:r>
                  <a:rPr lang="en-US" sz="3200" dirty="0"/>
                  <a:t>of </a:t>
                </a:r>
                <a:r>
                  <a:rPr lang="en-US" sz="3200" dirty="0" smtClean="0"/>
                  <a:t>HHS regions and selected states/districts, </a:t>
                </a:r>
                <a:r>
                  <a:rPr lang="en-US" sz="3200" dirty="0"/>
                  <a:t>output MAP and/or marginal MAP estimates for weekly ILI </a:t>
                </a:r>
                <a:r>
                  <a:rPr lang="en-US" sz="3200" dirty="0" smtClean="0"/>
                  <a:t>rates </a:t>
                </a:r>
                <a:r>
                  <a:rPr lang="en-US" sz="3200" dirty="0"/>
                  <a:t>of individual </a:t>
                </a:r>
                <a:r>
                  <a:rPr lang="en-US" sz="3200" dirty="0" smtClean="0"/>
                  <a:t>counties.</a:t>
                </a:r>
                <a:endParaRPr lang="en-US" sz="3200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Prediction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–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Given </a:t>
                </a:r>
                <a:r>
                  <a:rPr lang="en-US" sz="3200" dirty="0" smtClean="0"/>
                  <a:t>covariates of </a:t>
                </a:r>
                <a:r>
                  <a:rPr lang="en-US" sz="3200" dirty="0"/>
                  <a:t>every county for weeks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weekly </a:t>
                </a:r>
                <a:r>
                  <a:rPr lang="en-US" sz="3200" dirty="0" smtClean="0"/>
                  <a:t>ILI rates of </a:t>
                </a:r>
                <a:r>
                  <a:rPr lang="en-US" sz="3200" dirty="0"/>
                  <a:t>HHS </a:t>
                </a:r>
                <a:r>
                  <a:rPr lang="en-US" sz="3200" dirty="0" smtClean="0"/>
                  <a:t>regions </a:t>
                </a:r>
                <a:r>
                  <a:rPr lang="en-US" sz="3200" dirty="0"/>
                  <a:t>for weeks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sz="3200" dirty="0"/>
                  <a:t>, output MAP and/or marginal MAP estimates for weekly ILI rates </a:t>
                </a:r>
                <a:r>
                  <a:rPr lang="en-US" sz="3200" dirty="0" smtClean="0"/>
                  <a:t>of </a:t>
                </a:r>
                <a:r>
                  <a:rPr lang="en-US" sz="3200" dirty="0"/>
                  <a:t>individual </a:t>
                </a:r>
                <a:r>
                  <a:rPr lang="en-US" sz="3200" dirty="0" smtClean="0"/>
                  <a:t>counties.</a:t>
                </a:r>
                <a:endParaRPr lang="en-US" sz="3200" b="1" dirty="0" smtClean="0"/>
              </a:p>
              <a:p>
                <a:r>
                  <a:rPr lang="en-US" sz="3200" b="1" dirty="0" smtClean="0"/>
                  <a:t>Metrics: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b="1" dirty="0" smtClean="0"/>
                  <a:t>Population-adjusted </a:t>
                </a:r>
                <a:r>
                  <a:rPr lang="en-US" sz="3200" b="1" dirty="0"/>
                  <a:t>Squared </a:t>
                </a:r>
                <a:r>
                  <a:rPr lang="en-US" sz="3200" b="1" dirty="0" smtClean="0"/>
                  <a:t>Error</a:t>
                </a:r>
                <a:r>
                  <a:rPr lang="en-US" sz="3200" dirty="0" smtClean="0"/>
                  <a:t>. Sum of squared errors compared to </a:t>
                </a:r>
                <a:r>
                  <a:rPr lang="en-US" sz="3200" dirty="0" smtClean="0"/>
                  <a:t>the actual </a:t>
                </a:r>
                <a:r>
                  <a:rPr lang="en-US" sz="3200" dirty="0" smtClean="0"/>
                  <a:t>district </a:t>
                </a:r>
                <a:r>
                  <a:rPr lang="en-US" sz="3200" dirty="0" smtClean="0"/>
                  <a:t>and state ILI rates where the truth data are available, weighted </a:t>
                </a:r>
                <a:r>
                  <a:rPr lang="en-US" sz="3200" dirty="0" smtClean="0"/>
                  <a:t>by the </a:t>
                </a:r>
                <a:r>
                  <a:rPr lang="en-US" sz="3200" dirty="0" smtClean="0"/>
                  <a:t>county </a:t>
                </a:r>
                <a:r>
                  <a:rPr lang="en-US" sz="3200" dirty="0" smtClean="0"/>
                  <a:t>populations</a:t>
                </a:r>
                <a:r>
                  <a:rPr lang="en-US" sz="3200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b="1" dirty="0"/>
                  <a:t>Start and Max of the </a:t>
                </a:r>
                <a:r>
                  <a:rPr lang="en-US" sz="3200" b="1" dirty="0" smtClean="0"/>
                  <a:t>epidemic</a:t>
                </a:r>
                <a:r>
                  <a:rPr lang="en-US" sz="3200" dirty="0" smtClean="0"/>
                  <a:t>. The difference between the observed and predicted weeks </a:t>
                </a:r>
                <a:r>
                  <a:rPr lang="en-US" sz="3200" dirty="0"/>
                  <a:t>when the </a:t>
                </a:r>
                <a:r>
                  <a:rPr lang="en-US" sz="3200" dirty="0" smtClean="0"/>
                  <a:t>ILI rate </a:t>
                </a:r>
                <a:r>
                  <a:rPr lang="en-US" sz="3200" dirty="0"/>
                  <a:t>first </a:t>
                </a:r>
                <a:r>
                  <a:rPr lang="en-US" sz="3200" dirty="0" smtClean="0"/>
                  <a:t>exceeds </a:t>
                </a:r>
                <a:r>
                  <a:rPr lang="en-US" sz="3200" dirty="0"/>
                  <a:t>5</a:t>
                </a:r>
                <a:r>
                  <a:rPr lang="en-US" sz="3200" dirty="0" smtClean="0"/>
                  <a:t>% and that when the ILI rate reaches the peak for each region.</a:t>
                </a:r>
                <a:endParaRPr lang="en-US" sz="3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52" y="4435945"/>
                <a:ext cx="16636840" cy="6494085"/>
              </a:xfrm>
              <a:prstGeom prst="rect">
                <a:avLst/>
              </a:prstGeom>
              <a:blipFill rotWithShape="0">
                <a:blip r:embed="rId4"/>
                <a:stretch>
                  <a:fillRect l="-952" t="-1221" r="-696" b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176870" y="17642908"/>
            <a:ext cx="7144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 smtClean="0"/>
              <a:t>Problem Specification</a:t>
            </a:r>
            <a:endParaRPr lang="en-US" sz="6000" b="1" u="sng" dirty="0"/>
          </a:p>
        </p:txBody>
      </p:sp>
      <p:sp>
        <p:nvSpPr>
          <p:cNvPr id="1186" name="TextBox 1185"/>
          <p:cNvSpPr txBox="1"/>
          <p:nvPr/>
        </p:nvSpPr>
        <p:spPr>
          <a:xfrm>
            <a:off x="1071472" y="23112125"/>
            <a:ext cx="163636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Problem Sets:</a:t>
            </a:r>
          </a:p>
          <a:p>
            <a:r>
              <a:rPr lang="en-US" sz="3200" dirty="0" smtClean="0"/>
              <a:t>To facilitate development and testing of solutions, the problem and the corresponding data are divided into 3 levels of complexity – small, median and full – with increasingly larger geographical areas for reconstruction and nowcasting.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Small – ILI rates for the state of Mississippi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Median – ILI rates for HHS Region 4, </a:t>
            </a:r>
            <a:r>
              <a:rPr lang="en-US" sz="3200" dirty="0"/>
              <a:t>which </a:t>
            </a:r>
            <a:r>
              <a:rPr lang="en-US" sz="3200" dirty="0" smtClean="0"/>
              <a:t>includes 8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Full – ILI rates for all lower 48 states.</a:t>
            </a:r>
            <a:endParaRPr lang="en-US" sz="2800" dirty="0"/>
          </a:p>
        </p:txBody>
      </p:sp>
      <p:pic>
        <p:nvPicPr>
          <p:cNvPr id="29" name="Picture 26" descr="SSCI_Logo_Color_300dpi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08717" y="668070"/>
            <a:ext cx="5737860" cy="121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20670456" y="13740504"/>
            <a:ext cx="1098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 smtClean="0"/>
              <a:t>Reference </a:t>
            </a:r>
            <a:r>
              <a:rPr lang="en-US" sz="6000" b="1" u="sng" dirty="0" err="1" smtClean="0"/>
              <a:t>Spatio</a:t>
            </a:r>
            <a:r>
              <a:rPr lang="en-US" sz="6000" b="1" u="sng" dirty="0" smtClean="0"/>
              <a:t>-temporal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8510153" y="14813318"/>
            <a:ext cx="166368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prstClr val="black"/>
                </a:solidFill>
              </a:rPr>
              <a:t>A Bayesian hierarchical </a:t>
            </a:r>
            <a:r>
              <a:rPr lang="en-US" sz="3200" dirty="0" err="1" smtClean="0">
                <a:solidFill>
                  <a:prstClr val="black"/>
                </a:solidFill>
              </a:rPr>
              <a:t>spatio</a:t>
            </a:r>
            <a:r>
              <a:rPr lang="en-US" sz="3200" dirty="0" smtClean="0">
                <a:solidFill>
                  <a:prstClr val="black"/>
                </a:solidFill>
              </a:rPr>
              <a:t>-temporal model and the corresponding Python code have been developed to describe both spatial clustering and temporal correlations of the ILI rates.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Incorporate known covariates including flu-related tweets and vaccination in fixed-effects terms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Capture latent </a:t>
            </a:r>
            <a:r>
              <a:rPr lang="en-US" sz="3200" dirty="0" err="1" smtClean="0">
                <a:solidFill>
                  <a:prstClr val="black"/>
                </a:solidFill>
              </a:rPr>
              <a:t>spatio</a:t>
            </a:r>
            <a:r>
              <a:rPr lang="en-US" sz="3200" dirty="0" smtClean="0">
                <a:solidFill>
                  <a:prstClr val="black"/>
                </a:solidFill>
              </a:rPr>
              <a:t>-temporal “propensity” with Gaussian Markov Random Field (GMRF)</a:t>
            </a:r>
            <a:endParaRPr lang="en-US" sz="32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1695675" y="17035808"/>
                <a:ext cx="8421793" cy="1337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>
                          <a:latin typeface="Cambria Math" panose="02040503050406030204" pitchFamily="18" charset="0"/>
                        </a:rPr>
                        <m:t>𝐥</m:t>
                      </m:r>
                      <m:r>
                        <a:rPr lang="en-US" sz="3600" b="1" i="0">
                          <a:latin typeface="Cambria Math" panose="02040503050406030204" pitchFamily="18" charset="0"/>
                        </a:rPr>
                        <m:t>𝐨𝐠</m:t>
                      </m:r>
                      <m:d>
                        <m:d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US" sz="36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  <m:t>𝝐</m:t>
                                  </m:r>
                                </m:e>
                                <m:sub>
                                  <m:r>
                                    <a:rPr lang="en-US" sz="36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US" sz="36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36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  <m:t>𝝐</m:t>
                                  </m:r>
                                </m:e>
                                <m:sub>
                                  <m:r>
                                    <a:rPr lang="en-US" sz="36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6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6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6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600" b="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5675" y="17035808"/>
                <a:ext cx="8421793" cy="13371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661424" y="17387190"/>
            <a:ext cx="6555105" cy="60826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8510152" y="19993420"/>
                <a:ext cx="14644222" cy="6846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i="1" dirty="0" smtClean="0"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</a:t>
                </a:r>
                <a:r>
                  <a:rPr lang="en-US" sz="32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: county index; </a:t>
                </a:r>
                <a:r>
                  <a:rPr lang="en-US" sz="3200" i="1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</a:t>
                </a:r>
                <a:r>
                  <a:rPr lang="en-US" sz="32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: week </a:t>
                </a:r>
                <a:r>
                  <a:rPr lang="en-US" sz="3200" dirty="0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index; </a:t>
                </a:r>
                <a:r>
                  <a:rPr lang="en-US" sz="3200" i="1" dirty="0" err="1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R</a:t>
                </a:r>
                <a:r>
                  <a:rPr lang="en-US" sz="3200" i="1" baseline="-25000" dirty="0" err="1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</a:t>
                </a:r>
                <a:r>
                  <a:rPr lang="en-US" sz="3200" dirty="0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: set of counties in </a:t>
                </a:r>
                <a:r>
                  <a:rPr lang="en-US" sz="3200" dirty="0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district/state </a:t>
                </a:r>
                <a:r>
                  <a:rPr lang="en-US" sz="3200" i="1" dirty="0" smtClean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</a:t>
                </a:r>
                <a:endParaRPr lang="en-US" sz="3200" i="1" dirty="0" smtClean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: ILI rate (between 0 and 1) of county </a:t>
                </a:r>
                <a:r>
                  <a:rPr lang="en-US" sz="3200" i="1" dirty="0"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</a:t>
                </a:r>
                <a:r>
                  <a:rPr lang="en-US" sz="3200" dirty="0"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in week </a:t>
                </a:r>
                <a:r>
                  <a:rPr lang="en-US" sz="3200" i="1" dirty="0" smtClean="0"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</a:t>
                </a:r>
                <a:endParaRPr lang="en-US" sz="32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sz="3200" dirty="0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3200" dirty="0" smtClean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 </a:t>
                </a:r>
                <a:r>
                  <a:rPr lang="en-US" sz="32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: number of flu-related </a:t>
                </a:r>
                <a:r>
                  <a:rPr lang="en-US" sz="3200" dirty="0" smtClean="0"/>
                  <a:t>tweets;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: </a:t>
                </a:r>
                <a:r>
                  <a:rPr lang="en-US" sz="3200" dirty="0" smtClean="0"/>
                  <a:t>cum. perc. </a:t>
                </a:r>
                <a:r>
                  <a:rPr lang="en-US" sz="3200" dirty="0"/>
                  <a:t>o</a:t>
                </a:r>
                <a:r>
                  <a:rPr lang="en-US" sz="3200" dirty="0" smtClean="0"/>
                  <a:t>f flu </a:t>
                </a:r>
                <a:r>
                  <a:rPr lang="en-US" sz="3200" dirty="0" err="1" smtClean="0"/>
                  <a:t>vacc</a:t>
                </a:r>
                <a:r>
                  <a:rPr lang="en-US" sz="3200" dirty="0" smtClean="0"/>
                  <a:t>. </a:t>
                </a:r>
                <a:r>
                  <a:rPr lang="en-US" sz="3200" dirty="0"/>
                  <a:t>claims </a:t>
                </a:r>
                <a:endParaRPr lang="en-US" sz="32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: </a:t>
                </a:r>
                <a:r>
                  <a:rPr lang="en-US" sz="3200" dirty="0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GMRF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)∝</m:t>
                    </m:r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W: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where</m:t>
                                    </m:r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−1  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or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+1, 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/>
                                      <m:t>is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/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/>
                                      <m:t>neighboring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/>
                                      <m:t>county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/>
                                      <m:t>of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/>
                                      <m:t> 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3200"/>
                                      <m:t>otherwise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endParaRPr lang="en-US" sz="32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1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3200" dirty="0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: </a:t>
                </a:r>
                <a:r>
                  <a:rPr lang="en-US" sz="32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zero-mean Gaussian </a:t>
                </a:r>
                <a:r>
                  <a:rPr lang="en-US" sz="3200" dirty="0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noise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52" y="19993420"/>
                <a:ext cx="14644222" cy="6846361"/>
              </a:xfrm>
              <a:prstGeom prst="rect">
                <a:avLst/>
              </a:prstGeom>
              <a:blipFill rotWithShape="0">
                <a:blip r:embed="rId8"/>
                <a:stretch>
                  <a:fillRect l="-1040" b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8510152" y="10923059"/>
            <a:ext cx="170690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Available Data: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Weekly ILI rates of HHS Regions, selected states and districts within some selected states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Weekly counts of tweets </a:t>
            </a:r>
            <a:r>
              <a:rPr lang="en-US" sz="3200" dirty="0"/>
              <a:t>from each </a:t>
            </a:r>
            <a:r>
              <a:rPr lang="en-US" sz="3200" dirty="0" smtClean="0"/>
              <a:t>county containing </a:t>
            </a:r>
            <a:r>
              <a:rPr lang="en-US" sz="3200" dirty="0" smtClean="0"/>
              <a:t>the keywords “flu” </a:t>
            </a:r>
            <a:r>
              <a:rPr lang="en-US" sz="3200" dirty="0" smtClean="0"/>
              <a:t>or </a:t>
            </a:r>
            <a:r>
              <a:rPr lang="en-US" sz="3200" dirty="0" smtClean="0"/>
              <a:t>“influenza”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Weekly cumulative percentages of Medicare recipients filing flu vaccination claims for each county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County </a:t>
            </a:r>
            <a:r>
              <a:rPr lang="en-US" sz="3200" dirty="0" smtClean="0"/>
              <a:t>demographics from US Census Bureau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2081391" y="18409096"/>
                <a:ext cx="5009641" cy="1358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391" y="18409096"/>
                <a:ext cx="5009641" cy="135864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8922975" y="17214283"/>
            <a:ext cx="2772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</a:rPr>
              <a:t>Latent Flu Prevalence:</a:t>
            </a:r>
            <a:endParaRPr lang="en-US" sz="3600" b="1" dirty="0"/>
          </a:p>
        </p:txBody>
      </p:sp>
      <p:sp>
        <p:nvSpPr>
          <p:cNvPr id="41" name="Rectangle 40"/>
          <p:cNvSpPr/>
          <p:nvPr/>
        </p:nvSpPr>
        <p:spPr>
          <a:xfrm>
            <a:off x="18922975" y="18603851"/>
            <a:ext cx="2772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</a:rPr>
              <a:t>Aggregated Observations</a:t>
            </a:r>
            <a:endParaRPr lang="en-US" sz="36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1071472" y="14034927"/>
            <a:ext cx="4974346" cy="3168323"/>
            <a:chOff x="1071472" y="14234952"/>
            <a:chExt cx="4974346" cy="3168323"/>
          </a:xfrm>
        </p:grpSpPr>
        <p:pic>
          <p:nvPicPr>
            <p:cNvPr id="9" name="Picture 8"/>
            <p:cNvPicPr preferRelativeResize="0">
              <a:picLocks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78" t="11727" r="14122" b="12898"/>
            <a:stretch/>
          </p:blipFill>
          <p:spPr>
            <a:xfrm>
              <a:off x="1071472" y="14234952"/>
              <a:ext cx="4974346" cy="3168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36" name="TextBox 35"/>
            <p:cNvSpPr txBox="1"/>
            <p:nvPr/>
          </p:nvSpPr>
          <p:spPr>
            <a:xfrm>
              <a:off x="1697959" y="16868970"/>
              <a:ext cx="3542829" cy="5232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County Adjacency Map</a:t>
              </a:r>
              <a:endParaRPr lang="en-US" sz="28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05414" y="11771872"/>
            <a:ext cx="5286375" cy="3352800"/>
            <a:chOff x="2097473" y="11733159"/>
            <a:chExt cx="5286375" cy="33528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7473" y="11733159"/>
              <a:ext cx="5286375" cy="335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43" name="TextBox 42"/>
            <p:cNvSpPr txBox="1"/>
            <p:nvPr/>
          </p:nvSpPr>
          <p:spPr>
            <a:xfrm>
              <a:off x="2851179" y="14497904"/>
              <a:ext cx="3887924" cy="5232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Demographics, Education</a:t>
              </a:r>
              <a:endParaRPr lang="en-US" sz="28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74690" y="10078431"/>
            <a:ext cx="5596204" cy="3723934"/>
            <a:chOff x="3695687" y="9810513"/>
            <a:chExt cx="5596204" cy="3723934"/>
          </a:xfrm>
        </p:grpSpPr>
        <p:sp>
          <p:nvSpPr>
            <p:cNvPr id="39" name="Rectangle 38"/>
            <p:cNvSpPr/>
            <p:nvPr/>
          </p:nvSpPr>
          <p:spPr>
            <a:xfrm>
              <a:off x="4005516" y="9810513"/>
              <a:ext cx="5286375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38116" y="9973045"/>
              <a:ext cx="5286375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5687" y="10181647"/>
              <a:ext cx="5286375" cy="335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4212241" y="12938102"/>
              <a:ext cx="4023537" cy="5232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Weekly Flu-related Tweets</a:t>
              </a:r>
              <a:endParaRPr lang="en-US" sz="28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87246" y="9380779"/>
            <a:ext cx="5661434" cy="3754207"/>
            <a:chOff x="6499726" y="8818776"/>
            <a:chExt cx="5661434" cy="3754207"/>
          </a:xfrm>
        </p:grpSpPr>
        <p:sp>
          <p:nvSpPr>
            <p:cNvPr id="53" name="Rectangle 52"/>
            <p:cNvSpPr/>
            <p:nvPr/>
          </p:nvSpPr>
          <p:spPr>
            <a:xfrm>
              <a:off x="6874785" y="8818776"/>
              <a:ext cx="5286375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658682" y="8996711"/>
              <a:ext cx="5286375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726" y="9220183"/>
              <a:ext cx="5286375" cy="335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45" name="TextBox 44"/>
            <p:cNvSpPr txBox="1"/>
            <p:nvPr/>
          </p:nvSpPr>
          <p:spPr>
            <a:xfrm>
              <a:off x="6619185" y="11998983"/>
              <a:ext cx="5079339" cy="5232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Weekly Flu Vaccination, Medicare</a:t>
              </a:r>
              <a:endParaRPr lang="en-US" sz="28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057368" y="8831730"/>
            <a:ext cx="5645339" cy="3822963"/>
            <a:chOff x="10649487" y="9197464"/>
            <a:chExt cx="5645339" cy="3822963"/>
          </a:xfrm>
        </p:grpSpPr>
        <p:sp>
          <p:nvSpPr>
            <p:cNvPr id="55" name="Rectangle 54"/>
            <p:cNvSpPr/>
            <p:nvPr/>
          </p:nvSpPr>
          <p:spPr>
            <a:xfrm>
              <a:off x="11091048" y="9197464"/>
              <a:ext cx="5203778" cy="3398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864353" y="9406197"/>
              <a:ext cx="5203778" cy="33987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" t="-1" r="19250" b="30590"/>
            <a:stretch/>
          </p:blipFill>
          <p:spPr>
            <a:xfrm>
              <a:off x="10649487" y="9621639"/>
              <a:ext cx="5184605" cy="3398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6" name="TextBox 45"/>
            <p:cNvSpPr txBox="1"/>
            <p:nvPr/>
          </p:nvSpPr>
          <p:spPr>
            <a:xfrm>
              <a:off x="11534900" y="12460030"/>
              <a:ext cx="3563604" cy="5232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Weekly CDC ILI Reports</a:t>
              </a:r>
              <a:endParaRPr lang="en-US" sz="2800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535" y="14131449"/>
            <a:ext cx="2339245" cy="1960435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11456892" y="12658214"/>
            <a:ext cx="5854344" cy="4742996"/>
            <a:chOff x="11456892" y="12858239"/>
            <a:chExt cx="5854344" cy="4742996"/>
          </a:xfrm>
        </p:grpSpPr>
        <p:sp>
          <p:nvSpPr>
            <p:cNvPr id="34" name="Rectangle 33"/>
            <p:cNvSpPr/>
            <p:nvPr/>
          </p:nvSpPr>
          <p:spPr>
            <a:xfrm>
              <a:off x="11875613" y="13511531"/>
              <a:ext cx="5286375" cy="338274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645034" y="13895396"/>
              <a:ext cx="5286375" cy="338274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6892" y="14248435"/>
              <a:ext cx="5286375" cy="335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15286334" y="14164931"/>
              <a:ext cx="12218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week 1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21394" y="13811209"/>
              <a:ext cx="12218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week 2</a:t>
              </a:r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775392" y="13441100"/>
              <a:ext cx="12218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week 3</a:t>
              </a:r>
              <a:endParaRPr lang="en-US" sz="2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299175" y="17029161"/>
              <a:ext cx="3795398" cy="5232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Inferred Weekly ILI Rates</a:t>
              </a:r>
              <a:endParaRPr lang="en-US" sz="2800" dirty="0"/>
            </a:p>
          </p:txBody>
        </p:sp>
        <p:sp>
          <p:nvSpPr>
            <p:cNvPr id="61" name="TextBox 60"/>
            <p:cNvSpPr txBox="1"/>
            <p:nvPr/>
          </p:nvSpPr>
          <p:spPr>
            <a:xfrm rot="18282279">
              <a:off x="16392346" y="12576800"/>
              <a:ext cx="6374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6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659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Mincho</vt:lpstr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Sottile</dc:creator>
  <cp:lastModifiedBy>Ssu-Hsin Yu</cp:lastModifiedBy>
  <cp:revision>85</cp:revision>
  <dcterms:created xsi:type="dcterms:W3CDTF">2013-11-04T21:50:49Z</dcterms:created>
  <dcterms:modified xsi:type="dcterms:W3CDTF">2016-03-30T22:19:58Z</dcterms:modified>
</cp:coreProperties>
</file>