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7" r:id="rId3"/>
    <p:sldId id="278" r:id="rId4"/>
    <p:sldId id="279" r:id="rId5"/>
    <p:sldId id="280" r:id="rId6"/>
    <p:sldId id="281" r:id="rId7"/>
    <p:sldId id="288" r:id="rId8"/>
    <p:sldId id="282" r:id="rId9"/>
    <p:sldId id="283" r:id="rId10"/>
    <p:sldId id="284" r:id="rId11"/>
    <p:sldId id="285" r:id="rId12"/>
    <p:sldId id="286" r:id="rId13"/>
    <p:sldId id="287" r:id="rId14"/>
    <p:sldId id="273" r:id="rId15"/>
    <p:sldId id="274" r:id="rId16"/>
    <p:sldId id="275" r:id="rId17"/>
    <p:sldId id="276" r:id="rId18"/>
    <p:sldId id="28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583" autoAdjust="0"/>
  </p:normalViewPr>
  <p:slideViewPr>
    <p:cSldViewPr showGuides="1">
      <p:cViewPr varScale="1">
        <p:scale>
          <a:sx n="70" d="100"/>
          <a:sy n="70" d="100"/>
        </p:scale>
        <p:origin x="-1733" y="-82"/>
      </p:cViewPr>
      <p:guideLst>
        <p:guide orient="horz" pos="2160"/>
        <p:guide pos="2880"/>
      </p:guideLst>
    </p:cSldViewPr>
  </p:slideViewPr>
  <p:notesTextViewPr>
    <p:cViewPr>
      <p:scale>
        <a:sx n="1" d="1"/>
        <a:sy n="1" d="1"/>
      </p:scale>
      <p:origin x="0" y="0"/>
    </p:cViewPr>
  </p:notesTextViewPr>
  <p:sorterViewPr>
    <p:cViewPr>
      <p:scale>
        <a:sx n="100" d="100"/>
        <a:sy n="100" d="100"/>
      </p:scale>
      <p:origin x="0" y="2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M:\g\darpa\ppaml\challenge-problems\cp7\tweet-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Chilton County, AL</a:t>
            </a:r>
          </a:p>
        </c:rich>
      </c:tx>
      <c:layout/>
      <c:overlay val="0"/>
    </c:title>
    <c:autoTitleDeleted val="0"/>
    <c:plotArea>
      <c:layout/>
      <c:scatterChart>
        <c:scatterStyle val="lineMarker"/>
        <c:varyColors val="0"/>
        <c:ser>
          <c:idx val="0"/>
          <c:order val="0"/>
          <c:marker>
            <c:symbol val="circle"/>
            <c:size val="7"/>
          </c:marker>
          <c:xVal>
            <c:numRef>
              <c:f>'tweet-test'!$A$1:$A$51</c:f>
              <c:numCache>
                <c:formatCode>m/d/yyyy</c:formatCode>
                <c:ptCount val="51"/>
                <c:pt idx="0">
                  <c:v>41860</c:v>
                </c:pt>
                <c:pt idx="1">
                  <c:v>41867</c:v>
                </c:pt>
                <c:pt idx="2">
                  <c:v>41874</c:v>
                </c:pt>
                <c:pt idx="3">
                  <c:v>41881</c:v>
                </c:pt>
                <c:pt idx="4">
                  <c:v>41888</c:v>
                </c:pt>
                <c:pt idx="5">
                  <c:v>41895</c:v>
                </c:pt>
                <c:pt idx="6">
                  <c:v>41902</c:v>
                </c:pt>
                <c:pt idx="7">
                  <c:v>41909</c:v>
                </c:pt>
                <c:pt idx="8">
                  <c:v>41916</c:v>
                </c:pt>
                <c:pt idx="9">
                  <c:v>41923</c:v>
                </c:pt>
                <c:pt idx="10">
                  <c:v>41930</c:v>
                </c:pt>
                <c:pt idx="11">
                  <c:v>41937</c:v>
                </c:pt>
                <c:pt idx="12">
                  <c:v>41944</c:v>
                </c:pt>
                <c:pt idx="13">
                  <c:v>41951</c:v>
                </c:pt>
                <c:pt idx="14">
                  <c:v>41958</c:v>
                </c:pt>
                <c:pt idx="15">
                  <c:v>41965</c:v>
                </c:pt>
                <c:pt idx="16">
                  <c:v>41972</c:v>
                </c:pt>
                <c:pt idx="17">
                  <c:v>41979</c:v>
                </c:pt>
                <c:pt idx="18">
                  <c:v>41986</c:v>
                </c:pt>
                <c:pt idx="19">
                  <c:v>41993</c:v>
                </c:pt>
                <c:pt idx="20">
                  <c:v>42000</c:v>
                </c:pt>
                <c:pt idx="21">
                  <c:v>42007</c:v>
                </c:pt>
                <c:pt idx="22">
                  <c:v>42014</c:v>
                </c:pt>
                <c:pt idx="23">
                  <c:v>42021</c:v>
                </c:pt>
                <c:pt idx="24">
                  <c:v>42028</c:v>
                </c:pt>
                <c:pt idx="25">
                  <c:v>42035</c:v>
                </c:pt>
                <c:pt idx="26">
                  <c:v>42042</c:v>
                </c:pt>
                <c:pt idx="27">
                  <c:v>42049</c:v>
                </c:pt>
                <c:pt idx="28">
                  <c:v>42056</c:v>
                </c:pt>
                <c:pt idx="29">
                  <c:v>42063</c:v>
                </c:pt>
                <c:pt idx="30">
                  <c:v>42070</c:v>
                </c:pt>
                <c:pt idx="31">
                  <c:v>42077</c:v>
                </c:pt>
                <c:pt idx="32">
                  <c:v>42084</c:v>
                </c:pt>
                <c:pt idx="33">
                  <c:v>42091</c:v>
                </c:pt>
                <c:pt idx="34">
                  <c:v>42098</c:v>
                </c:pt>
                <c:pt idx="35">
                  <c:v>42105</c:v>
                </c:pt>
                <c:pt idx="36">
                  <c:v>42112</c:v>
                </c:pt>
                <c:pt idx="37">
                  <c:v>42119</c:v>
                </c:pt>
                <c:pt idx="38">
                  <c:v>42126</c:v>
                </c:pt>
                <c:pt idx="39">
                  <c:v>42133</c:v>
                </c:pt>
                <c:pt idx="40">
                  <c:v>42140</c:v>
                </c:pt>
                <c:pt idx="41">
                  <c:v>42147</c:v>
                </c:pt>
                <c:pt idx="42">
                  <c:v>42154</c:v>
                </c:pt>
                <c:pt idx="43">
                  <c:v>42161</c:v>
                </c:pt>
                <c:pt idx="44">
                  <c:v>42168</c:v>
                </c:pt>
                <c:pt idx="45">
                  <c:v>42175</c:v>
                </c:pt>
                <c:pt idx="46">
                  <c:v>42182</c:v>
                </c:pt>
                <c:pt idx="47">
                  <c:v>42189</c:v>
                </c:pt>
                <c:pt idx="48">
                  <c:v>42196</c:v>
                </c:pt>
                <c:pt idx="49">
                  <c:v>42203</c:v>
                </c:pt>
                <c:pt idx="50">
                  <c:v>42210</c:v>
                </c:pt>
              </c:numCache>
            </c:numRef>
          </c:xVal>
          <c:yVal>
            <c:numRef>
              <c:f>'tweet-test'!$B$1:$B$51</c:f>
              <c:numCache>
                <c:formatCode>General</c:formatCode>
                <c:ptCount val="51"/>
                <c:pt idx="0">
                  <c:v>32</c:v>
                </c:pt>
                <c:pt idx="1">
                  <c:v>23</c:v>
                </c:pt>
                <c:pt idx="2">
                  <c:v>28</c:v>
                </c:pt>
                <c:pt idx="3">
                  <c:v>54</c:v>
                </c:pt>
                <c:pt idx="4">
                  <c:v>61</c:v>
                </c:pt>
                <c:pt idx="5">
                  <c:v>43</c:v>
                </c:pt>
                <c:pt idx="6">
                  <c:v>26</c:v>
                </c:pt>
                <c:pt idx="7">
                  <c:v>60</c:v>
                </c:pt>
                <c:pt idx="8">
                  <c:v>73</c:v>
                </c:pt>
                <c:pt idx="9">
                  <c:v>67</c:v>
                </c:pt>
                <c:pt idx="10">
                  <c:v>84</c:v>
                </c:pt>
                <c:pt idx="11">
                  <c:v>91</c:v>
                </c:pt>
                <c:pt idx="12">
                  <c:v>58</c:v>
                </c:pt>
                <c:pt idx="13">
                  <c:v>64</c:v>
                </c:pt>
                <c:pt idx="14">
                  <c:v>51</c:v>
                </c:pt>
                <c:pt idx="15">
                  <c:v>61</c:v>
                </c:pt>
                <c:pt idx="16">
                  <c:v>40</c:v>
                </c:pt>
                <c:pt idx="17">
                  <c:v>98</c:v>
                </c:pt>
                <c:pt idx="18">
                  <c:v>89</c:v>
                </c:pt>
                <c:pt idx="19">
                  <c:v>123</c:v>
                </c:pt>
                <c:pt idx="20">
                  <c:v>115</c:v>
                </c:pt>
                <c:pt idx="21">
                  <c:v>148</c:v>
                </c:pt>
                <c:pt idx="22">
                  <c:v>124</c:v>
                </c:pt>
                <c:pt idx="23">
                  <c:v>110</c:v>
                </c:pt>
                <c:pt idx="24">
                  <c:v>90</c:v>
                </c:pt>
                <c:pt idx="25">
                  <c:v>78</c:v>
                </c:pt>
                <c:pt idx="26">
                  <c:v>99</c:v>
                </c:pt>
                <c:pt idx="27">
                  <c:v>75</c:v>
                </c:pt>
                <c:pt idx="28">
                  <c:v>76</c:v>
                </c:pt>
                <c:pt idx="29">
                  <c:v>80</c:v>
                </c:pt>
                <c:pt idx="30">
                  <c:v>53</c:v>
                </c:pt>
                <c:pt idx="31">
                  <c:v>42</c:v>
                </c:pt>
                <c:pt idx="32">
                  <c:v>25</c:v>
                </c:pt>
                <c:pt idx="33">
                  <c:v>25</c:v>
                </c:pt>
                <c:pt idx="34">
                  <c:v>20</c:v>
                </c:pt>
                <c:pt idx="35">
                  <c:v>27</c:v>
                </c:pt>
                <c:pt idx="36">
                  <c:v>40</c:v>
                </c:pt>
                <c:pt idx="37">
                  <c:v>37</c:v>
                </c:pt>
                <c:pt idx="38">
                  <c:v>29</c:v>
                </c:pt>
                <c:pt idx="39">
                  <c:v>22</c:v>
                </c:pt>
                <c:pt idx="40">
                  <c:v>20</c:v>
                </c:pt>
                <c:pt idx="41">
                  <c:v>22</c:v>
                </c:pt>
                <c:pt idx="42">
                  <c:v>29</c:v>
                </c:pt>
                <c:pt idx="43">
                  <c:v>28</c:v>
                </c:pt>
                <c:pt idx="44">
                  <c:v>27</c:v>
                </c:pt>
                <c:pt idx="45">
                  <c:v>22</c:v>
                </c:pt>
                <c:pt idx="46">
                  <c:v>23</c:v>
                </c:pt>
                <c:pt idx="47">
                  <c:v>17</c:v>
                </c:pt>
                <c:pt idx="48">
                  <c:v>15</c:v>
                </c:pt>
                <c:pt idx="49">
                  <c:v>11</c:v>
                </c:pt>
                <c:pt idx="50">
                  <c:v>10</c:v>
                </c:pt>
              </c:numCache>
            </c:numRef>
          </c:yVal>
          <c:smooth val="0"/>
        </c:ser>
        <c:dLbls>
          <c:showLegendKey val="0"/>
          <c:showVal val="0"/>
          <c:showCatName val="0"/>
          <c:showSerName val="0"/>
          <c:showPercent val="0"/>
          <c:showBubbleSize val="0"/>
        </c:dLbls>
        <c:axId val="78711808"/>
        <c:axId val="78729984"/>
      </c:scatterChart>
      <c:valAx>
        <c:axId val="78711808"/>
        <c:scaling>
          <c:orientation val="minMax"/>
        </c:scaling>
        <c:delete val="0"/>
        <c:axPos val="b"/>
        <c:numFmt formatCode="m/d/yyyy" sourceLinked="1"/>
        <c:majorTickMark val="out"/>
        <c:minorTickMark val="none"/>
        <c:tickLblPos val="nextTo"/>
        <c:crossAx val="78729984"/>
        <c:crosses val="autoZero"/>
        <c:crossBetween val="midCat"/>
      </c:valAx>
      <c:valAx>
        <c:axId val="78729984"/>
        <c:scaling>
          <c:orientation val="minMax"/>
        </c:scaling>
        <c:delete val="0"/>
        <c:axPos val="l"/>
        <c:majorGridlines>
          <c:spPr>
            <a:ln>
              <a:prstDash val="dash"/>
            </a:ln>
          </c:spPr>
        </c:majorGridlines>
        <c:title>
          <c:tx>
            <c:rich>
              <a:bodyPr rot="-5400000" vert="horz"/>
              <a:lstStyle/>
              <a:p>
                <a:pPr>
                  <a:defRPr/>
                </a:pPr>
                <a:r>
                  <a:rPr lang="en-US"/>
                  <a:t>Tweets</a:t>
                </a:r>
              </a:p>
            </c:rich>
          </c:tx>
          <c:layout/>
          <c:overlay val="0"/>
        </c:title>
        <c:numFmt formatCode="General" sourceLinked="1"/>
        <c:majorTickMark val="out"/>
        <c:minorTickMark val="none"/>
        <c:tickLblPos val="nextTo"/>
        <c:crossAx val="78711808"/>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6BD383-960F-4311-92C8-B2CD992ECA1E}" type="datetimeFigureOut">
              <a:rPr lang="en-US" smtClean="0"/>
              <a:pPr/>
              <a:t>1/18/2016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CC242-A0D7-4B80-A96C-75E8B1ABCB20}" type="slidenum">
              <a:rPr lang="en-US" smtClean="0"/>
              <a:pPr/>
              <a:t>‹#›</a:t>
            </a:fld>
            <a:endParaRPr lang="en-US"/>
          </a:p>
        </p:txBody>
      </p:sp>
    </p:spTree>
    <p:extLst>
      <p:ext uri="{BB962C8B-B14F-4D97-AF65-F5344CB8AC3E}">
        <p14:creationId xmlns:p14="http://schemas.microsoft.com/office/powerpoint/2010/main" val="590526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Title: change from county to district</a:t>
            </a:r>
            <a:endParaRPr lang="en-US" dirty="0" smtClean="0"/>
          </a:p>
          <a:p>
            <a:r>
              <a:rPr lang="en-US" baseline="0" dirty="0" smtClean="0"/>
              <a:t>First bullet: change from County-level to State-level</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5</a:t>
            </a:fld>
            <a:endParaRPr lang="en-US"/>
          </a:p>
        </p:txBody>
      </p:sp>
    </p:spTree>
    <p:extLst>
      <p:ext uri="{BB962C8B-B14F-4D97-AF65-F5344CB8AC3E}">
        <p14:creationId xmlns:p14="http://schemas.microsoft.com/office/powerpoint/2010/main" val="154996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 no multiple tweets from same user within 5 days”</a:t>
            </a:r>
            <a:r>
              <a:rPr lang="en-US" baseline="0" dirty="0" smtClean="0"/>
              <a:t> since this hasn’t been done for the current data.</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6</a:t>
            </a:fld>
            <a:endParaRPr lang="en-US"/>
          </a:p>
        </p:txBody>
      </p:sp>
    </p:spTree>
    <p:extLst>
      <p:ext uri="{BB962C8B-B14F-4D97-AF65-F5344CB8AC3E}">
        <p14:creationId xmlns:p14="http://schemas.microsoft.com/office/powerpoint/2010/main" val="1893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from “</a:t>
                </a:r>
                <a:r>
                  <a:rPr lang="en-US" sz="1200" dirty="0" smtClean="0"/>
                  <a:t>reported ILI rate of HHS Region </a:t>
                </a:r>
                <a14:m>
                  <m:oMath xmlns:m="http://schemas.openxmlformats.org/officeDocument/2006/math">
                    <m:r>
                      <a:rPr lang="en-US" sz="1200" i="1" dirty="0" smtClean="0">
                        <a:latin typeface="Cambria Math"/>
                      </a:rPr>
                      <m:t>𝑖</m:t>
                    </m:r>
                  </m:oMath>
                </a14:m>
                <a:r>
                  <a:rPr lang="en-US" sz="1200" dirty="0"/>
                  <a:t> in week </a:t>
                </a:r>
                <a14:m>
                  <m:oMath xmlns:m="http://schemas.openxmlformats.org/officeDocument/2006/math">
                    <m:r>
                      <a:rPr lang="en-US" sz="800" i="1" dirty="0" smtClean="0">
                        <a:latin typeface="Cambria Math"/>
                      </a:rPr>
                      <m:t>𝑡</m:t>
                    </m:r>
                    <m:r>
                      <a:rPr lang="en-US" sz="800" b="0" i="0" dirty="0" smtClean="0">
                        <a:latin typeface="Cambria Math" panose="02040503050406030204" pitchFamily="18" charset="0"/>
                      </a:rPr>
                      <m:t>" </m:t>
                    </m:r>
                    <m:r>
                      <m:rPr>
                        <m:sty m:val="p"/>
                      </m:rPr>
                      <a:rPr lang="en-US" sz="800" b="0" i="0" dirty="0" smtClean="0">
                        <a:latin typeface="Cambria Math" panose="02040503050406030204" pitchFamily="18" charset="0"/>
                      </a:rPr>
                      <m:t>to</m:t>
                    </m:r>
                    <m:r>
                      <a:rPr lang="en-US" sz="800" b="0" i="0" dirty="0" smtClean="0">
                        <a:latin typeface="Cambria Math" panose="02040503050406030204" pitchFamily="18" charset="0"/>
                      </a:rPr>
                      <m:t> "</m:t>
                    </m:r>
                    <m:r>
                      <m:rPr>
                        <m:nor/>
                      </m:rPr>
                      <a:rPr lang="en-US" sz="1200" dirty="0" smtClean="0"/>
                      <m:t>reported</m:t>
                    </m:r>
                    <m:r>
                      <m:rPr>
                        <m:nor/>
                      </m:rPr>
                      <a:rPr lang="en-US" sz="1200" dirty="0" smtClean="0"/>
                      <m:t> </m:t>
                    </m:r>
                    <m:r>
                      <m:rPr>
                        <m:nor/>
                      </m:rPr>
                      <a:rPr lang="en-US" sz="1200" dirty="0" smtClean="0"/>
                      <m:t>ILI</m:t>
                    </m:r>
                    <m:r>
                      <m:rPr>
                        <m:nor/>
                      </m:rPr>
                      <a:rPr lang="en-US" sz="1200" dirty="0" smtClean="0"/>
                      <m:t> </m:t>
                    </m:r>
                    <m:r>
                      <m:rPr>
                        <m:nor/>
                      </m:rPr>
                      <a:rPr lang="en-US" sz="1200" dirty="0" smtClean="0"/>
                      <m:t>rate</m:t>
                    </m:r>
                    <m:r>
                      <m:rPr>
                        <m:nor/>
                      </m:rPr>
                      <a:rPr lang="en-US" sz="1200" dirty="0" smtClean="0"/>
                      <m:t> </m:t>
                    </m:r>
                    <m:r>
                      <m:rPr>
                        <m:nor/>
                      </m:rPr>
                      <a:rPr lang="en-US" sz="1200" dirty="0" smtClean="0"/>
                      <m:t>of</m:t>
                    </m:r>
                    <m:r>
                      <m:rPr>
                        <m:nor/>
                      </m:rPr>
                      <a:rPr lang="en-US" sz="1200" dirty="0" smtClean="0"/>
                      <m:t> </m:t>
                    </m:r>
                    <m:r>
                      <m:rPr>
                        <m:nor/>
                      </m:rPr>
                      <a:rPr lang="en-US" sz="1200" b="0" i="0" dirty="0" smtClean="0"/>
                      <m:t>area</m:t>
                    </m:r>
                    <m:r>
                      <m:rPr>
                        <m:nor/>
                      </m:rPr>
                      <a:rPr lang="en-US" sz="1200" dirty="0" smtClean="0"/>
                      <m:t> </m:t>
                    </m:r>
                    <m:r>
                      <a:rPr lang="en-US" sz="1200" i="1" dirty="0" smtClean="0">
                        <a:latin typeface="Cambria Math"/>
                      </a:rPr>
                      <m:t>𝑖</m:t>
                    </m:r>
                    <m:r>
                      <m:rPr>
                        <m:nor/>
                      </m:rPr>
                      <a:rPr lang="en-US" sz="1200" dirty="0"/>
                      <m:t> </m:t>
                    </m:r>
                    <m:r>
                      <m:rPr>
                        <m:nor/>
                      </m:rPr>
                      <a:rPr lang="en-US" sz="1200" dirty="0"/>
                      <m:t>in</m:t>
                    </m:r>
                    <m:r>
                      <m:rPr>
                        <m:nor/>
                      </m:rPr>
                      <a:rPr lang="en-US" sz="1200" dirty="0"/>
                      <m:t> </m:t>
                    </m:r>
                    <m:r>
                      <m:rPr>
                        <m:nor/>
                      </m:rPr>
                      <a:rPr lang="en-US" sz="1200" dirty="0"/>
                      <m:t>week</m:t>
                    </m:r>
                    <m:r>
                      <m:rPr>
                        <m:nor/>
                      </m:rPr>
                      <a:rPr lang="en-US" sz="1200" dirty="0"/>
                      <m:t> </m:t>
                    </m:r>
                    <m:r>
                      <a:rPr lang="en-US" sz="1200" i="1" dirty="0" smtClean="0">
                        <a:latin typeface="Cambria Math"/>
                      </a:rPr>
                      <m:t>𝑡</m:t>
                    </m:r>
                  </m:oMath>
                </a14:m>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Change</a:t>
                </a:r>
                <a:r>
                  <a:rPr lang="en-US" sz="1200" baseline="0" dirty="0" smtClean="0"/>
                  <a:t> from “</a:t>
                </a:r>
                <a:r>
                  <a:rPr lang="en-US" sz="1200" dirty="0" smtClean="0"/>
                  <a:t>population of region </a:t>
                </a:r>
                <a14:m>
                  <m:oMath xmlns:m="http://schemas.openxmlformats.org/officeDocument/2006/math">
                    <m:sSub>
                      <m:sSubPr>
                        <m:ctrlPr>
                          <a:rPr lang="en-US" sz="1200" b="0" i="1" dirty="0" smtClean="0">
                            <a:latin typeface="Cambria Math"/>
                          </a:rPr>
                        </m:ctrlPr>
                      </m:sSubPr>
                      <m:e>
                        <m:r>
                          <a:rPr lang="en-US" sz="1200" b="0" i="1" dirty="0" smtClean="0">
                            <a:latin typeface="Cambria Math"/>
                          </a:rPr>
                          <m:t>𝑅</m:t>
                        </m:r>
                      </m:e>
                      <m:sub>
                        <m:r>
                          <a:rPr lang="en-US" sz="1200" i="1" dirty="0" smtClean="0">
                            <a:latin typeface="Cambria Math"/>
                          </a:rPr>
                          <m:t>𝑖</m:t>
                        </m:r>
                      </m:sub>
                    </m:sSub>
                  </m:oMath>
                </a14:m>
                <a:r>
                  <a:rPr lang="en-US" sz="1200" dirty="0" smtClean="0"/>
                  <a:t>” to “population of area</a:t>
                </a:r>
                <a:r>
                  <a:rPr lang="en-US" sz="1200" baseline="0" dirty="0" smtClean="0"/>
                  <a:t> </a:t>
                </a:r>
                <a14:m>
                  <m:oMath xmlns:m="http://schemas.openxmlformats.org/officeDocument/2006/math">
                    <m:r>
                      <a:rPr lang="en-US" sz="1200" i="1" dirty="0" smtClean="0">
                        <a:latin typeface="Cambria Math"/>
                      </a:rPr>
                      <m:t>𝑖</m:t>
                    </m:r>
                    <m:r>
                      <m:rPr>
                        <m:nor/>
                      </m:rPr>
                      <a:rPr lang="en-US" sz="1200" dirty="0"/>
                      <m:t> </m:t>
                    </m:r>
                  </m:oMath>
                </a14:m>
                <a:r>
                  <a:rPr lang="en-US" sz="1200" dirty="0" smtClean="0"/>
                  <a:t>“</a:t>
                </a:r>
                <a:endParaRPr lang="en-US" sz="120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from “</a:t>
                </a:r>
                <a:r>
                  <a:rPr lang="en-US" sz="1200" dirty="0" smtClean="0"/>
                  <a:t>reported ILI rate of HHS Region </a:t>
                </a:r>
                <a:r>
                  <a:rPr lang="en-US" sz="1200" i="0" dirty="0" smtClean="0">
                    <a:latin typeface="Cambria Math"/>
                  </a:rPr>
                  <a:t>𝑖</a:t>
                </a:r>
                <a:r>
                  <a:rPr lang="en-US" sz="1200" dirty="0"/>
                  <a:t> in week </a:t>
                </a:r>
                <a:r>
                  <a:rPr lang="en-US" sz="800" i="0" dirty="0" smtClean="0">
                    <a:latin typeface="Cambria Math"/>
                  </a:rPr>
                  <a:t>𝑡</a:t>
                </a:r>
                <a:r>
                  <a:rPr lang="en-US" sz="800" b="0" i="0" dirty="0" smtClean="0">
                    <a:latin typeface="Cambria Math" panose="02040503050406030204" pitchFamily="18" charset="0"/>
                  </a:rPr>
                  <a:t>" to "</a:t>
                </a:r>
                <a:r>
                  <a:rPr lang="en-US" sz="1200" i="0" dirty="0" smtClean="0"/>
                  <a:t>reported ILI rate of </a:t>
                </a:r>
                <a:r>
                  <a:rPr lang="en-US" sz="1200" b="0" i="0" dirty="0" smtClean="0"/>
                  <a:t>area</a:t>
                </a:r>
                <a:r>
                  <a:rPr lang="en-US" sz="1200" i="0" dirty="0" smtClean="0"/>
                  <a:t> </a:t>
                </a:r>
                <a:r>
                  <a:rPr lang="en-US" sz="1200" i="0" dirty="0" smtClean="0">
                    <a:latin typeface="Cambria Math"/>
                  </a:rPr>
                  <a:t>" </a:t>
                </a:r>
                <a:r>
                  <a:rPr lang="en-US" sz="1200" i="0" dirty="0" smtClean="0">
                    <a:latin typeface="Cambria Math"/>
                  </a:rPr>
                  <a:t>𝑖</a:t>
                </a:r>
                <a:r>
                  <a:rPr lang="en-US" sz="1200" i="0" dirty="0">
                    <a:latin typeface="Cambria Math"/>
                  </a:rPr>
                  <a:t>"</a:t>
                </a:r>
                <a:r>
                  <a:rPr lang="en-US" sz="1200" i="0" dirty="0">
                    <a:latin typeface="Cambria Math" panose="02040503050406030204" pitchFamily="18" charset="0"/>
                  </a:rPr>
                  <a:t> in week </a:t>
                </a:r>
                <a:r>
                  <a:rPr lang="en-US" sz="1200" i="0" dirty="0" smtClean="0">
                    <a:latin typeface="Cambria Math"/>
                  </a:rPr>
                  <a:t>" 𝑡</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Change</a:t>
                </a:r>
                <a:r>
                  <a:rPr lang="en-US" sz="1200" baseline="0" dirty="0" smtClean="0"/>
                  <a:t> from “</a:t>
                </a:r>
                <a:r>
                  <a:rPr lang="en-US" sz="1200" dirty="0" smtClean="0"/>
                  <a:t>population of </a:t>
                </a:r>
                <a:r>
                  <a:rPr lang="en-US" sz="1200" dirty="0" smtClean="0"/>
                  <a:t>region </a:t>
                </a:r>
                <a:r>
                  <a:rPr lang="en-US" sz="1200" b="0" i="0" dirty="0" smtClean="0">
                    <a:latin typeface="Cambria Math"/>
                  </a:rPr>
                  <a:t>𝑅</a:t>
                </a:r>
                <a:r>
                  <a:rPr lang="en-US" sz="1200" b="0" i="0" dirty="0" smtClean="0">
                    <a:latin typeface="Cambria Math" panose="02040503050406030204" pitchFamily="18" charset="0"/>
                  </a:rPr>
                  <a:t>_</a:t>
                </a:r>
                <a:r>
                  <a:rPr lang="en-US" sz="1200" i="0" dirty="0" smtClean="0">
                    <a:latin typeface="Cambria Math"/>
                  </a:rPr>
                  <a:t>𝑖</a:t>
                </a:r>
                <a:r>
                  <a:rPr lang="en-US" sz="1200" dirty="0" smtClean="0"/>
                  <a:t>” to “population of area</a:t>
                </a:r>
                <a:r>
                  <a:rPr lang="en-US" sz="1200" baseline="0" dirty="0" smtClean="0"/>
                  <a:t> </a:t>
                </a:r>
                <a:r>
                  <a:rPr lang="en-US" sz="1200" i="0" dirty="0" smtClean="0">
                    <a:latin typeface="Cambria Math"/>
                  </a:rPr>
                  <a:t>𝑖</a:t>
                </a:r>
                <a:r>
                  <a:rPr lang="en-US" sz="1200" i="0" dirty="0">
                    <a:latin typeface="Cambria Math"/>
                  </a:rPr>
                  <a:t>"</a:t>
                </a:r>
                <a:r>
                  <a:rPr lang="en-US" sz="1200" i="0" dirty="0">
                    <a:latin typeface="Cambria Math" panose="02040503050406030204" pitchFamily="18" charset="0"/>
                  </a:rPr>
                  <a:t> </a:t>
                </a:r>
                <a:r>
                  <a:rPr lang="en-US" sz="1200" i="0" dirty="0"/>
                  <a:t>"</a:t>
                </a:r>
                <a:r>
                  <a:rPr lang="en-US" sz="1200" dirty="0" smtClean="0"/>
                  <a:t>“</a:t>
                </a:r>
                <a:endParaRPr lang="en-US" sz="1200" dirty="0"/>
              </a:p>
            </p:txBody>
          </p:sp>
        </mc:Fallback>
      </mc:AlternateContent>
      <p:sp>
        <p:nvSpPr>
          <p:cNvPr id="4" name="Slide Number Placeholder 3"/>
          <p:cNvSpPr>
            <a:spLocks noGrp="1"/>
          </p:cNvSpPr>
          <p:nvPr>
            <p:ph type="sldNum" sz="quarter" idx="10"/>
          </p:nvPr>
        </p:nvSpPr>
        <p:spPr/>
        <p:txBody>
          <a:bodyPr/>
          <a:lstStyle/>
          <a:p>
            <a:fld id="{832CC242-A0D7-4B80-A96C-75E8B1ABCB20}" type="slidenum">
              <a:rPr lang="en-US" smtClean="0"/>
              <a:pPr/>
              <a:t>11</a:t>
            </a:fld>
            <a:endParaRPr lang="en-US"/>
          </a:p>
        </p:txBody>
      </p:sp>
    </p:spTree>
    <p:extLst>
      <p:ext uri="{BB962C8B-B14F-4D97-AF65-F5344CB8AC3E}">
        <p14:creationId xmlns:p14="http://schemas.microsoft.com/office/powerpoint/2010/main" val="33861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a:t>
            </a:r>
            <a:r>
              <a:rPr lang="en-US" baseline="0" dirty="0" smtClean="0"/>
              <a:t> “</a:t>
            </a:r>
            <a:r>
              <a:rPr lang="en-US" dirty="0" smtClean="0"/>
              <a:t>and districts”</a:t>
            </a:r>
          </a:p>
          <a:p>
            <a:r>
              <a:rPr lang="en-US" dirty="0" smtClean="0"/>
              <a:t>I</a:t>
            </a:r>
            <a:r>
              <a:rPr lang="en-US" baseline="0" dirty="0" smtClean="0"/>
              <a:t> assume that they compute county ILI rates and we aggregate them to districts (for TN and MS) and states (for MA, NC, RI and TX) where we have truth data available.</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12</a:t>
            </a:fld>
            <a:endParaRPr lang="en-US"/>
          </a:p>
        </p:txBody>
      </p:sp>
    </p:spTree>
    <p:extLst>
      <p:ext uri="{BB962C8B-B14F-4D97-AF65-F5344CB8AC3E}">
        <p14:creationId xmlns:p14="http://schemas.microsoft.com/office/powerpoint/2010/main" val="193439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made</a:t>
            </a:r>
            <a:r>
              <a:rPr lang="en-US" baseline="0" dirty="0" smtClean="0"/>
              <a:t> “Sequence” boldface since we also have temporal correlations.</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14</a:t>
            </a:fld>
            <a:endParaRPr lang="en-US"/>
          </a:p>
        </p:txBody>
      </p:sp>
    </p:spTree>
    <p:extLst>
      <p:ext uri="{BB962C8B-B14F-4D97-AF65-F5344CB8AC3E}">
        <p14:creationId xmlns:p14="http://schemas.microsoft.com/office/powerpoint/2010/main" val="256056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0A2D9C9-303B-4AB5-84A1-F153B136A717}" type="datetime1">
              <a:rPr lang="en-US" smtClean="0"/>
              <a:t>1/18/2016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406449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1197B75-BE7F-4272-B976-D1D1E7899D4A}" type="datetime1">
              <a:rPr lang="en-US" smtClean="0"/>
              <a:t>1/18/2016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57197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E47BF7B-1E73-43D8-84A6-C70A80555264}" type="datetime1">
              <a:rPr lang="en-US" smtClean="0"/>
              <a:t>1/18/2016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61759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Distribution Unlimited</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990601" y="151418"/>
            <a:ext cx="6934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40169" y="68859"/>
            <a:ext cx="1085438" cy="655071"/>
          </a:xfrm>
          <a:prstGeom prst="rect">
            <a:avLst/>
          </a:prstGeom>
        </p:spPr>
      </p:pic>
    </p:spTree>
    <p:extLst>
      <p:ext uri="{BB962C8B-B14F-4D97-AF65-F5344CB8AC3E}">
        <p14:creationId xmlns:p14="http://schemas.microsoft.com/office/powerpoint/2010/main" val="370022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CE1CC0-3F48-49CA-B6DD-2076A2849A7C}" type="datetime1">
              <a:rPr lang="en-US" smtClean="0"/>
              <a:t>1/18/2016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9933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ADFE6ED-759C-4698-956B-3902C4481DF3}" type="datetime1">
              <a:rPr lang="en-US" smtClean="0"/>
              <a:t>1/18/2016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25705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60BC632-6F8B-4847-A1F0-503D152A434F}" type="datetime1">
              <a:rPr lang="en-US" smtClean="0"/>
              <a:t>1/18/2016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87936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419F865-BE9A-48D4-9430-39E701FC316F}" type="datetime1">
              <a:rPr lang="en-US" smtClean="0"/>
              <a:t>1/18/2016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69135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0324990-2155-49D2-9872-32C6CA12C0AC}" type="datetime1">
              <a:rPr lang="en-US" smtClean="0"/>
              <a:t>1/18/2016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94048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9CA6F97-ACCB-4A92-AD64-1D4E7596EBDF}" type="datetime1">
              <a:rPr lang="en-US" smtClean="0"/>
              <a:t>1/18/2016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422875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ACDE28F-BBA8-4E5C-A8E7-150E9CCFEF2C}" type="datetime1">
              <a:rPr lang="en-US" smtClean="0"/>
              <a:t>1/18/2016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59345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7158191-D514-4FE8-8753-B6BFF2D54D8A}" type="datetime1">
              <a:rPr lang="en-US" smtClean="0"/>
              <a:t>1/18/2016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373571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p:cNvSpPr>
            <a:spLocks noGrp="1"/>
          </p:cNvSpPr>
          <p:nvPr>
            <p:ph type="body" idx="1"/>
          </p:nvPr>
        </p:nvSpPr>
        <p:spPr bwMode="auto">
          <a:xfrm>
            <a:off x="228600" y="121920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Footer Placeholder 4"/>
          <p:cNvSpPr>
            <a:spLocks noGrp="1"/>
          </p:cNvSpPr>
          <p:nvPr>
            <p:ph type="ftr" sz="quarter" idx="3"/>
          </p:nvPr>
        </p:nvSpPr>
        <p:spPr>
          <a:xfrm>
            <a:off x="3886200" y="6550026"/>
            <a:ext cx="39243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smtClean="0"/>
              <a:t>Distribution Unlimited</a:t>
            </a:r>
            <a:endParaRPr lang="en-US" dirty="0"/>
          </a:p>
        </p:txBody>
      </p:sp>
      <p:sp>
        <p:nvSpPr>
          <p:cNvPr id="9"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0" name="Title Placeholder 9"/>
          <p:cNvSpPr>
            <a:spLocks noGrp="1"/>
          </p:cNvSpPr>
          <p:nvPr>
            <p:ph type="title"/>
          </p:nvPr>
        </p:nvSpPr>
        <p:spPr bwMode="auto">
          <a:xfrm>
            <a:off x="903890" y="97220"/>
            <a:ext cx="713627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pic>
        <p:nvPicPr>
          <p:cNvPr id="11" name="Picture 10"/>
          <p:cNvPicPr>
            <a:picLocks noChangeAspect="1"/>
          </p:cNvPicPr>
          <p:nvPr/>
        </p:nvPicPr>
        <p:blipFill>
          <a:blip r:embed="rId14" cstate="print"/>
          <a:stretch>
            <a:fillRect/>
          </a:stretch>
        </p:blipFill>
        <p:spPr>
          <a:xfrm>
            <a:off x="101558" y="59284"/>
            <a:ext cx="692206" cy="692206"/>
          </a:xfrm>
          <a:prstGeom prst="rect">
            <a:avLst/>
          </a:prstGeom>
        </p:spPr>
      </p:pic>
      <p:pic>
        <p:nvPicPr>
          <p:cNvPr id="12" name="Picture 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558" y="6134702"/>
            <a:ext cx="692206" cy="692206"/>
          </a:xfrm>
          <a:prstGeom prst="rect">
            <a:avLst/>
          </a:prstGeom>
        </p:spPr>
      </p:pic>
      <p:pic>
        <p:nvPicPr>
          <p:cNvPr id="13" name="Picture 12"/>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40169" y="68859"/>
            <a:ext cx="1085438" cy="655071"/>
          </a:xfrm>
          <a:prstGeom prst="rect">
            <a:avLst/>
          </a:prstGeom>
        </p:spPr>
      </p:pic>
      <p:pic>
        <p:nvPicPr>
          <p:cNvPr id="2" name="Picture 2"/>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t="11441" b="23097"/>
          <a:stretch/>
        </p:blipFill>
        <p:spPr bwMode="auto">
          <a:xfrm>
            <a:off x="855292" y="6189292"/>
            <a:ext cx="2228850" cy="539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290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aml.kitware.com/midas/" TargetMode="External"/><Relationship Id="rId2" Type="http://schemas.openxmlformats.org/officeDocument/2006/relationships/hyperlink" Target="http://ppaml.galois.com/wiki/wiki/CP7FluSpread" TargetMode="External"/><Relationship Id="rId1" Type="http://schemas.openxmlformats.org/officeDocument/2006/relationships/slideLayout" Target="../slideLayouts/slideLayout2.xml"/><Relationship Id="rId4" Type="http://schemas.openxmlformats.org/officeDocument/2006/relationships/hyperlink" Target="mailto:ppaml-support@community.galois.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tfaforms.com/360103" TargetMode="External"/><Relationship Id="rId2" Type="http://schemas.openxmlformats.org/officeDocument/2006/relationships/hyperlink" Target="http://ppaml.galois.com/wiki/wiki/SummerSchools/2016/Announcement" TargetMode="External"/><Relationship Id="rId1" Type="http://schemas.openxmlformats.org/officeDocument/2006/relationships/slideLayout" Target="../slideLayouts/slideLayout12.xml"/><Relationship Id="rId4" Type="http://schemas.openxmlformats.org/officeDocument/2006/relationships/hyperlink" Target="https://www.tfaforms.com/40635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is.cdc.gov/grasp/fluview/fluportaldashboard.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Challenge Problem 7:</a:t>
            </a:r>
            <a:br>
              <a:rPr lang="en-US" dirty="0" smtClean="0"/>
            </a:br>
            <a:r>
              <a:rPr lang="en-US" dirty="0" smtClean="0"/>
              <a:t>Influenza-Like </a:t>
            </a:r>
            <a:r>
              <a:rPr lang="en-US" dirty="0" smtClean="0"/>
              <a:t>Illnesses</a:t>
            </a:r>
            <a:br>
              <a:rPr lang="en-US" dirty="0" smtClean="0"/>
            </a:br>
            <a:endParaRPr lang="en-US" dirty="0"/>
          </a:p>
        </p:txBody>
      </p:sp>
      <p:sp>
        <p:nvSpPr>
          <p:cNvPr id="3" name="Subtitle 2"/>
          <p:cNvSpPr>
            <a:spLocks noGrp="1"/>
          </p:cNvSpPr>
          <p:nvPr>
            <p:ph type="subTitle" idx="1"/>
          </p:nvPr>
        </p:nvSpPr>
        <p:spPr/>
        <p:txBody>
          <a:bodyPr/>
          <a:lstStyle/>
          <a:p>
            <a:r>
              <a:rPr lang="en-US" dirty="0" err="1"/>
              <a:t>S</a:t>
            </a:r>
            <a:r>
              <a:rPr lang="en-US" dirty="0" err="1" smtClean="0"/>
              <a:t>su-Hsin</a:t>
            </a:r>
            <a:r>
              <a:rPr lang="en-US" dirty="0" smtClean="0"/>
              <a:t> Yu, SSCI</a:t>
            </a:r>
          </a:p>
          <a:p>
            <a:r>
              <a:rPr lang="en-US" dirty="0" smtClean="0"/>
              <a:t>Tom Dietterich, Oregon State</a:t>
            </a:r>
          </a:p>
          <a:p>
            <a:r>
              <a:rPr lang="en-US" dirty="0" smtClean="0"/>
              <a:t>Chad </a:t>
            </a:r>
            <a:r>
              <a:rPr lang="en-US" dirty="0"/>
              <a:t>Scherrer, </a:t>
            </a:r>
            <a:r>
              <a:rPr lang="en-US" dirty="0" smtClean="0"/>
              <a:t>Galois</a:t>
            </a:r>
            <a:endParaRPr lang="en-US" dirty="0"/>
          </a:p>
        </p:txBody>
      </p:sp>
      <p:sp>
        <p:nvSpPr>
          <p:cNvPr id="4" name="Slide Number Placeholder 3"/>
          <p:cNvSpPr>
            <a:spLocks noGrp="1"/>
          </p:cNvSpPr>
          <p:nvPr>
            <p:ph type="sldNum" sz="quarter" idx="12"/>
          </p:nvPr>
        </p:nvSpPr>
        <p:spPr/>
        <p:txBody>
          <a:bodyPr/>
          <a:lstStyle/>
          <a:p>
            <a:fld id="{B7AE4108-064F-4050-AAE5-C40EA46DD43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Distribution Unlimited</a:t>
            </a:r>
            <a:endParaRPr lang="en-US"/>
          </a:p>
        </p:txBody>
      </p:sp>
    </p:spTree>
    <p:extLst>
      <p:ext uri="{BB962C8B-B14F-4D97-AF65-F5344CB8AC3E}">
        <p14:creationId xmlns:p14="http://schemas.microsoft.com/office/powerpoint/2010/main" val="3210904075"/>
      </p:ext>
    </p:extLst>
  </p:cSld>
  <p:clrMapOvr>
    <a:masterClrMapping/>
  </p:clrMapOvr>
  <mc:AlternateContent xmlns:mc="http://schemas.openxmlformats.org/markup-compatibility/2006" xmlns:p14="http://schemas.microsoft.com/office/powerpoint/2010/main">
    <mc:Choice Requires="p14">
      <p:transition spd="slow" p14:dur="2000" advTm="24209"/>
    </mc:Choice>
    <mc:Fallback xmlns="">
      <p:transition spd="slow" advTm="2420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 Prevalence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371600"/>
                <a:ext cx="5562600" cy="4525963"/>
              </a:xfrm>
            </p:spPr>
            <p:txBody>
              <a:bodyPr>
                <a:normAutofit fontScale="85000" lnSpcReduction="10000"/>
              </a:bodyPr>
              <a:lstStyle/>
              <a:p>
                <a:pPr marL="0" indent="0">
                  <a:buNone/>
                </a:pPr>
                <a14:m>
                  <m:oMath xmlns:m="http://schemas.openxmlformats.org/officeDocument/2006/math">
                    <m:r>
                      <m:rPr>
                        <m:sty m:val="p"/>
                      </m:rPr>
                      <a:rPr lang="en-US" smtClean="0">
                        <a:latin typeface="Cambria Math" panose="02040503050406030204" pitchFamily="18" charset="0"/>
                      </a:rPr>
                      <m:t>lo</m:t>
                    </m:r>
                    <m:r>
                      <m:rPr>
                        <m:sty m:val="p"/>
                      </m:rPr>
                      <a:rPr lang="en-US">
                        <a:latin typeface="Cambria Math" panose="02040503050406030204" pitchFamily="18" charset="0"/>
                      </a:rPr>
                      <m:t>g</m:t>
                    </m:r>
                    <m:d>
                      <m:dPr>
                        <m:ctrlPr>
                          <a:rPr lang="en-US" b="1" i="1">
                            <a:latin typeface="Cambria Math"/>
                          </a:rPr>
                        </m:ctrlPr>
                      </m:dPr>
                      <m:e>
                        <m:f>
                          <m:fPr>
                            <m:ctrlPr>
                              <a:rPr lang="en-US" b="1" i="1">
                                <a:latin typeface="Cambria Math"/>
                              </a:rPr>
                            </m:ctrlPr>
                          </m:fPr>
                          <m:num>
                            <m:sSub>
                              <m:sSubPr>
                                <m:ctrlPr>
                                  <a:rPr lang="en-US" b="1" i="1">
                                    <a:latin typeface="Cambria Math"/>
                                  </a:rPr>
                                </m:ctrlPr>
                              </m:sSubPr>
                              <m:e>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1</m:t>
                                </m:r>
                              </m:sub>
                            </m:sSub>
                          </m:num>
                          <m:den>
                            <m:sSub>
                              <m:sSubPr>
                                <m:ctrlPr>
                                  <a:rPr lang="en-US" b="1" i="1">
                                    <a:latin typeface="Cambria Math"/>
                                  </a:rPr>
                                </m:ctrlPr>
                              </m:sSubPr>
                              <m:e>
                                <m:r>
                                  <a:rPr lang="en-US" i="1">
                                    <a:latin typeface="Cambria Math" panose="02040503050406030204" pitchFamily="18" charset="0"/>
                                  </a:rPr>
                                  <m:t>1−</m:t>
                                </m:r>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1</m:t>
                                </m:r>
                              </m:sub>
                            </m:sSub>
                          </m:den>
                        </m:f>
                      </m:e>
                    </m:d>
                    <m:r>
                      <a:rPr lang="en-US" i="1">
                        <a:latin typeface="Cambria Math" panose="02040503050406030204" pitchFamily="18" charset="0"/>
                      </a:rPr>
                      <m:t>=</m:t>
                    </m:r>
                    <m:sSup>
                      <m:sSupPr>
                        <m:ctrlPr>
                          <a:rPr lang="en-US" b="1" i="1">
                            <a:latin typeface="Cambria Math"/>
                          </a:rPr>
                        </m:ctrlPr>
                      </m:sSupPr>
                      <m:e>
                        <m:r>
                          <a:rPr lang="en-US" i="1">
                            <a:latin typeface="Cambria Math" panose="02040503050406030204" pitchFamily="18" charset="0"/>
                          </a:rPr>
                          <m:t>𝛽</m:t>
                        </m:r>
                      </m:e>
                      <m:sup>
                        <m:r>
                          <a:rPr lang="en-US" i="1">
                            <a:latin typeface="Cambria Math" panose="02040503050406030204" pitchFamily="18" charset="0"/>
                          </a:rPr>
                          <m:t>𝑇</m:t>
                        </m:r>
                      </m:sup>
                    </m:sSup>
                    <m:sSub>
                      <m:sSubPr>
                        <m:ctrlPr>
                          <a:rPr lang="en-US" b="1"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𝑦</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𝑛</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m:t>
                    </m:r>
                  </m:oMath>
                </a14:m>
                <a:r>
                  <a:rPr lang="en-US" dirty="0" smtClean="0"/>
                  <a:t> </a:t>
                </a:r>
              </a:p>
              <a:p>
                <a:pPr marL="0" indent="0">
                  <a:buNone/>
                </a:pPr>
                <a:endParaRPr lang="en-US" dirty="0" smtClean="0"/>
              </a:p>
              <a:p>
                <a:pPr marL="569913" indent="-569913">
                  <a:buNone/>
                </a:pPr>
                <a:r>
                  <a:rPr lang="en-US" sz="2600" i="1" dirty="0"/>
                  <a:t>c</a:t>
                </a:r>
                <a:r>
                  <a:rPr lang="en-US" sz="2600" dirty="0"/>
                  <a:t>: county index; </a:t>
                </a:r>
                <a:r>
                  <a:rPr lang="en-US" sz="2600" i="1" dirty="0"/>
                  <a:t>t</a:t>
                </a:r>
                <a:r>
                  <a:rPr lang="en-US" sz="2600" dirty="0"/>
                  <a:t>: week index</a:t>
                </a:r>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𝑋</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covariates for each county </a:t>
                </a:r>
                <a14:m>
                  <m:oMath xmlns:m="http://schemas.openxmlformats.org/officeDocument/2006/math">
                    <m:r>
                      <a:rPr lang="en-US" sz="2600" b="0" i="1">
                        <a:latin typeface="Cambria Math" panose="02040503050406030204" pitchFamily="18" charset="0"/>
                      </a:rPr>
                      <m:t>𝑐</m:t>
                    </m:r>
                  </m:oMath>
                </a14:m>
                <a:r>
                  <a:rPr lang="en-US" sz="2600" dirty="0"/>
                  <a:t> and week </a:t>
                </a:r>
                <a14:m>
                  <m:oMath xmlns:m="http://schemas.openxmlformats.org/officeDocument/2006/math">
                    <m:r>
                      <a:rPr lang="en-US" sz="2600" b="0" i="1">
                        <a:latin typeface="Cambria Math" panose="02040503050406030204" pitchFamily="18" charset="0"/>
                      </a:rPr>
                      <m:t>𝑡</m:t>
                    </m:r>
                  </m:oMath>
                </a14:m>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𝑦</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a:t>
                </a:r>
                <a:r>
                  <a:rPr lang="en-US" sz="2600" dirty="0" smtClean="0"/>
                  <a:t>latent propensity</a:t>
                </a:r>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𝑧</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 ILI rate (between 0 and 1) of county </a:t>
                </a:r>
                <a:r>
                  <a:rPr lang="en-US" sz="2600" i="1" dirty="0"/>
                  <a:t>c</a:t>
                </a:r>
                <a:r>
                  <a:rPr lang="en-US" sz="2600" dirty="0"/>
                  <a:t> in week </a:t>
                </a:r>
                <a:r>
                  <a:rPr lang="en-US" sz="2600" i="1" dirty="0"/>
                  <a:t>t</a:t>
                </a:r>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𝑛</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zero-mean Gaussian noise </a:t>
                </a:r>
                <a:r>
                  <a:rPr lang="en-US" sz="2600" dirty="0" smtClean="0"/>
                  <a:t>with variance </a:t>
                </a:r>
                <a14:m>
                  <m:oMath xmlns:m="http://schemas.openxmlformats.org/officeDocument/2006/math">
                    <m:r>
                      <a:rPr lang="en-US" sz="2600" b="0" i="1" smtClean="0">
                        <a:latin typeface="Cambria Math"/>
                      </a:rPr>
                      <m:t>1/</m:t>
                    </m:r>
                    <m:sSub>
                      <m:sSubPr>
                        <m:ctrlPr>
                          <a:rPr lang="en-US" sz="2600" b="0" i="1" smtClean="0">
                            <a:latin typeface="Cambria Math"/>
                          </a:rPr>
                        </m:ctrlPr>
                      </m:sSubPr>
                      <m:e>
                        <m:r>
                          <a:rPr lang="en-US" sz="2600" b="0" i="1" smtClean="0">
                            <a:latin typeface="Cambria Math"/>
                          </a:rPr>
                          <m:t>𝜏</m:t>
                        </m:r>
                      </m:e>
                      <m:sub>
                        <m:r>
                          <a:rPr lang="en-US" sz="2600" b="0" i="1" smtClean="0">
                            <a:latin typeface="Cambria Math"/>
                          </a:rPr>
                          <m:t>2</m:t>
                        </m:r>
                      </m:sub>
                    </m:sSub>
                  </m:oMath>
                </a14:m>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𝜖</m:t>
                        </m:r>
                      </m:e>
                      <m:sub>
                        <m:r>
                          <a:rPr lang="en-US" sz="2600" b="0" i="1">
                            <a:latin typeface="Cambria Math" panose="02040503050406030204" pitchFamily="18" charset="0"/>
                          </a:rPr>
                          <m:t>1</m:t>
                        </m:r>
                      </m:sub>
                    </m:sSub>
                    <m:r>
                      <a:rPr lang="en-US" sz="2600" b="0" i="1">
                        <a:latin typeface="Cambria Math" panose="02040503050406030204" pitchFamily="18" charset="0"/>
                      </a:rPr>
                      <m:t>=0.0001</m:t>
                    </m:r>
                  </m:oMath>
                </a14:m>
                <a:r>
                  <a:rPr lang="en-US" sz="2600" dirty="0"/>
                  <a:t>: a small number to ensure numerical stability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371600"/>
                <a:ext cx="5562600" cy="4525963"/>
              </a:xfrm>
              <a:blipFill rotWithShape="1">
                <a:blip r:embed="rId2"/>
                <a:stretch>
                  <a:fillRect l="-1425" b="-9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10</a:t>
            </a:fld>
            <a:endParaRPr lang="en-US"/>
          </a:p>
        </p:txBody>
      </p:sp>
      <p:pic>
        <p:nvPicPr>
          <p:cNvPr id="6" name="Picture 5"/>
          <p:cNvPicPr>
            <a:picLocks noChangeAspect="1"/>
          </p:cNvPicPr>
          <p:nvPr/>
        </p:nvPicPr>
        <p:blipFill>
          <a:blip r:embed="rId3" cstate="print"/>
          <a:srcRect/>
          <a:stretch>
            <a:fillRect/>
          </a:stretch>
        </p:blipFill>
        <p:spPr bwMode="auto">
          <a:xfrm>
            <a:off x="5383850" y="1371599"/>
            <a:ext cx="3613466" cy="3352801"/>
          </a:xfrm>
          <a:prstGeom prst="rect">
            <a:avLst/>
          </a:prstGeom>
          <a:noFill/>
        </p:spPr>
      </p:pic>
    </p:spTree>
    <p:extLst>
      <p:ext uri="{BB962C8B-B14F-4D97-AF65-F5344CB8AC3E}">
        <p14:creationId xmlns:p14="http://schemas.microsoft.com/office/powerpoint/2010/main" val="40880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Aggregated Observations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i="1" smtClean="0">
                            <a:latin typeface="Cambria Math"/>
                          </a:rPr>
                        </m:ctrlPr>
                      </m:sSubPr>
                      <m:e>
                        <m:r>
                          <a:rPr lang="en-US" i="1">
                            <a:latin typeface="Cambria Math" panose="02040503050406030204" pitchFamily="18" charset="0"/>
                          </a:rPr>
                          <m:t>𝑧</m:t>
                        </m:r>
                      </m:e>
                      <m:sub>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nary>
                      <m:naryPr>
                        <m:chr m:val="∑"/>
                        <m:limLoc m:val="subSup"/>
                        <m:supHide m:val="on"/>
                        <m:ctrlPr>
                          <a:rPr lang="en-US" i="1">
                            <a:latin typeface="Cambria Math"/>
                          </a:rPr>
                        </m:ctrlPr>
                      </m:naryPr>
                      <m:sub>
                        <m:r>
                          <a:rPr lang="en-US" i="1">
                            <a:latin typeface="Cambria Math" panose="02040503050406030204" pitchFamily="18" charset="0"/>
                          </a:rPr>
                          <m:t>𝑐</m:t>
                        </m:r>
                        <m:r>
                          <a:rPr lang="en-US" i="1">
                            <a:latin typeface="Cambria Math" panose="02040503050406030204" pitchFamily="18" charset="0"/>
                          </a:rPr>
                          <m:t>∈</m:t>
                        </m:r>
                        <m:sSub>
                          <m:sSubPr>
                            <m:ctrlPr>
                              <a:rPr lang="en-US" b="0" i="1" smtClean="0">
                                <a:latin typeface="Cambria Math"/>
                              </a:rPr>
                            </m:ctrlPr>
                          </m:sSubPr>
                          <m:e>
                            <m:r>
                              <a:rPr lang="en-US" b="0" i="1" smtClean="0">
                                <a:latin typeface="Cambria Math"/>
                              </a:rPr>
                              <m:t>𝑅</m:t>
                            </m:r>
                          </m:e>
                          <m:sub>
                            <m:r>
                              <a:rPr lang="en-US" b="0" i="1" smtClean="0">
                                <a:latin typeface="Cambria Math"/>
                              </a:rPr>
                              <m:t>𝑖</m:t>
                            </m:r>
                          </m:sub>
                        </m:sSub>
                      </m:sub>
                      <m:sup/>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𝑁</m:t>
                                    </m:r>
                                  </m:e>
                                  <m:sub>
                                    <m:r>
                                      <a:rPr lang="en-US" i="1">
                                        <a:latin typeface="Cambria Math"/>
                                      </a:rPr>
                                      <m:t>𝑐</m:t>
                                    </m:r>
                                  </m:sub>
                                </m:sSub>
                              </m:num>
                              <m:den>
                                <m:sSub>
                                  <m:sSubPr>
                                    <m:ctrlPr>
                                      <a:rPr lang="en-US" i="1">
                                        <a:latin typeface="Cambria Math"/>
                                      </a:rPr>
                                    </m:ctrlPr>
                                  </m:sSubPr>
                                  <m:e>
                                    <m:r>
                                      <a:rPr lang="en-US" i="1">
                                        <a:latin typeface="Cambria Math"/>
                                      </a:rPr>
                                      <m:t>𝑁</m:t>
                                    </m:r>
                                  </m:e>
                                  <m:sub>
                                    <m:sSub>
                                      <m:sSubPr>
                                        <m:ctrlPr>
                                          <a:rPr lang="en-US" i="1">
                                            <a:latin typeface="Cambria Math"/>
                                          </a:rPr>
                                        </m:ctrlPr>
                                      </m:sSubPr>
                                      <m:e>
                                        <m:r>
                                          <a:rPr lang="en-US" i="1">
                                            <a:latin typeface="Cambria Math"/>
                                          </a:rPr>
                                          <m:t>𝑅</m:t>
                                        </m:r>
                                      </m:e>
                                      <m:sub>
                                        <m:r>
                                          <a:rPr lang="en-US" i="1">
                                            <a:latin typeface="Cambria Math"/>
                                          </a:rPr>
                                          <m:t>𝑖</m:t>
                                        </m:r>
                                      </m:sub>
                                    </m:sSub>
                                  </m:sub>
                                </m:sSub>
                              </m:den>
                            </m:f>
                          </m:e>
                        </m:d>
                      </m:e>
                    </m:nary>
                    <m:sSub>
                      <m:sSubPr>
                        <m:ctrlPr>
                          <a:rPr lang="en-US" i="1">
                            <a:latin typeface="Cambria Math"/>
                          </a:rPr>
                        </m:ctrlPr>
                      </m:sSubPr>
                      <m:e>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m:rPr>
                        <m:nor/>
                      </m:rPr>
                      <a:rPr lang="en-US"/>
                      <m:t> </m:t>
                    </m:r>
                  </m:oMath>
                </a14:m>
                <a:r>
                  <a:rPr lang="en-US" dirty="0" smtClean="0"/>
                  <a:t> </a:t>
                </a:r>
                <a:endParaRPr lang="en-US" dirty="0"/>
              </a:p>
              <a:p>
                <a:pPr marL="0" indent="0">
                  <a:buNone/>
                </a:pPr>
                <a:r>
                  <a:rPr lang="en-US" dirty="0"/>
                  <a:t> </a:t>
                </a:r>
              </a:p>
              <a:p>
                <a:pPr marL="0" indent="0">
                  <a:buNone/>
                </a:pPr>
                <a14:m>
                  <m:oMath xmlns:m="http://schemas.openxmlformats.org/officeDocument/2006/math">
                    <m:sSub>
                      <m:sSubPr>
                        <m:ctrlPr>
                          <a:rPr lang="en-US" sz="2400" i="1">
                            <a:latin typeface="Cambria Math"/>
                          </a:rPr>
                        </m:ctrlPr>
                      </m:sSubPr>
                      <m:e>
                        <m:r>
                          <a:rPr lang="en-US" sz="2400" i="1">
                            <a:latin typeface="Cambria Math" panose="02040503050406030204" pitchFamily="18" charset="0"/>
                          </a:rPr>
                          <m:t> </m:t>
                        </m:r>
                        <m:r>
                          <a:rPr lang="en-US" sz="2400" i="1">
                            <a:latin typeface="Cambria Math" panose="02040503050406030204" pitchFamily="18" charset="0"/>
                          </a:rPr>
                          <m:t>𝑅</m:t>
                        </m:r>
                      </m:e>
                      <m:sub>
                        <m:r>
                          <a:rPr lang="en-US" sz="2400" i="1">
                            <a:latin typeface="Cambria Math" panose="02040503050406030204" pitchFamily="18" charset="0"/>
                          </a:rPr>
                          <m:t>𝑖</m:t>
                        </m:r>
                      </m:sub>
                    </m:sSub>
                  </m:oMath>
                </a14:m>
                <a:r>
                  <a:rPr lang="en-US" sz="2400" dirty="0"/>
                  <a:t> : set of counties in area </a:t>
                </a:r>
                <a14:m>
                  <m:oMath xmlns:m="http://schemas.openxmlformats.org/officeDocument/2006/math">
                    <m:r>
                      <a:rPr lang="en-US" sz="2400" i="1">
                        <a:latin typeface="Cambria Math" panose="02040503050406030204" pitchFamily="18" charset="0"/>
                      </a:rPr>
                      <m:t>𝑖</m:t>
                    </m:r>
                  </m:oMath>
                </a14:m>
                <a:r>
                  <a:rPr lang="en-US" sz="2400" dirty="0"/>
                  <a:t>; the area can be a HHS Region, a state or a district in a state</a:t>
                </a:r>
              </a:p>
              <a:p>
                <a:pPr marL="0" indent="0">
                  <a:buNone/>
                </a:pPr>
                <a14:m>
                  <m:oMath xmlns:m="http://schemas.openxmlformats.org/officeDocument/2006/math">
                    <m:sSub>
                      <m:sSubPr>
                        <m:ctrlPr>
                          <a:rPr lang="en-US" sz="2400" i="1">
                            <a:latin typeface="Cambria Math"/>
                          </a:rPr>
                        </m:ctrlPr>
                      </m:sSubPr>
                      <m:e>
                        <m:r>
                          <a:rPr lang="en-US" sz="2400" i="1">
                            <a:latin typeface="Cambria Math" panose="02040503050406030204" pitchFamily="18" charset="0"/>
                          </a:rPr>
                          <m:t>𝑧</m:t>
                        </m:r>
                      </m:e>
                      <m:sub>
                        <m:sSub>
                          <m:sSubPr>
                            <m:ctrlPr>
                              <a:rPr lang="en-US" sz="2400" i="1">
                                <a:latin typeface="Cambria Math"/>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sub>
                    </m:sSub>
                  </m:oMath>
                </a14:m>
                <a:r>
                  <a:rPr lang="en-US" sz="2400" dirty="0"/>
                  <a:t> : reported ILI rate </a:t>
                </a:r>
                <a:r>
                  <a:rPr lang="en-US" sz="2400" dirty="0" smtClean="0"/>
                  <a:t>of area </a:t>
                </a:r>
                <a14:m>
                  <m:oMath xmlns:m="http://schemas.openxmlformats.org/officeDocument/2006/math">
                    <m:r>
                      <a:rPr lang="en-US" sz="2400" i="1" dirty="0" smtClean="0">
                        <a:latin typeface="Cambria Math"/>
                      </a:rPr>
                      <m:t>𝑖</m:t>
                    </m:r>
                  </m:oMath>
                </a14:m>
                <a:r>
                  <a:rPr lang="en-US" sz="2400" dirty="0"/>
                  <a:t> in week </a:t>
                </a:r>
                <a14:m>
                  <m:oMath xmlns:m="http://schemas.openxmlformats.org/officeDocument/2006/math">
                    <m:r>
                      <a:rPr lang="en-US" sz="2400" i="1" dirty="0" smtClean="0">
                        <a:latin typeface="Cambria Math"/>
                      </a:rPr>
                      <m:t>𝑡</m:t>
                    </m:r>
                  </m:oMath>
                </a14:m>
                <a:endParaRPr lang="en-US" sz="2400" dirty="0"/>
              </a:p>
              <a:p>
                <a:pPr marL="0" indent="0">
                  <a:buNone/>
                </a:pPr>
                <a14:m>
                  <m:oMath xmlns:m="http://schemas.openxmlformats.org/officeDocument/2006/math">
                    <m:sSub>
                      <m:sSubPr>
                        <m:ctrlPr>
                          <a:rPr lang="en-US" sz="2400" b="0" i="1" smtClean="0">
                            <a:latin typeface="Cambria Math"/>
                          </a:rPr>
                        </m:ctrlPr>
                      </m:sSubPr>
                      <m:e>
                        <m:r>
                          <a:rPr lang="en-US" sz="2400" b="0" i="1" smtClean="0">
                            <a:latin typeface="Cambria Math"/>
                          </a:rPr>
                          <m:t>𝑁</m:t>
                        </m:r>
                      </m:e>
                      <m:sub>
                        <m:r>
                          <a:rPr lang="en-US" sz="2400" b="0" i="1" smtClean="0">
                            <a:latin typeface="Cambria Math"/>
                          </a:rPr>
                          <m:t>𝑐</m:t>
                        </m:r>
                      </m:sub>
                    </m:sSub>
                  </m:oMath>
                </a14:m>
                <a:r>
                  <a:rPr lang="en-US" sz="2400" dirty="0"/>
                  <a:t> : population of county </a:t>
                </a:r>
                <a14:m>
                  <m:oMath xmlns:m="http://schemas.openxmlformats.org/officeDocument/2006/math">
                    <m:r>
                      <a:rPr lang="en-US" sz="2400" i="1" dirty="0" smtClean="0">
                        <a:latin typeface="Cambria Math"/>
                      </a:rPr>
                      <m:t>𝑐</m:t>
                    </m:r>
                  </m:oMath>
                </a14:m>
                <a:endParaRPr lang="en-US" sz="2400" dirty="0"/>
              </a:p>
              <a:p>
                <a:pPr marL="0" indent="0">
                  <a:buNone/>
                </a:pPr>
                <a14:m>
                  <m:oMath xmlns:m="http://schemas.openxmlformats.org/officeDocument/2006/math">
                    <m:sSub>
                      <m:sSubPr>
                        <m:ctrlPr>
                          <a:rPr lang="en-US" sz="2400" b="0" i="1" smtClean="0">
                            <a:latin typeface="Cambria Math"/>
                          </a:rPr>
                        </m:ctrlPr>
                      </m:sSubPr>
                      <m:e>
                        <m:r>
                          <a:rPr lang="en-US" sz="2400" b="0" i="1" smtClean="0">
                            <a:latin typeface="Cambria Math"/>
                          </a:rPr>
                          <m:t>𝑁</m:t>
                        </m:r>
                      </m:e>
                      <m:sub>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𝑖</m:t>
                            </m:r>
                          </m:sub>
                        </m:sSub>
                      </m:sub>
                    </m:sSub>
                  </m:oMath>
                </a14:m>
                <a:r>
                  <a:rPr lang="en-US" sz="2400" dirty="0"/>
                  <a:t> : population of area </a:t>
                </a:r>
                <a14:m>
                  <m:oMath xmlns:m="http://schemas.openxmlformats.org/officeDocument/2006/math">
                    <m:r>
                      <a:rPr lang="en-US" sz="2400" i="1" dirty="0">
                        <a:latin typeface="Cambria Math"/>
                      </a:rPr>
                      <m:t>𝑖</m:t>
                    </m:r>
                  </m:oMath>
                </a14:m>
                <a:r>
                  <a:rPr lang="en-US" sz="2400" dirty="0"/>
                  <a:t> </a:t>
                </a:r>
                <a:endParaRPr lang="en-US" sz="24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11</a:t>
            </a:fld>
            <a:endParaRPr lang="en-US"/>
          </a:p>
        </p:txBody>
      </p:sp>
    </p:spTree>
    <p:extLst>
      <p:ext uri="{BB962C8B-B14F-4D97-AF65-F5344CB8AC3E}">
        <p14:creationId xmlns:p14="http://schemas.microsoft.com/office/powerpoint/2010/main" val="249975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Task: Reconstruction</a:t>
            </a:r>
            <a:endParaRPr lang="en-US" dirty="0"/>
          </a:p>
        </p:txBody>
      </p:sp>
      <p:sp>
        <p:nvSpPr>
          <p:cNvPr id="3" name="Content Placeholder 2"/>
          <p:cNvSpPr>
            <a:spLocks noGrp="1"/>
          </p:cNvSpPr>
          <p:nvPr>
            <p:ph idx="1"/>
          </p:nvPr>
        </p:nvSpPr>
        <p:spPr>
          <a:xfrm>
            <a:off x="457200" y="1371600"/>
            <a:ext cx="8229600" cy="4525963"/>
          </a:xfrm>
        </p:spPr>
        <p:txBody>
          <a:bodyPr>
            <a:normAutofit fontScale="92500"/>
          </a:bodyPr>
          <a:lstStyle/>
          <a:p>
            <a:r>
              <a:rPr lang="en-US" dirty="0" smtClean="0"/>
              <a:t>Given:</a:t>
            </a:r>
          </a:p>
          <a:p>
            <a:pPr lvl="1"/>
            <a:r>
              <a:rPr lang="en-US" dirty="0" smtClean="0"/>
              <a:t>weekly covariates and observations for an entire year</a:t>
            </a:r>
          </a:p>
          <a:p>
            <a:pPr lvl="2"/>
            <a:r>
              <a:rPr lang="en-US" dirty="0" smtClean="0"/>
              <a:t>tweets, vaccination, CDC ILI reports + whole state estimates</a:t>
            </a:r>
          </a:p>
          <a:p>
            <a:r>
              <a:rPr lang="en-US" dirty="0" smtClean="0"/>
              <a:t>Find:</a:t>
            </a:r>
          </a:p>
          <a:p>
            <a:pPr lvl="1"/>
            <a:r>
              <a:rPr lang="en-US" dirty="0" smtClean="0"/>
              <a:t>weekly ILI prevalence </a:t>
            </a:r>
            <a:r>
              <a:rPr lang="en-US" dirty="0" smtClean="0"/>
              <a:t>for all counties in the </a:t>
            </a:r>
            <a:r>
              <a:rPr lang="en-US" dirty="0" smtClean="0"/>
              <a:t>Prediction </a:t>
            </a:r>
            <a:r>
              <a:rPr lang="en-US" dirty="0" smtClean="0"/>
              <a:t>Regions</a:t>
            </a:r>
            <a:endParaRPr lang="en-US" dirty="0" smtClean="0"/>
          </a:p>
          <a:p>
            <a:r>
              <a:rPr lang="en-US" dirty="0" smtClean="0"/>
              <a:t>Metrics:</a:t>
            </a:r>
          </a:p>
          <a:p>
            <a:pPr lvl="1"/>
            <a:r>
              <a:rPr lang="en-US" dirty="0"/>
              <a:t>Population-adjusted Squared </a:t>
            </a:r>
            <a:r>
              <a:rPr lang="en-US" dirty="0" smtClean="0"/>
              <a:t>Error</a:t>
            </a:r>
          </a:p>
          <a:p>
            <a:pPr lvl="1"/>
            <a:r>
              <a:rPr lang="en-US" dirty="0" smtClean="0"/>
              <a:t>Start </a:t>
            </a:r>
            <a:r>
              <a:rPr lang="en-US" dirty="0"/>
              <a:t>and </a:t>
            </a:r>
            <a:r>
              <a:rPr lang="en-US" dirty="0" smtClean="0"/>
              <a:t>Peak of </a:t>
            </a:r>
            <a:r>
              <a:rPr lang="en-US" dirty="0"/>
              <a:t>the epidemic</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12</a:t>
            </a:fld>
            <a:endParaRPr lang="en-US"/>
          </a:p>
        </p:txBody>
      </p:sp>
    </p:spTree>
    <p:extLst>
      <p:ext uri="{BB962C8B-B14F-4D97-AF65-F5344CB8AC3E}">
        <p14:creationId xmlns:p14="http://schemas.microsoft.com/office/powerpoint/2010/main" val="3578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467600" cy="1143000"/>
          </a:xfrm>
        </p:spPr>
        <p:txBody>
          <a:bodyPr/>
          <a:lstStyle/>
          <a:p>
            <a:r>
              <a:rPr lang="en-US" dirty="0" smtClean="0"/>
              <a:t>Phase 2 Task: </a:t>
            </a:r>
            <a:br>
              <a:rPr lang="en-US" dirty="0" smtClean="0"/>
            </a:br>
            <a:r>
              <a:rPr lang="en-US" dirty="0" smtClean="0"/>
              <a:t>Weekly </a:t>
            </a:r>
            <a:r>
              <a:rPr lang="en-US" dirty="0" err="1" smtClean="0"/>
              <a:t>Nowcast</a:t>
            </a:r>
            <a:r>
              <a:rPr lang="en-US" dirty="0" smtClean="0"/>
              <a:t> for 2015-16</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Given:</a:t>
                </a:r>
              </a:p>
              <a:p>
                <a:pPr lvl="1"/>
                <a:r>
                  <a:rPr lang="en-US" dirty="0" smtClean="0"/>
                  <a:t>Covariates for weeks </a:t>
                </a:r>
                <a14:m>
                  <m:oMath xmlns:m="http://schemas.openxmlformats.org/officeDocument/2006/math">
                    <m:r>
                      <a:rPr lang="en-US" b="0" i="1" smtClean="0">
                        <a:latin typeface="Cambria Math"/>
                      </a:rPr>
                      <m:t>1,…,</m:t>
                    </m:r>
                    <m:r>
                      <a:rPr lang="en-US" b="0" i="1" smtClean="0">
                        <a:latin typeface="Cambria Math"/>
                      </a:rPr>
                      <m:t>𝑡</m:t>
                    </m:r>
                  </m:oMath>
                </a14:m>
                <a:endParaRPr lang="en-US" dirty="0" smtClean="0"/>
              </a:p>
              <a:p>
                <a:pPr lvl="1"/>
                <a:r>
                  <a:rPr lang="en-US" dirty="0" smtClean="0"/>
                  <a:t>ILI Observations for weeks </a:t>
                </a:r>
                <a14:m>
                  <m:oMath xmlns:m="http://schemas.openxmlformats.org/officeDocument/2006/math">
                    <m:r>
                      <a:rPr lang="en-US" b="0" i="1" smtClean="0">
                        <a:latin typeface="Cambria Math"/>
                      </a:rPr>
                      <m:t>1,…,</m:t>
                    </m:r>
                    <m:r>
                      <a:rPr lang="en-US" b="0" i="1" smtClean="0">
                        <a:latin typeface="Cambria Math"/>
                      </a:rPr>
                      <m:t>𝑡</m:t>
                    </m:r>
                    <m:r>
                      <a:rPr lang="en-US" b="0" i="1" smtClean="0">
                        <a:latin typeface="Cambria Math"/>
                      </a:rPr>
                      <m:t>−1</m:t>
                    </m:r>
                  </m:oMath>
                </a14:m>
                <a:endParaRPr lang="en-US" dirty="0" smtClean="0"/>
              </a:p>
              <a:p>
                <a:r>
                  <a:rPr lang="en-US" dirty="0" smtClean="0"/>
                  <a:t>Find:</a:t>
                </a:r>
              </a:p>
              <a:p>
                <a:pPr lvl="1"/>
                <a:r>
                  <a:rPr lang="en-US" dirty="0" smtClean="0"/>
                  <a:t>County observations for </a:t>
                </a:r>
                <a:r>
                  <a:rPr lang="en-US" dirty="0" smtClean="0"/>
                  <a:t>week </a:t>
                </a:r>
                <a14:m>
                  <m:oMath xmlns:m="http://schemas.openxmlformats.org/officeDocument/2006/math">
                    <m:r>
                      <a:rPr lang="en-US" b="0" i="1" smtClean="0">
                        <a:latin typeface="Cambria Math"/>
                      </a:rPr>
                      <m:t>𝑡</m:t>
                    </m:r>
                  </m:oMath>
                </a14:m>
                <a:r>
                  <a:rPr lang="en-US" dirty="0" smtClean="0"/>
                  <a:t> for the Prediction Regions</a:t>
                </a:r>
              </a:p>
              <a:p>
                <a:r>
                  <a:rPr lang="en-US" dirty="0" smtClean="0"/>
                  <a:t>Metrics:</a:t>
                </a:r>
              </a:p>
              <a:p>
                <a:pPr lvl="1"/>
                <a:r>
                  <a:rPr lang="en-US" dirty="0" smtClean="0"/>
                  <a:t>Same as Phase 1</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44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13</a:t>
            </a:fld>
            <a:endParaRPr lang="en-US"/>
          </a:p>
        </p:txBody>
      </p:sp>
    </p:spTree>
    <p:extLst>
      <p:ext uri="{BB962C8B-B14F-4D97-AF65-F5344CB8AC3E}">
        <p14:creationId xmlns:p14="http://schemas.microsoft.com/office/powerpoint/2010/main" val="355999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smtClean="0"/>
              <a:t>Distribution Unlimited</a:t>
            </a:r>
            <a:endParaRPr lang="en-US" dirty="0"/>
          </a:p>
        </p:txBody>
      </p:sp>
      <p:sp>
        <p:nvSpPr>
          <p:cNvPr id="3" name="Slide Number Placeholder 2"/>
          <p:cNvSpPr>
            <a:spLocks noGrp="1"/>
          </p:cNvSpPr>
          <p:nvPr>
            <p:ph type="sldNum" sz="quarter" idx="11"/>
          </p:nvPr>
        </p:nvSpPr>
        <p:spPr/>
        <p:txBody>
          <a:bodyPr/>
          <a:lstStyle/>
          <a:p>
            <a:pPr>
              <a:defRPr/>
            </a:pPr>
            <a:fld id="{231CC523-8BC6-4921-807A-66BD262F34AB}" type="slidenum">
              <a:rPr lang="en-US" smtClean="0"/>
              <a:pPr>
                <a:defRPr/>
              </a:pPr>
              <a:t>14</a:t>
            </a:fld>
            <a:endParaRPr lang="en-US"/>
          </a:p>
        </p:txBody>
      </p:sp>
      <p:sp>
        <p:nvSpPr>
          <p:cNvPr id="5" name="Title 4"/>
          <p:cNvSpPr>
            <a:spLocks noGrp="1"/>
          </p:cNvSpPr>
          <p:nvPr>
            <p:ph type="ctrTitle"/>
          </p:nvPr>
        </p:nvSpPr>
        <p:spPr/>
        <p:txBody>
          <a:bodyPr>
            <a:normAutofit/>
          </a:bodyPr>
          <a:lstStyle/>
          <a:p>
            <a:r>
              <a:rPr lang="en-US" sz="2800" b="1" dirty="0" smtClean="0"/>
              <a:t>Challenge Problem Dimensions</a:t>
            </a:r>
            <a:endParaRPr lang="en-US" sz="2800" b="1" dirty="0"/>
          </a:p>
        </p:txBody>
      </p:sp>
      <p:sp>
        <p:nvSpPr>
          <p:cNvPr id="7" name="Rounded Rectangle 6"/>
          <p:cNvSpPr/>
          <p:nvPr/>
        </p:nvSpPr>
        <p:spPr>
          <a:xfrm>
            <a:off x="98378" y="1066800"/>
            <a:ext cx="99060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Domain Class</a:t>
            </a:r>
          </a:p>
        </p:txBody>
      </p:sp>
      <p:sp>
        <p:nvSpPr>
          <p:cNvPr id="10" name="Rounded Rectangle 9"/>
          <p:cNvSpPr/>
          <p:nvPr/>
        </p:nvSpPr>
        <p:spPr>
          <a:xfrm>
            <a:off x="6477000" y="1066801"/>
            <a:ext cx="121920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Query Structure</a:t>
            </a:r>
          </a:p>
        </p:txBody>
      </p:sp>
      <p:sp>
        <p:nvSpPr>
          <p:cNvPr id="14" name="TextBox 13"/>
          <p:cNvSpPr txBox="1"/>
          <p:nvPr/>
        </p:nvSpPr>
        <p:spPr>
          <a:xfrm>
            <a:off x="762000" y="1676401"/>
            <a:ext cx="1170296" cy="1200329"/>
          </a:xfrm>
          <a:prstGeom prst="rect">
            <a:avLst/>
          </a:prstGeom>
          <a:noFill/>
          <a:ln>
            <a:solidFill>
              <a:schemeClr val="accent1"/>
            </a:solidFill>
          </a:ln>
        </p:spPr>
        <p:txBody>
          <a:bodyPr wrap="square" rtlCol="0">
            <a:spAutoFit/>
          </a:bodyPr>
          <a:lstStyle/>
          <a:p>
            <a:r>
              <a:rPr lang="en-US" sz="1200" dirty="0" err="1" smtClean="0"/>
              <a:t>DoD</a:t>
            </a:r>
            <a:r>
              <a:rPr lang="en-US" sz="1200" dirty="0" smtClean="0"/>
              <a:t>-related</a:t>
            </a:r>
          </a:p>
          <a:p>
            <a:pPr marL="171450" indent="-171450">
              <a:buFont typeface="Arial" panose="020B0604020202020204" pitchFamily="34" charset="0"/>
              <a:buChar char="•"/>
            </a:pPr>
            <a:r>
              <a:rPr lang="en-US" sz="1200" dirty="0" smtClean="0"/>
              <a:t>Platforms</a:t>
            </a:r>
          </a:p>
          <a:p>
            <a:pPr marL="171450" indent="-171450">
              <a:buFont typeface="Arial" panose="020B0604020202020204" pitchFamily="34" charset="0"/>
              <a:buChar char="•"/>
            </a:pPr>
            <a:r>
              <a:rPr lang="en-US" sz="1200" dirty="0" smtClean="0"/>
              <a:t>ISR</a:t>
            </a:r>
          </a:p>
          <a:p>
            <a:pPr marL="171450" indent="-171450">
              <a:buFont typeface="Arial" panose="020B0604020202020204" pitchFamily="34" charset="0"/>
              <a:buChar char="•"/>
            </a:pPr>
            <a:r>
              <a:rPr lang="en-US" sz="1200" dirty="0" smtClean="0"/>
              <a:t>C3</a:t>
            </a:r>
          </a:p>
          <a:p>
            <a:pPr marL="171450" indent="-171450">
              <a:buFont typeface="Arial" panose="020B0604020202020204" pitchFamily="34" charset="0"/>
              <a:buChar char="•"/>
            </a:pPr>
            <a:r>
              <a:rPr lang="en-US" sz="1200" b="1" u="sng" dirty="0" smtClean="0"/>
              <a:t>Intelligence Analysis</a:t>
            </a:r>
          </a:p>
        </p:txBody>
      </p:sp>
      <p:sp>
        <p:nvSpPr>
          <p:cNvPr id="15" name="TextBox 14"/>
          <p:cNvSpPr txBox="1"/>
          <p:nvPr/>
        </p:nvSpPr>
        <p:spPr>
          <a:xfrm>
            <a:off x="762000" y="3011270"/>
            <a:ext cx="14859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Industry</a:t>
            </a:r>
          </a:p>
          <a:p>
            <a:pPr marL="171450" indent="-171450">
              <a:buFont typeface="Arial" panose="020B0604020202020204" pitchFamily="34" charset="0"/>
              <a:buChar char="•"/>
            </a:pPr>
            <a:r>
              <a:rPr lang="en-US" dirty="0"/>
              <a:t>Platforms</a:t>
            </a:r>
          </a:p>
          <a:p>
            <a:pPr marL="171450" indent="-171450">
              <a:buFont typeface="Arial" panose="020B0604020202020204" pitchFamily="34" charset="0"/>
              <a:buChar char="•"/>
            </a:pPr>
            <a:r>
              <a:rPr lang="en-US" dirty="0"/>
              <a:t>C3</a:t>
            </a:r>
          </a:p>
        </p:txBody>
      </p:sp>
      <p:sp>
        <p:nvSpPr>
          <p:cNvPr id="16" name="TextBox 15"/>
          <p:cNvSpPr txBox="1"/>
          <p:nvPr/>
        </p:nvSpPr>
        <p:spPr>
          <a:xfrm>
            <a:off x="762000" y="3773270"/>
            <a:ext cx="16764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Medicine and Science</a:t>
            </a:r>
          </a:p>
          <a:p>
            <a:pPr marL="171450" indent="-171450">
              <a:buFont typeface="Arial" panose="020B0604020202020204" pitchFamily="34" charset="0"/>
              <a:buChar char="•"/>
            </a:pPr>
            <a:r>
              <a:rPr lang="en-US" dirty="0"/>
              <a:t>Bird migration</a:t>
            </a:r>
          </a:p>
          <a:p>
            <a:pPr marL="171450" indent="-171450">
              <a:buFont typeface="Arial" panose="020B0604020202020204" pitchFamily="34" charset="0"/>
              <a:buChar char="•"/>
            </a:pPr>
            <a:r>
              <a:rPr lang="en-US" dirty="0"/>
              <a:t>Brain </a:t>
            </a:r>
            <a:r>
              <a:rPr lang="en-US" dirty="0" smtClean="0"/>
              <a:t>segmentation</a:t>
            </a:r>
          </a:p>
          <a:p>
            <a:pPr marL="171450" indent="-171450">
              <a:buFont typeface="Arial" panose="020B0604020202020204" pitchFamily="34" charset="0"/>
              <a:buChar char="•"/>
            </a:pPr>
            <a:r>
              <a:rPr lang="en-US" b="1" dirty="0" smtClean="0"/>
              <a:t>Influenza</a:t>
            </a:r>
            <a:endParaRPr lang="en-US" b="1" dirty="0"/>
          </a:p>
        </p:txBody>
      </p:sp>
      <p:sp>
        <p:nvSpPr>
          <p:cNvPr id="20" name="TextBox 19"/>
          <p:cNvSpPr txBox="1"/>
          <p:nvPr/>
        </p:nvSpPr>
        <p:spPr>
          <a:xfrm>
            <a:off x="7124700" y="1676401"/>
            <a:ext cx="1790700" cy="1384995"/>
          </a:xfrm>
          <a:prstGeom prst="rect">
            <a:avLst/>
          </a:prstGeom>
          <a:noFill/>
          <a:ln>
            <a:solidFill>
              <a:schemeClr val="accent1"/>
            </a:solidFill>
          </a:ln>
        </p:spPr>
        <p:txBody>
          <a:bodyPr wrap="square" rtlCol="0">
            <a:spAutoFit/>
          </a:bodyPr>
          <a:lstStyle>
            <a:defPPr>
              <a:defRPr lang="en-US"/>
            </a:defPPr>
            <a:lvl1pPr>
              <a:defRPr sz="1200"/>
            </a:lvl1pPr>
          </a:lstStyle>
          <a:p>
            <a:r>
              <a:rPr lang="en-US" dirty="0"/>
              <a:t>Query Type:</a:t>
            </a:r>
          </a:p>
          <a:p>
            <a:pPr marL="171450" indent="-171450">
              <a:buFont typeface="Arial" panose="020B0604020202020204" pitchFamily="34" charset="0"/>
              <a:buChar char="•"/>
            </a:pPr>
            <a:r>
              <a:rPr lang="en-US" b="1" u="sng" dirty="0"/>
              <a:t>MAP</a:t>
            </a:r>
          </a:p>
          <a:p>
            <a:pPr marL="171450" indent="-171450">
              <a:buFont typeface="Arial" panose="020B0604020202020204" pitchFamily="34" charset="0"/>
              <a:buChar char="•"/>
            </a:pPr>
            <a:r>
              <a:rPr lang="en-US" b="1" u="sng" dirty="0"/>
              <a:t>Marginal MAP</a:t>
            </a:r>
          </a:p>
          <a:p>
            <a:pPr marL="171450" indent="-171450">
              <a:buFont typeface="Arial" panose="020B0604020202020204" pitchFamily="34" charset="0"/>
              <a:buChar char="•"/>
            </a:pPr>
            <a:r>
              <a:rPr lang="en-US" dirty="0"/>
              <a:t>Expectation</a:t>
            </a:r>
          </a:p>
          <a:p>
            <a:pPr marL="171450" indent="-171450">
              <a:buFont typeface="Arial" panose="020B0604020202020204" pitchFamily="34" charset="0"/>
              <a:buChar char="•"/>
            </a:pPr>
            <a:r>
              <a:rPr lang="en-US" dirty="0"/>
              <a:t>Posterior </a:t>
            </a:r>
            <a:r>
              <a:rPr lang="en-US" dirty="0" smtClean="0"/>
              <a:t>Distribution</a:t>
            </a:r>
          </a:p>
          <a:p>
            <a:pPr marL="171450" indent="-171450">
              <a:buFont typeface="Arial" panose="020B0604020202020204" pitchFamily="34" charset="0"/>
              <a:buChar char="•"/>
            </a:pPr>
            <a:r>
              <a:rPr lang="en-US" dirty="0" smtClean="0"/>
              <a:t>Posterior Summary</a:t>
            </a:r>
            <a:endParaRPr lang="en-US" dirty="0"/>
          </a:p>
          <a:p>
            <a:pPr marL="171450" indent="-171450">
              <a:buFont typeface="Arial" panose="020B0604020202020204" pitchFamily="34" charset="0"/>
              <a:buChar char="•"/>
            </a:pPr>
            <a:r>
              <a:rPr lang="en-US" dirty="0"/>
              <a:t>Anomalies</a:t>
            </a:r>
          </a:p>
        </p:txBody>
      </p:sp>
      <p:sp>
        <p:nvSpPr>
          <p:cNvPr id="21" name="TextBox 20"/>
          <p:cNvSpPr txBox="1"/>
          <p:nvPr/>
        </p:nvSpPr>
        <p:spPr>
          <a:xfrm>
            <a:off x="7124700" y="3308994"/>
            <a:ext cx="17907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Query Timing:</a:t>
            </a:r>
          </a:p>
          <a:p>
            <a:pPr marL="171450" indent="-171450">
              <a:buFont typeface="Arial" panose="020B0604020202020204" pitchFamily="34" charset="0"/>
              <a:buChar char="•"/>
            </a:pPr>
            <a:r>
              <a:rPr lang="en-US" b="1" u="sng" dirty="0"/>
              <a:t>One </a:t>
            </a:r>
            <a:r>
              <a:rPr lang="en-US" b="1" u="sng" dirty="0" smtClean="0"/>
              <a:t>shot</a:t>
            </a:r>
          </a:p>
          <a:p>
            <a:pPr marL="171450" indent="-171450">
              <a:buFont typeface="Arial" panose="020B0604020202020204" pitchFamily="34" charset="0"/>
              <a:buChar char="•"/>
            </a:pPr>
            <a:r>
              <a:rPr lang="en-US" dirty="0" smtClean="0"/>
              <a:t>Amortized</a:t>
            </a:r>
            <a:endParaRPr lang="en-US" dirty="0"/>
          </a:p>
          <a:p>
            <a:pPr marL="171450" indent="-171450">
              <a:buFont typeface="Arial" panose="020B0604020202020204" pitchFamily="34" charset="0"/>
              <a:buChar char="•"/>
            </a:pPr>
            <a:r>
              <a:rPr lang="en-US" b="1" u="sng" dirty="0"/>
              <a:t>Tracking</a:t>
            </a:r>
          </a:p>
        </p:txBody>
      </p:sp>
      <p:sp>
        <p:nvSpPr>
          <p:cNvPr id="22" name="TextBox 21"/>
          <p:cNvSpPr txBox="1"/>
          <p:nvPr/>
        </p:nvSpPr>
        <p:spPr>
          <a:xfrm>
            <a:off x="7124700" y="4306669"/>
            <a:ext cx="17907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Operational Tempo:</a:t>
            </a:r>
          </a:p>
          <a:p>
            <a:pPr marL="171450" indent="-171450">
              <a:buFont typeface="Arial" panose="020B0604020202020204" pitchFamily="34" charset="0"/>
              <a:buChar char="•"/>
            </a:pPr>
            <a:r>
              <a:rPr lang="en-US" dirty="0"/>
              <a:t>Fast</a:t>
            </a:r>
          </a:p>
          <a:p>
            <a:pPr marL="171450" indent="-171450">
              <a:buFont typeface="Arial" panose="020B0604020202020204" pitchFamily="34" charset="0"/>
              <a:buChar char="•"/>
            </a:pPr>
            <a:r>
              <a:rPr lang="en-US" b="1" u="sng" dirty="0"/>
              <a:t>Slow</a:t>
            </a:r>
          </a:p>
        </p:txBody>
      </p:sp>
      <p:sp>
        <p:nvSpPr>
          <p:cNvPr id="23" name="TextBox 22"/>
          <p:cNvSpPr txBox="1"/>
          <p:nvPr/>
        </p:nvSpPr>
        <p:spPr>
          <a:xfrm>
            <a:off x="7124700" y="5120148"/>
            <a:ext cx="17907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err="1"/>
              <a:t>Stationarity</a:t>
            </a:r>
            <a:r>
              <a:rPr lang="en-US" dirty="0"/>
              <a:t>:</a:t>
            </a:r>
          </a:p>
          <a:p>
            <a:pPr marL="171450" indent="-171450">
              <a:buFont typeface="Arial" panose="020B0604020202020204" pitchFamily="34" charset="0"/>
              <a:buChar char="•"/>
            </a:pPr>
            <a:r>
              <a:rPr lang="en-US" b="1" u="sng" dirty="0"/>
              <a:t>Stationary</a:t>
            </a:r>
          </a:p>
          <a:p>
            <a:pPr marL="171450" indent="-171450">
              <a:buFont typeface="Arial" panose="020B0604020202020204" pitchFamily="34" charset="0"/>
              <a:buChar char="•"/>
            </a:pPr>
            <a:r>
              <a:rPr lang="en-US" dirty="0"/>
              <a:t>Change points</a:t>
            </a:r>
          </a:p>
          <a:p>
            <a:pPr marL="171450" indent="-171450">
              <a:buFont typeface="Arial" panose="020B0604020202020204" pitchFamily="34" charset="0"/>
              <a:buChar char="•"/>
            </a:pPr>
            <a:r>
              <a:rPr lang="en-US" dirty="0"/>
              <a:t>Both</a:t>
            </a:r>
          </a:p>
        </p:txBody>
      </p:sp>
      <p:cxnSp>
        <p:nvCxnSpPr>
          <p:cNvPr id="24" name="Straight Arrow Connector 28"/>
          <p:cNvCxnSpPr>
            <a:endCxn id="14" idx="1"/>
          </p:cNvCxnSpPr>
          <p:nvPr/>
        </p:nvCxnSpPr>
        <p:spPr bwMode="auto">
          <a:xfrm rot="16200000" flipH="1">
            <a:off x="253957" y="1768523"/>
            <a:ext cx="673188" cy="342898"/>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5" name="Straight Arrow Connector 28"/>
          <p:cNvCxnSpPr>
            <a:endCxn id="15" idx="1"/>
          </p:cNvCxnSpPr>
          <p:nvPr/>
        </p:nvCxnSpPr>
        <p:spPr bwMode="auto">
          <a:xfrm rot="16200000" flipH="1">
            <a:off x="-274980" y="2297456"/>
            <a:ext cx="1731060" cy="3429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6" name="Straight Arrow Connector 28"/>
          <p:cNvCxnSpPr>
            <a:endCxn id="16" idx="1"/>
          </p:cNvCxnSpPr>
          <p:nvPr/>
        </p:nvCxnSpPr>
        <p:spPr bwMode="auto">
          <a:xfrm rot="16200000" flipH="1">
            <a:off x="-705322" y="2721446"/>
            <a:ext cx="2591745" cy="3429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nvGrpSpPr>
          <p:cNvPr id="52" name="Group 51"/>
          <p:cNvGrpSpPr/>
          <p:nvPr/>
        </p:nvGrpSpPr>
        <p:grpSpPr>
          <a:xfrm>
            <a:off x="2133600" y="1066801"/>
            <a:ext cx="2196152" cy="4190999"/>
            <a:chOff x="2209800" y="1066801"/>
            <a:chExt cx="2196152" cy="4190999"/>
          </a:xfrm>
        </p:grpSpPr>
        <p:sp>
          <p:nvSpPr>
            <p:cNvPr id="8" name="Rounded Rectangle 7"/>
            <p:cNvSpPr/>
            <p:nvPr/>
          </p:nvSpPr>
          <p:spPr>
            <a:xfrm>
              <a:off x="2209800" y="1066801"/>
              <a:ext cx="116205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Data Structure</a:t>
              </a:r>
            </a:p>
          </p:txBody>
        </p:sp>
        <p:sp>
          <p:nvSpPr>
            <p:cNvPr id="11" name="TextBox 10"/>
            <p:cNvSpPr txBox="1"/>
            <p:nvPr/>
          </p:nvSpPr>
          <p:spPr>
            <a:xfrm>
              <a:off x="3050844" y="1679578"/>
              <a:ext cx="11811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Types:</a:t>
              </a:r>
            </a:p>
            <a:p>
              <a:pPr marL="171450" indent="-171450">
                <a:buFont typeface="Arial" panose="020B0604020202020204" pitchFamily="34" charset="0"/>
                <a:buChar char="•"/>
              </a:pPr>
              <a:r>
                <a:rPr lang="en-US" b="1" u="sng" dirty="0"/>
                <a:t>Continuous</a:t>
              </a:r>
            </a:p>
            <a:p>
              <a:pPr marL="171450" indent="-171450">
                <a:buFont typeface="Arial" panose="020B0604020202020204" pitchFamily="34" charset="0"/>
                <a:buChar char="•"/>
              </a:pPr>
              <a:r>
                <a:rPr lang="en-US" b="1" u="sng" dirty="0"/>
                <a:t>Discrete</a:t>
              </a:r>
            </a:p>
            <a:p>
              <a:pPr marL="171450" indent="-171450">
                <a:buFont typeface="Arial" panose="020B0604020202020204" pitchFamily="34" charset="0"/>
                <a:buChar char="•"/>
              </a:pPr>
              <a:r>
                <a:rPr lang="en-US" dirty="0"/>
                <a:t>Hybrid</a:t>
              </a:r>
            </a:p>
          </p:txBody>
        </p:sp>
        <p:sp>
          <p:nvSpPr>
            <p:cNvPr id="12" name="TextBox 11"/>
            <p:cNvSpPr txBox="1"/>
            <p:nvPr/>
          </p:nvSpPr>
          <p:spPr>
            <a:xfrm>
              <a:off x="3037196" y="2633447"/>
              <a:ext cx="1181100" cy="1015663"/>
            </a:xfrm>
            <a:prstGeom prst="rect">
              <a:avLst/>
            </a:prstGeom>
            <a:noFill/>
            <a:ln>
              <a:solidFill>
                <a:schemeClr val="accent1"/>
              </a:solidFill>
            </a:ln>
          </p:spPr>
          <p:txBody>
            <a:bodyPr wrap="square" rtlCol="0">
              <a:spAutoFit/>
            </a:bodyPr>
            <a:lstStyle>
              <a:defPPr>
                <a:defRPr lang="en-US"/>
              </a:defPPr>
              <a:lvl1pPr>
                <a:defRPr sz="1200"/>
              </a:lvl1pPr>
            </a:lstStyle>
            <a:p>
              <a:r>
                <a:rPr lang="en-US" dirty="0"/>
                <a:t>Structure:</a:t>
              </a:r>
            </a:p>
            <a:p>
              <a:pPr marL="171450" indent="-171450">
                <a:buFont typeface="Arial" panose="020B0604020202020204" pitchFamily="34" charset="0"/>
                <a:buChar char="•"/>
              </a:pPr>
              <a:r>
                <a:rPr lang="en-US" dirty="0"/>
                <a:t>Vector</a:t>
              </a:r>
            </a:p>
            <a:p>
              <a:pPr marL="171450" indent="-171450">
                <a:buFont typeface="Arial" panose="020B0604020202020204" pitchFamily="34" charset="0"/>
                <a:buChar char="•"/>
              </a:pPr>
              <a:r>
                <a:rPr lang="en-US" dirty="0" smtClean="0"/>
                <a:t>Relational</a:t>
              </a:r>
            </a:p>
            <a:p>
              <a:pPr marL="171450" indent="-171450">
                <a:buFont typeface="Arial" panose="020B0604020202020204" pitchFamily="34" charset="0"/>
                <a:buChar char="•"/>
              </a:pPr>
              <a:r>
                <a:rPr lang="en-US" b="1" u="sng" dirty="0" smtClean="0"/>
                <a:t>Sequence</a:t>
              </a:r>
            </a:p>
            <a:p>
              <a:pPr marL="171450" indent="-171450">
                <a:buFont typeface="Arial" panose="020B0604020202020204" pitchFamily="34" charset="0"/>
                <a:buChar char="•"/>
              </a:pPr>
              <a:r>
                <a:rPr lang="en-US" b="1" u="sng" dirty="0" smtClean="0"/>
                <a:t>Spatial</a:t>
              </a:r>
              <a:endParaRPr lang="en-US" b="1" u="sng" dirty="0"/>
            </a:p>
          </p:txBody>
        </p:sp>
        <p:sp>
          <p:nvSpPr>
            <p:cNvPr id="13" name="TextBox 12"/>
            <p:cNvSpPr txBox="1"/>
            <p:nvPr/>
          </p:nvSpPr>
          <p:spPr>
            <a:xfrm>
              <a:off x="3045156" y="3688140"/>
              <a:ext cx="1360796" cy="1569660"/>
            </a:xfrm>
            <a:prstGeom prst="rect">
              <a:avLst/>
            </a:prstGeom>
            <a:noFill/>
            <a:ln>
              <a:solidFill>
                <a:schemeClr val="accent1"/>
              </a:solidFill>
            </a:ln>
          </p:spPr>
          <p:txBody>
            <a:bodyPr wrap="square" rtlCol="0">
              <a:spAutoFit/>
            </a:bodyPr>
            <a:lstStyle>
              <a:defPPr>
                <a:defRPr lang="en-US"/>
              </a:defPPr>
              <a:lvl1pPr>
                <a:defRPr sz="1200"/>
              </a:lvl1pPr>
            </a:lstStyle>
            <a:p>
              <a:r>
                <a:rPr lang="en-US" dirty="0"/>
                <a:t>Content:</a:t>
              </a:r>
            </a:p>
            <a:p>
              <a:pPr marL="171450" indent="-171450">
                <a:buFont typeface="Arial" panose="020B0604020202020204" pitchFamily="34" charset="0"/>
                <a:buChar char="•"/>
              </a:pPr>
              <a:r>
                <a:rPr lang="en-US" dirty="0"/>
                <a:t>Signals</a:t>
              </a:r>
            </a:p>
            <a:p>
              <a:pPr marL="171450" indent="-171450">
                <a:buFont typeface="Arial" panose="020B0604020202020204" pitchFamily="34" charset="0"/>
                <a:buChar char="•"/>
              </a:pPr>
              <a:r>
                <a:rPr lang="en-US" b="1" u="sng" dirty="0"/>
                <a:t>Counts</a:t>
              </a:r>
            </a:p>
            <a:p>
              <a:pPr marL="171450" indent="-171450">
                <a:buFont typeface="Arial" panose="020B0604020202020204" pitchFamily="34" charset="0"/>
                <a:buChar char="•"/>
              </a:pPr>
              <a:r>
                <a:rPr lang="en-US" dirty="0" err="1"/>
                <a:t>Tracklets</a:t>
              </a:r>
              <a:endParaRPr lang="en-US" dirty="0"/>
            </a:p>
            <a:p>
              <a:pPr marL="171450" indent="-171450">
                <a:buFont typeface="Arial" panose="020B0604020202020204" pitchFamily="34" charset="0"/>
                <a:buChar char="•"/>
              </a:pPr>
              <a:r>
                <a:rPr lang="en-US" dirty="0" smtClean="0"/>
                <a:t>Text</a:t>
              </a:r>
            </a:p>
            <a:p>
              <a:pPr marL="171450" indent="-171450">
                <a:buFont typeface="Arial" panose="020B0604020202020204" pitchFamily="34" charset="0"/>
                <a:buChar char="•"/>
              </a:pPr>
              <a:r>
                <a:rPr lang="en-US" dirty="0" smtClean="0"/>
                <a:t>Images</a:t>
              </a:r>
              <a:endParaRPr lang="en-US" dirty="0"/>
            </a:p>
            <a:p>
              <a:pPr marL="171450" indent="-171450">
                <a:buFont typeface="Arial" panose="020B0604020202020204" pitchFamily="34" charset="0"/>
                <a:buChar char="•"/>
              </a:pPr>
              <a:r>
                <a:rPr lang="en-US" dirty="0"/>
                <a:t>3D MRI images</a:t>
              </a:r>
            </a:p>
            <a:p>
              <a:pPr marL="171450" indent="-171450">
                <a:buFont typeface="Arial" panose="020B0604020202020204" pitchFamily="34" charset="0"/>
                <a:buChar char="•"/>
              </a:pPr>
              <a:r>
                <a:rPr lang="en-US" dirty="0"/>
                <a:t>Aircraft tracks</a:t>
              </a:r>
            </a:p>
          </p:txBody>
        </p:sp>
        <p:cxnSp>
          <p:nvCxnSpPr>
            <p:cNvPr id="27" name="Straight Arrow Connector 28"/>
            <p:cNvCxnSpPr>
              <a:endCxn id="11" idx="1"/>
            </p:cNvCxnSpPr>
            <p:nvPr/>
          </p:nvCxnSpPr>
          <p:spPr bwMode="auto">
            <a:xfrm rot="16200000" flipH="1">
              <a:off x="2631320" y="1675553"/>
              <a:ext cx="485346" cy="353702"/>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8" name="Straight Arrow Connector 28"/>
            <p:cNvCxnSpPr>
              <a:endCxn id="12" idx="1"/>
            </p:cNvCxnSpPr>
            <p:nvPr/>
          </p:nvCxnSpPr>
          <p:spPr bwMode="auto">
            <a:xfrm rot="16200000" flipH="1">
              <a:off x="2101395" y="2205477"/>
              <a:ext cx="1531549" cy="340053"/>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9" name="Straight Arrow Connector 28"/>
            <p:cNvCxnSpPr>
              <a:endCxn id="13" idx="1"/>
            </p:cNvCxnSpPr>
            <p:nvPr/>
          </p:nvCxnSpPr>
          <p:spPr bwMode="auto">
            <a:xfrm rot="16200000" flipH="1">
              <a:off x="1574208" y="3002022"/>
              <a:ext cx="2593882" cy="348014"/>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grpSp>
        <p:nvGrpSpPr>
          <p:cNvPr id="53" name="Group 52"/>
          <p:cNvGrpSpPr/>
          <p:nvPr/>
        </p:nvGrpSpPr>
        <p:grpSpPr>
          <a:xfrm>
            <a:off x="4357048" y="1066801"/>
            <a:ext cx="2057400" cy="4038599"/>
            <a:chOff x="4267200" y="1066801"/>
            <a:chExt cx="2057400" cy="4038599"/>
          </a:xfrm>
        </p:grpSpPr>
        <p:sp>
          <p:nvSpPr>
            <p:cNvPr id="9" name="Rounded Rectangle 8"/>
            <p:cNvSpPr/>
            <p:nvPr/>
          </p:nvSpPr>
          <p:spPr>
            <a:xfrm>
              <a:off x="4267200" y="1066801"/>
              <a:ext cx="1084144"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Model Structure</a:t>
              </a:r>
            </a:p>
          </p:txBody>
        </p:sp>
        <p:sp>
          <p:nvSpPr>
            <p:cNvPr id="17" name="TextBox 16"/>
            <p:cNvSpPr txBox="1"/>
            <p:nvPr/>
          </p:nvSpPr>
          <p:spPr>
            <a:xfrm>
              <a:off x="4918312" y="1676401"/>
              <a:ext cx="11811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Directed?:</a:t>
              </a:r>
            </a:p>
            <a:p>
              <a:pPr marL="171450" indent="-171450">
                <a:buFont typeface="Arial" panose="020B0604020202020204" pitchFamily="34" charset="0"/>
                <a:buChar char="•"/>
              </a:pPr>
              <a:r>
                <a:rPr lang="en-US" b="1" u="sng" dirty="0"/>
                <a:t>Directed</a:t>
              </a:r>
            </a:p>
            <a:p>
              <a:pPr marL="171450" indent="-171450">
                <a:buFont typeface="Arial" panose="020B0604020202020204" pitchFamily="34" charset="0"/>
                <a:buChar char="•"/>
              </a:pPr>
              <a:r>
                <a:rPr lang="en-US" b="1" u="sng" dirty="0"/>
                <a:t>Undirected</a:t>
              </a:r>
            </a:p>
          </p:txBody>
        </p:sp>
        <p:sp>
          <p:nvSpPr>
            <p:cNvPr id="18" name="TextBox 17"/>
            <p:cNvSpPr txBox="1"/>
            <p:nvPr/>
          </p:nvSpPr>
          <p:spPr>
            <a:xfrm>
              <a:off x="4918312" y="2554070"/>
              <a:ext cx="1406288"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Parametric?:</a:t>
              </a:r>
            </a:p>
            <a:p>
              <a:pPr marL="171450" indent="-171450">
                <a:buFont typeface="Arial" panose="020B0604020202020204" pitchFamily="34" charset="0"/>
                <a:buChar char="•"/>
              </a:pPr>
              <a:r>
                <a:rPr lang="en-US" b="1" u="sng" dirty="0"/>
                <a:t>Parametric</a:t>
              </a:r>
            </a:p>
            <a:p>
              <a:pPr marL="171450" indent="-171450">
                <a:buFont typeface="Arial" panose="020B0604020202020204" pitchFamily="34" charset="0"/>
                <a:buChar char="•"/>
              </a:pPr>
              <a:r>
                <a:rPr lang="en-US" dirty="0"/>
                <a:t>Nonparametric</a:t>
              </a:r>
            </a:p>
          </p:txBody>
        </p:sp>
        <p:sp>
          <p:nvSpPr>
            <p:cNvPr id="19" name="TextBox 18"/>
            <p:cNvSpPr txBox="1"/>
            <p:nvPr/>
          </p:nvSpPr>
          <p:spPr>
            <a:xfrm>
              <a:off x="4918312" y="3432077"/>
              <a:ext cx="131445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 of </a:t>
              </a:r>
              <a:r>
                <a:rPr lang="en-US" dirty="0" smtClean="0"/>
                <a:t>Objects or Entities</a:t>
              </a:r>
              <a:r>
                <a:rPr lang="en-US" dirty="0"/>
                <a:t>:</a:t>
              </a:r>
            </a:p>
            <a:p>
              <a:pPr marL="171450" indent="-171450">
                <a:buFont typeface="Arial" panose="020B0604020202020204" pitchFamily="34" charset="0"/>
                <a:buChar char="•"/>
              </a:pPr>
              <a:r>
                <a:rPr lang="en-US" b="1" u="sng" dirty="0"/>
                <a:t>Fixed</a:t>
              </a:r>
            </a:p>
            <a:p>
              <a:pPr marL="171450" indent="-171450">
                <a:buFont typeface="Arial" panose="020B0604020202020204" pitchFamily="34" charset="0"/>
                <a:buChar char="•"/>
              </a:pPr>
              <a:r>
                <a:rPr lang="en-US" dirty="0"/>
                <a:t>Variable</a:t>
              </a:r>
            </a:p>
          </p:txBody>
        </p:sp>
        <p:cxnSp>
          <p:nvCxnSpPr>
            <p:cNvPr id="30" name="Straight Arrow Connector 28"/>
            <p:cNvCxnSpPr>
              <a:endCxn id="17" idx="1"/>
            </p:cNvCxnSpPr>
            <p:nvPr/>
          </p:nvCxnSpPr>
          <p:spPr bwMode="auto">
            <a:xfrm rot="16200000" flipH="1">
              <a:off x="4588338" y="1669593"/>
              <a:ext cx="389836" cy="270111"/>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31" name="Straight Arrow Connector 28"/>
            <p:cNvCxnSpPr>
              <a:endCxn id="18" idx="1"/>
            </p:cNvCxnSpPr>
            <p:nvPr/>
          </p:nvCxnSpPr>
          <p:spPr bwMode="auto">
            <a:xfrm rot="16200000" flipH="1">
              <a:off x="4207337" y="2166261"/>
              <a:ext cx="1151838" cy="270111"/>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32" name="Straight Arrow Connector 28"/>
            <p:cNvCxnSpPr>
              <a:endCxn id="19" idx="1"/>
            </p:cNvCxnSpPr>
            <p:nvPr/>
          </p:nvCxnSpPr>
          <p:spPr bwMode="auto">
            <a:xfrm rot="16200000" flipH="1">
              <a:off x="3755503" y="2684767"/>
              <a:ext cx="2055506" cy="270112"/>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sp>
          <p:nvSpPr>
            <p:cNvPr id="37" name="TextBox 36"/>
            <p:cNvSpPr txBox="1"/>
            <p:nvPr/>
          </p:nvSpPr>
          <p:spPr>
            <a:xfrm>
              <a:off x="4920302" y="4459069"/>
              <a:ext cx="1404298"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smtClean="0"/>
                <a:t>Latent Variables?:</a:t>
              </a:r>
              <a:endParaRPr lang="en-US" dirty="0"/>
            </a:p>
            <a:p>
              <a:pPr marL="171450" indent="-171450">
                <a:buFont typeface="Arial" panose="020B0604020202020204" pitchFamily="34" charset="0"/>
                <a:buChar char="•"/>
              </a:pPr>
              <a:r>
                <a:rPr lang="en-US" dirty="0" smtClean="0"/>
                <a:t>Observed</a:t>
              </a:r>
              <a:endParaRPr lang="en-US" dirty="0"/>
            </a:p>
            <a:p>
              <a:pPr marL="171450" indent="-171450">
                <a:buFont typeface="Arial" panose="020B0604020202020204" pitchFamily="34" charset="0"/>
                <a:buChar char="•"/>
              </a:pPr>
              <a:r>
                <a:rPr lang="en-US" b="1" u="sng" dirty="0" smtClean="0"/>
                <a:t>Latent</a:t>
              </a:r>
              <a:endParaRPr lang="en-US" b="1" u="sng" dirty="0"/>
            </a:p>
          </p:txBody>
        </p:sp>
        <p:cxnSp>
          <p:nvCxnSpPr>
            <p:cNvPr id="38" name="Straight Arrow Connector 28"/>
            <p:cNvCxnSpPr>
              <a:endCxn id="37" idx="1"/>
            </p:cNvCxnSpPr>
            <p:nvPr/>
          </p:nvCxnSpPr>
          <p:spPr bwMode="auto">
            <a:xfrm rot="16200000" flipH="1">
              <a:off x="3332035" y="3193968"/>
              <a:ext cx="2904434" cy="2721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cxnSp>
        <p:nvCxnSpPr>
          <p:cNvPr id="41" name="Straight Arrow Connector 28"/>
          <p:cNvCxnSpPr>
            <a:endCxn id="20" idx="1"/>
          </p:cNvCxnSpPr>
          <p:nvPr/>
        </p:nvCxnSpPr>
        <p:spPr bwMode="auto">
          <a:xfrm rot="16200000" flipH="1">
            <a:off x="6621291" y="1865489"/>
            <a:ext cx="759169" cy="24765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2" name="Straight Arrow Connector 28"/>
          <p:cNvCxnSpPr>
            <a:endCxn id="21" idx="1"/>
          </p:cNvCxnSpPr>
          <p:nvPr/>
        </p:nvCxnSpPr>
        <p:spPr bwMode="auto">
          <a:xfrm rot="16200000" flipH="1">
            <a:off x="6061394" y="2661186"/>
            <a:ext cx="1878963" cy="247649"/>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3" name="Straight Arrow Connector 28"/>
          <p:cNvCxnSpPr>
            <a:endCxn id="22" idx="1"/>
          </p:cNvCxnSpPr>
          <p:nvPr/>
        </p:nvCxnSpPr>
        <p:spPr bwMode="auto">
          <a:xfrm rot="16200000" flipH="1">
            <a:off x="5658192" y="3163327"/>
            <a:ext cx="2685366" cy="24765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4" name="Straight Arrow Connector 28"/>
          <p:cNvCxnSpPr>
            <a:endCxn id="23" idx="1"/>
          </p:cNvCxnSpPr>
          <p:nvPr/>
        </p:nvCxnSpPr>
        <p:spPr bwMode="auto">
          <a:xfrm rot="16200000" flipH="1">
            <a:off x="5197692" y="3608639"/>
            <a:ext cx="3606368" cy="247648"/>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13915860"/>
      </p:ext>
    </p:extLst>
  </p:cSld>
  <p:clrMapOvr>
    <a:masterClrMapping/>
  </p:clrMapOvr>
  <mc:AlternateContent xmlns:mc="http://schemas.openxmlformats.org/markup-compatibility/2006" xmlns:p14="http://schemas.microsoft.com/office/powerpoint/2010/main">
    <mc:Choice Requires="p14">
      <p:transition spd="slow" p14:dur="2000" advTm="71306"/>
    </mc:Choice>
    <mc:Fallback xmlns="">
      <p:transition spd="slow" advTm="7130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CP#7 Next Evaluation Period</a:t>
            </a:r>
            <a:endParaRPr lang="en-US" dirty="0"/>
          </a:p>
        </p:txBody>
      </p:sp>
      <p:sp>
        <p:nvSpPr>
          <p:cNvPr id="4" name="Content Placeholder 3"/>
          <p:cNvSpPr>
            <a:spLocks noGrp="1"/>
          </p:cNvSpPr>
          <p:nvPr>
            <p:ph idx="1"/>
          </p:nvPr>
        </p:nvSpPr>
        <p:spPr/>
        <p:txBody>
          <a:bodyPr/>
          <a:lstStyle/>
          <a:p>
            <a:r>
              <a:rPr lang="en-US" sz="2800" dirty="0" smtClean="0"/>
              <a:t>Timeline</a:t>
            </a:r>
          </a:p>
          <a:p>
            <a:pPr lvl="1"/>
            <a:r>
              <a:rPr lang="en-US" sz="2400" dirty="0" smtClean="0"/>
              <a:t>PI Meeting – 90 days: </a:t>
            </a:r>
            <a:r>
              <a:rPr lang="en-US" sz="2400" dirty="0" smtClean="0"/>
              <a:t>Beta </a:t>
            </a:r>
            <a:r>
              <a:rPr lang="en-US" sz="2400" dirty="0" smtClean="0"/>
              <a:t>Period Begins</a:t>
            </a:r>
            <a:endParaRPr lang="en-US" sz="2400" dirty="0" smtClean="0"/>
          </a:p>
          <a:p>
            <a:pPr lvl="1"/>
            <a:r>
              <a:rPr lang="en-US" sz="2400" dirty="0" smtClean="0"/>
              <a:t>PI Meeting – 45 days: </a:t>
            </a:r>
            <a:r>
              <a:rPr lang="en-US" sz="2400" dirty="0" smtClean="0"/>
              <a:t>Final Deadline for CP6 and CP7 </a:t>
            </a:r>
            <a:r>
              <a:rPr lang="en-US" sz="2400" dirty="0" smtClean="0"/>
              <a:t>solutions</a:t>
            </a:r>
            <a:endParaRPr lang="en-US" sz="2400" dirty="0" smtClean="0"/>
          </a:p>
          <a:p>
            <a:pPr lvl="1"/>
            <a:r>
              <a:rPr lang="en-US" sz="2400" dirty="0" smtClean="0"/>
              <a:t>July ??: PI Meeting</a:t>
            </a:r>
            <a:endParaRPr lang="en-US" sz="2400" dirty="0"/>
          </a:p>
        </p:txBody>
      </p:sp>
      <p:sp>
        <p:nvSpPr>
          <p:cNvPr id="2" name="Footer Placeholder 1"/>
          <p:cNvSpPr>
            <a:spLocks noGrp="1"/>
          </p:cNvSpPr>
          <p:nvPr>
            <p:ph type="ftr" sz="quarter" idx="11"/>
          </p:nvPr>
        </p:nvSpPr>
        <p:spPr/>
        <p:txBody>
          <a:bodyPr/>
          <a:lstStyle/>
          <a:p>
            <a:pPr>
              <a:defRPr/>
            </a:pPr>
            <a:r>
              <a:rPr lang="en-US" smtClean="0"/>
              <a:t>Distribution Unlimited</a:t>
            </a:r>
            <a:endParaRPr lang="en-US" dirty="0"/>
          </a:p>
        </p:txBody>
      </p:sp>
      <p:sp>
        <p:nvSpPr>
          <p:cNvPr id="3" name="Slide Number Placeholder 2"/>
          <p:cNvSpPr>
            <a:spLocks noGrp="1"/>
          </p:cNvSpPr>
          <p:nvPr>
            <p:ph type="sldNum" sz="quarter" idx="12"/>
          </p:nvPr>
        </p:nvSpPr>
        <p:spPr/>
        <p:txBody>
          <a:bodyPr/>
          <a:lstStyle/>
          <a:p>
            <a:pPr>
              <a:defRPr/>
            </a:pPr>
            <a:fld id="{231CC523-8BC6-4921-807A-66BD262F34AB}" type="slidenum">
              <a:rPr lang="en-US" smtClean="0"/>
              <a:pPr>
                <a:defRPr/>
              </a:pPr>
              <a:t>15</a:t>
            </a:fld>
            <a:endParaRPr lang="en-US"/>
          </a:p>
        </p:txBody>
      </p:sp>
    </p:spTree>
    <p:extLst>
      <p:ext uri="{BB962C8B-B14F-4D97-AF65-F5344CB8AC3E}">
        <p14:creationId xmlns:p14="http://schemas.microsoft.com/office/powerpoint/2010/main" val="1570379314"/>
      </p:ext>
    </p:extLst>
  </p:cSld>
  <p:clrMapOvr>
    <a:masterClrMapping/>
  </p:clrMapOvr>
  <mc:AlternateContent xmlns:mc="http://schemas.openxmlformats.org/markup-compatibility/2006" xmlns:p14="http://schemas.microsoft.com/office/powerpoint/2010/main">
    <mc:Choice Requires="p14">
      <p:transition spd="slow" p14:dur="2000" advTm="39338"/>
    </mc:Choice>
    <mc:Fallback xmlns="">
      <p:transition spd="slow" advTm="3933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CP#7 Materials Available Now</a:t>
            </a:r>
            <a:endParaRPr lang="en-US" dirty="0"/>
          </a:p>
        </p:txBody>
      </p:sp>
      <p:sp>
        <p:nvSpPr>
          <p:cNvPr id="4" name="Content Placeholder 3"/>
          <p:cNvSpPr>
            <a:spLocks noGrp="1"/>
          </p:cNvSpPr>
          <p:nvPr>
            <p:ph idx="1"/>
          </p:nvPr>
        </p:nvSpPr>
        <p:spPr/>
        <p:txBody>
          <a:bodyPr/>
          <a:lstStyle/>
          <a:p>
            <a:r>
              <a:rPr lang="en-US" sz="2400" u="sng" dirty="0">
                <a:hlinkClick r:id="rId2"/>
              </a:rPr>
              <a:t>http://</a:t>
            </a:r>
            <a:r>
              <a:rPr lang="en-US" sz="2400" u="sng" dirty="0" smtClean="0">
                <a:hlinkClick r:id="rId2"/>
              </a:rPr>
              <a:t>ppaml.galois.com/wiki/wiki/CP7FluSpread</a:t>
            </a:r>
            <a:endParaRPr lang="en-US" sz="2400" u="sng" dirty="0" smtClean="0"/>
          </a:p>
          <a:p>
            <a:r>
              <a:rPr lang="en-US" sz="2400" dirty="0" smtClean="0">
                <a:hlinkClick r:id="rId3"/>
              </a:rPr>
              <a:t>http</a:t>
            </a:r>
            <a:r>
              <a:rPr lang="en-US" sz="2400" dirty="0">
                <a:hlinkClick r:id="rId3"/>
              </a:rPr>
              <a:t>://ppaml.kitware.com/midas</a:t>
            </a:r>
            <a:r>
              <a:rPr lang="en-US" sz="2400" dirty="0" smtClean="0">
                <a:hlinkClick r:id="rId3"/>
              </a:rPr>
              <a:t>/</a:t>
            </a:r>
            <a:r>
              <a:rPr lang="en-US" sz="2400" dirty="0" smtClean="0"/>
              <a:t> </a:t>
            </a:r>
          </a:p>
          <a:p>
            <a:endParaRPr lang="en-US" sz="2400" dirty="0"/>
          </a:p>
          <a:p>
            <a:pPr marL="0" indent="0">
              <a:buNone/>
            </a:pPr>
            <a:r>
              <a:rPr lang="en-US" sz="2400" dirty="0" smtClean="0"/>
              <a:t>Email address for questions, issues, etc.:</a:t>
            </a:r>
          </a:p>
          <a:p>
            <a:pPr marL="0" indent="0">
              <a:buNone/>
            </a:pPr>
            <a:r>
              <a:rPr lang="en-US" sz="2400" dirty="0"/>
              <a:t>	</a:t>
            </a:r>
            <a:r>
              <a:rPr lang="en-US" sz="2400" u="sng" dirty="0" smtClean="0">
                <a:hlinkClick r:id="rId4"/>
              </a:rPr>
              <a:t>ppaml-support@community.galois.com</a:t>
            </a:r>
            <a:endParaRPr lang="en-US" sz="2400" u="sng" dirty="0" smtClean="0"/>
          </a:p>
          <a:p>
            <a:pPr marL="0" indent="0">
              <a:buNone/>
            </a:pPr>
            <a:endParaRPr lang="en-US" sz="2400" u="sng" dirty="0"/>
          </a:p>
          <a:p>
            <a:pPr marL="0" indent="0">
              <a:buNone/>
            </a:pPr>
            <a:r>
              <a:rPr lang="en-US" sz="2400" u="sng" dirty="0" smtClean="0"/>
              <a:t>Micro-breakout ??? at ???</a:t>
            </a:r>
            <a:endParaRPr lang="en-US" sz="2400" dirty="0"/>
          </a:p>
        </p:txBody>
      </p:sp>
      <p:sp>
        <p:nvSpPr>
          <p:cNvPr id="2" name="Footer Placeholder 1"/>
          <p:cNvSpPr>
            <a:spLocks noGrp="1"/>
          </p:cNvSpPr>
          <p:nvPr>
            <p:ph type="ftr" sz="quarter" idx="11"/>
          </p:nvPr>
        </p:nvSpPr>
        <p:spPr/>
        <p:txBody>
          <a:bodyPr/>
          <a:lstStyle/>
          <a:p>
            <a:pPr>
              <a:defRPr/>
            </a:pPr>
            <a:r>
              <a:rPr lang="en-US" smtClean="0"/>
              <a:t>Distribution Unlimited</a:t>
            </a:r>
            <a:endParaRPr lang="en-US" dirty="0"/>
          </a:p>
        </p:txBody>
      </p:sp>
      <p:sp>
        <p:nvSpPr>
          <p:cNvPr id="3" name="Slide Number Placeholder 2"/>
          <p:cNvSpPr>
            <a:spLocks noGrp="1"/>
          </p:cNvSpPr>
          <p:nvPr>
            <p:ph type="sldNum" sz="quarter" idx="12"/>
          </p:nvPr>
        </p:nvSpPr>
        <p:spPr/>
        <p:txBody>
          <a:bodyPr/>
          <a:lstStyle/>
          <a:p>
            <a:pPr>
              <a:defRPr/>
            </a:pPr>
            <a:fld id="{231CC523-8BC6-4921-807A-66BD262F34AB}" type="slidenum">
              <a:rPr lang="en-US" smtClean="0"/>
              <a:pPr>
                <a:defRPr/>
              </a:pPr>
              <a:t>16</a:t>
            </a:fld>
            <a:endParaRPr lang="en-US"/>
          </a:p>
        </p:txBody>
      </p:sp>
    </p:spTree>
    <p:extLst>
      <p:ext uri="{BB962C8B-B14F-4D97-AF65-F5344CB8AC3E}">
        <p14:creationId xmlns:p14="http://schemas.microsoft.com/office/powerpoint/2010/main" val="1633301739"/>
      </p:ext>
    </p:extLst>
  </p:cSld>
  <p:clrMapOvr>
    <a:masterClrMapping/>
  </p:clrMapOvr>
  <mc:AlternateContent xmlns:mc="http://schemas.openxmlformats.org/markup-compatibility/2006" xmlns:p14="http://schemas.microsoft.com/office/powerpoint/2010/main">
    <mc:Choice Requires="p14">
      <p:transition spd="slow" p14:dur="2000" advTm="14439"/>
    </mc:Choice>
    <mc:Fallback xmlns="">
      <p:transition spd="slow" advTm="1443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Challenge Problems</a:t>
            </a:r>
            <a:endParaRPr lang="en-US" dirty="0"/>
          </a:p>
        </p:txBody>
      </p:sp>
      <p:sp>
        <p:nvSpPr>
          <p:cNvPr id="3" name="Content Placeholder 2"/>
          <p:cNvSpPr>
            <a:spLocks noGrp="1"/>
          </p:cNvSpPr>
          <p:nvPr>
            <p:ph idx="1"/>
          </p:nvPr>
        </p:nvSpPr>
        <p:spPr/>
        <p:txBody>
          <a:bodyPr>
            <a:normAutofit/>
          </a:bodyPr>
          <a:lstStyle/>
          <a:p>
            <a:r>
              <a:rPr lang="en-US" dirty="0" smtClean="0"/>
              <a:t>CP8: Recognition of Interleaved Desktop Activities</a:t>
            </a:r>
          </a:p>
          <a:p>
            <a:r>
              <a:rPr lang="en-US" dirty="0" smtClean="0"/>
              <a:t>CP9: Anomaly Detection??</a:t>
            </a:r>
          </a:p>
          <a:p>
            <a:r>
              <a:rPr lang="en-US" dirty="0" smtClean="0"/>
              <a:t>CP10: </a:t>
            </a:r>
            <a:r>
              <a:rPr lang="en-US" dirty="0" smtClean="0"/>
              <a:t>Exploratory Data Analysis Hackathon??</a:t>
            </a:r>
            <a:endParaRPr lang="en-US" dirty="0" smtClean="0"/>
          </a:p>
          <a:p>
            <a:endParaRPr lang="en-US" dirty="0"/>
          </a:p>
          <a:p>
            <a:pPr marL="0" indent="0">
              <a:buNone/>
            </a:pPr>
            <a:r>
              <a:rPr lang="en-US" dirty="0" smtClean="0"/>
              <a:t>Micro-Breakout ?? at ??</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17</a:t>
            </a:fld>
            <a:endParaRPr lang="en-US"/>
          </a:p>
        </p:txBody>
      </p:sp>
    </p:spTree>
    <p:extLst>
      <p:ext uri="{BB962C8B-B14F-4D97-AF65-F5344CB8AC3E}">
        <p14:creationId xmlns:p14="http://schemas.microsoft.com/office/powerpoint/2010/main" val="668578897"/>
      </p:ext>
    </p:extLst>
  </p:cSld>
  <p:clrMapOvr>
    <a:masterClrMapping/>
  </p:clrMapOvr>
  <mc:AlternateContent xmlns:mc="http://schemas.openxmlformats.org/markup-compatibility/2006" xmlns:p14="http://schemas.microsoft.com/office/powerpoint/2010/main">
    <mc:Choice Requires="p14">
      <p:transition spd="slow" p14:dur="2000" advTm="61355"/>
    </mc:Choice>
    <mc:Fallback xmlns="">
      <p:transition spd="slow" advTm="6135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Distribution Unlimited</a:t>
            </a:r>
            <a:endParaRPr lang="en-US" dirty="0"/>
          </a:p>
        </p:txBody>
      </p:sp>
      <p:sp>
        <p:nvSpPr>
          <p:cNvPr id="3" name="Slide Number Placeholder 2"/>
          <p:cNvSpPr>
            <a:spLocks noGrp="1"/>
          </p:cNvSpPr>
          <p:nvPr>
            <p:ph type="sldNum" sz="quarter" idx="11"/>
          </p:nvPr>
        </p:nvSpPr>
        <p:spPr/>
        <p:txBody>
          <a:bodyPr/>
          <a:lstStyle/>
          <a:p>
            <a:pPr>
              <a:defRPr/>
            </a:pPr>
            <a:fld id="{231CC523-8BC6-4921-807A-66BD262F34AB}" type="slidenum">
              <a:rPr lang="en-US" smtClean="0"/>
              <a:pPr>
                <a:defRPr/>
              </a:pPr>
              <a:t>18</a:t>
            </a:fld>
            <a:endParaRPr lang="en-US"/>
          </a:p>
        </p:txBody>
      </p:sp>
      <p:sp>
        <p:nvSpPr>
          <p:cNvPr id="5" name="Title 4"/>
          <p:cNvSpPr>
            <a:spLocks noGrp="1"/>
          </p:cNvSpPr>
          <p:nvPr>
            <p:ph type="ctrTitle"/>
          </p:nvPr>
        </p:nvSpPr>
        <p:spPr>
          <a:xfrm>
            <a:off x="1752601" y="151418"/>
            <a:ext cx="6172200" cy="612648"/>
          </a:xfrm>
        </p:spPr>
        <p:txBody>
          <a:bodyPr/>
          <a:lstStyle/>
          <a:p>
            <a:pPr algn="ctr"/>
            <a:r>
              <a:rPr lang="en-US" b="1" dirty="0" smtClean="0"/>
              <a:t>PPAML Summer School 2016</a:t>
            </a:r>
            <a:endParaRPr lang="en-US" b="1" dirty="0"/>
          </a:p>
        </p:txBody>
      </p:sp>
      <p:sp>
        <p:nvSpPr>
          <p:cNvPr id="6" name="Content Placeholder 5"/>
          <p:cNvSpPr>
            <a:spLocks noGrp="1"/>
          </p:cNvSpPr>
          <p:nvPr>
            <p:ph sz="quarter" idx="13"/>
          </p:nvPr>
        </p:nvSpPr>
        <p:spPr>
          <a:xfrm>
            <a:off x="304800" y="1143000"/>
            <a:ext cx="8534400" cy="4953000"/>
          </a:xfrm>
        </p:spPr>
        <p:txBody>
          <a:bodyPr>
            <a:normAutofit fontScale="92500" lnSpcReduction="10000"/>
          </a:bodyPr>
          <a:lstStyle/>
          <a:p>
            <a:pPr marL="0" indent="0">
              <a:buNone/>
            </a:pPr>
            <a:r>
              <a:rPr lang="en-US" b="1" dirty="0" smtClean="0"/>
              <a:t>Where:</a:t>
            </a:r>
          </a:p>
          <a:p>
            <a:pPr lvl="1"/>
            <a:r>
              <a:rPr lang="en-US" sz="2400" dirty="0" smtClean="0"/>
              <a:t>Portland, Oregon</a:t>
            </a:r>
          </a:p>
          <a:p>
            <a:pPr marL="0" indent="0">
              <a:buNone/>
            </a:pPr>
            <a:endParaRPr lang="en-US" b="1" dirty="0" smtClean="0"/>
          </a:p>
          <a:p>
            <a:pPr marL="0" indent="0">
              <a:buNone/>
            </a:pPr>
            <a:r>
              <a:rPr lang="en-US" b="1" dirty="0" smtClean="0"/>
              <a:t>When:</a:t>
            </a:r>
          </a:p>
          <a:p>
            <a:pPr lvl="1"/>
            <a:r>
              <a:rPr lang="en-US" sz="2600" dirty="0"/>
              <a:t>July 25th to August 5th, 2016</a:t>
            </a:r>
          </a:p>
          <a:p>
            <a:pPr marL="0" indent="0">
              <a:buNone/>
            </a:pPr>
            <a:endParaRPr lang="en-US" b="1" dirty="0" smtClean="0"/>
          </a:p>
          <a:p>
            <a:pPr marL="0" indent="0">
              <a:buNone/>
            </a:pPr>
            <a:r>
              <a:rPr lang="en-US" b="1" dirty="0" smtClean="0"/>
              <a:t>How:</a:t>
            </a:r>
          </a:p>
          <a:p>
            <a:pPr lvl="1"/>
            <a:r>
              <a:rPr lang="en-US" sz="2400" dirty="0"/>
              <a:t>Online </a:t>
            </a:r>
            <a:r>
              <a:rPr lang="en-US" sz="2400" dirty="0" smtClean="0"/>
              <a:t>Announcement</a:t>
            </a:r>
          </a:p>
          <a:p>
            <a:pPr lvl="2"/>
            <a:r>
              <a:rPr lang="en-US" sz="2000" dirty="0">
                <a:hlinkClick r:id="rId2"/>
              </a:rPr>
              <a:t>http://ppaml.galois.com/wiki/wiki/SummerSchools/2016/Announcement</a:t>
            </a:r>
            <a:endParaRPr lang="en-US" sz="2000" dirty="0"/>
          </a:p>
          <a:p>
            <a:pPr lvl="3"/>
            <a:endParaRPr lang="en-US" sz="2100" dirty="0"/>
          </a:p>
          <a:p>
            <a:pPr lvl="1"/>
            <a:r>
              <a:rPr lang="en-US" sz="2400" dirty="0" smtClean="0"/>
              <a:t>Application </a:t>
            </a:r>
            <a:r>
              <a:rPr lang="en-US" sz="2400" dirty="0"/>
              <a:t>Form</a:t>
            </a:r>
            <a:endParaRPr lang="en-US" sz="2400" dirty="0">
              <a:hlinkClick r:id="rId3"/>
            </a:endParaRPr>
          </a:p>
          <a:p>
            <a:pPr lvl="2"/>
            <a:r>
              <a:rPr lang="en-US" sz="2000" dirty="0" smtClean="0">
                <a:hlinkClick r:id="rId4"/>
              </a:rPr>
              <a:t>https://</a:t>
            </a:r>
            <a:r>
              <a:rPr lang="en-US" sz="2000" dirty="0" smtClean="0">
                <a:hlinkClick r:id="rId4"/>
              </a:rPr>
              <a:t>www.tfaforms.com/406358</a:t>
            </a:r>
            <a:endParaRPr lang="en-US" sz="2000" dirty="0"/>
          </a:p>
          <a:p>
            <a:pPr lvl="4"/>
            <a:endParaRPr lang="en-US" sz="1900" dirty="0" smtClean="0"/>
          </a:p>
          <a:p>
            <a:pPr lvl="1"/>
            <a:r>
              <a:rPr lang="en-US" sz="2400" dirty="0"/>
              <a:t>Email </a:t>
            </a:r>
            <a:r>
              <a:rPr lang="en-US" sz="2400" dirty="0" smtClean="0"/>
              <a:t>and forum announcements forthcoming</a:t>
            </a:r>
            <a:endParaRPr lang="en-US" sz="2400" dirty="0"/>
          </a:p>
          <a:p>
            <a:pPr lvl="1"/>
            <a:endParaRPr lang="en-US" dirty="0"/>
          </a:p>
          <a:p>
            <a:endParaRPr lang="en-US" dirty="0" smtClean="0"/>
          </a:p>
          <a:p>
            <a:endParaRPr lang="en-US" dirty="0"/>
          </a:p>
        </p:txBody>
      </p:sp>
    </p:spTree>
    <p:extLst>
      <p:ext uri="{BB962C8B-B14F-4D97-AF65-F5344CB8AC3E}">
        <p14:creationId xmlns:p14="http://schemas.microsoft.com/office/powerpoint/2010/main" val="362877624"/>
      </p:ext>
    </p:extLst>
  </p:cSld>
  <p:clrMapOvr>
    <a:masterClrMapping/>
  </p:clrMapOvr>
  <mc:AlternateContent xmlns:mc="http://schemas.openxmlformats.org/markup-compatibility/2006" xmlns:p14="http://schemas.microsoft.com/office/powerpoint/2010/main">
    <mc:Choice Requires="p14">
      <p:transition spd="slow" p14:dur="2000" advTm="63123"/>
    </mc:Choice>
    <mc:Fallback xmlns="">
      <p:transition spd="slow" advTm="6312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Influenza-Like Illnesses (ILI)</a:t>
            </a:r>
            <a:endParaRPr lang="en-US"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smtClean="0"/>
              <a:t>5 million cases of severe illness each year world wide</a:t>
            </a:r>
          </a:p>
          <a:p>
            <a:r>
              <a:rPr lang="en-US" dirty="0" smtClean="0"/>
              <a:t>200,000-500,000 deaths annually</a:t>
            </a:r>
          </a:p>
          <a:p>
            <a:r>
              <a:rPr lang="en-US" dirty="0"/>
              <a:t>S</a:t>
            </a:r>
            <a:r>
              <a:rPr lang="en-US" dirty="0" smtClean="0"/>
              <a:t>preads by</a:t>
            </a:r>
          </a:p>
          <a:p>
            <a:pPr lvl="1"/>
            <a:r>
              <a:rPr lang="en-US" dirty="0" smtClean="0"/>
              <a:t>contact of mucous with eyes, nose, mouth</a:t>
            </a:r>
          </a:p>
          <a:p>
            <a:pPr lvl="1"/>
            <a:r>
              <a:rPr lang="en-US" dirty="0" smtClean="0"/>
              <a:t>inhaled aerosol particles</a:t>
            </a:r>
          </a:p>
          <a:p>
            <a:pPr lvl="1"/>
            <a:r>
              <a:rPr lang="en-US" dirty="0" smtClean="0"/>
              <a:t>touch (e.g., hand-to-hand or hand-surface-hand)</a:t>
            </a:r>
          </a:p>
          <a:p>
            <a:r>
              <a:rPr lang="en-US" dirty="0" smtClean="0"/>
              <a:t>Virus is shed one-half to one-day after infection for a period of 5 days (longer in children and immunocompromised people)</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2</a:t>
            </a:fld>
            <a:endParaRPr lang="en-US"/>
          </a:p>
        </p:txBody>
      </p:sp>
    </p:spTree>
    <p:extLst>
      <p:ext uri="{BB962C8B-B14F-4D97-AF65-F5344CB8AC3E}">
        <p14:creationId xmlns:p14="http://schemas.microsoft.com/office/powerpoint/2010/main" val="181088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620000" cy="1143000"/>
          </a:xfrm>
        </p:spPr>
        <p:txBody>
          <a:bodyPr/>
          <a:lstStyle/>
          <a:p>
            <a:r>
              <a:rPr lang="en-US" sz="3600" dirty="0"/>
              <a:t>CDC U.S. Outpatient Influenza-like Illness Surveillance Network (</a:t>
            </a:r>
            <a:r>
              <a:rPr lang="en-US" sz="3600" dirty="0" err="1"/>
              <a:t>ILINet</a:t>
            </a:r>
            <a:r>
              <a:rPr lang="en-US" sz="3600" dirty="0"/>
              <a:t>)</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3</a:t>
            </a:fld>
            <a:endParaRPr lang="en-US"/>
          </a:p>
        </p:txBody>
      </p:sp>
      <p:sp>
        <p:nvSpPr>
          <p:cNvPr id="11" name="Content Placeholder 10"/>
          <p:cNvSpPr>
            <a:spLocks noGrp="1"/>
          </p:cNvSpPr>
          <p:nvPr>
            <p:ph idx="1"/>
          </p:nvPr>
        </p:nvSpPr>
        <p:spPr>
          <a:xfrm>
            <a:off x="457200" y="1600200"/>
            <a:ext cx="4267200" cy="4525963"/>
          </a:xfrm>
        </p:spPr>
        <p:txBody>
          <a:bodyPr/>
          <a:lstStyle/>
          <a:p>
            <a:r>
              <a:rPr lang="en-US" dirty="0" smtClean="0"/>
              <a:t>Percentage of doctor visits that are flu-related</a:t>
            </a:r>
          </a:p>
          <a:p>
            <a:r>
              <a:rPr lang="en-US" dirty="0" smtClean="0"/>
              <a:t>Weekly reports</a:t>
            </a:r>
          </a:p>
          <a:p>
            <a:r>
              <a:rPr lang="en-US" dirty="0" smtClean="0"/>
              <a:t>Aggregated to CDC Regions</a:t>
            </a:r>
          </a:p>
          <a:p>
            <a:r>
              <a:rPr lang="en-US" dirty="0" smtClean="0"/>
              <a:t>Broken out by age ranges</a:t>
            </a:r>
          </a:p>
          <a:p>
            <a:endParaRPr lang="en-US" dirty="0"/>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0" y="1600200"/>
            <a:ext cx="44386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114800" y="4557613"/>
            <a:ext cx="4965975" cy="338554"/>
          </a:xfrm>
          <a:prstGeom prst="rect">
            <a:avLst/>
          </a:prstGeom>
          <a:noFill/>
        </p:spPr>
        <p:txBody>
          <a:bodyPr wrap="none" rtlCol="0">
            <a:spAutoFit/>
          </a:bodyPr>
          <a:lstStyle/>
          <a:p>
            <a:r>
              <a:rPr lang="en-US" sz="1600" dirty="0">
                <a:hlinkClick r:id="rId3"/>
              </a:rPr>
              <a:t>http://</a:t>
            </a:r>
            <a:r>
              <a:rPr lang="en-US" sz="1600" dirty="0" smtClean="0">
                <a:hlinkClick r:id="rId3"/>
              </a:rPr>
              <a:t>gis.cdc.gov/grasp/fluview/fluportaldashboard.html</a:t>
            </a:r>
            <a:endParaRPr lang="en-US" sz="1600" dirty="0"/>
          </a:p>
        </p:txBody>
      </p:sp>
    </p:spTree>
    <p:extLst>
      <p:ext uri="{BB962C8B-B14F-4D97-AF65-F5344CB8AC3E}">
        <p14:creationId xmlns:p14="http://schemas.microsoft.com/office/powerpoint/2010/main" val="174490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State-Level Estimates</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4</a:t>
            </a:fld>
            <a:endParaRPr lang="en-US"/>
          </a:p>
        </p:txBody>
      </p:sp>
      <p:pic>
        <p:nvPicPr>
          <p:cNvPr id="6" name="Picture 1"/>
          <p:cNvPicPr>
            <a:picLocks/>
          </p:cNvPicPr>
          <p:nvPr/>
        </p:nvPicPr>
        <p:blipFill rotWithShape="1">
          <a:blip r:embed="rId2">
            <a:extLst>
              <a:ext uri="{28A0092B-C50C-407E-A947-70E740481C1C}">
                <a14:useLocalDpi xmlns:a14="http://schemas.microsoft.com/office/drawing/2010/main" val="0"/>
              </a:ext>
            </a:extLst>
          </a:blip>
          <a:srcRect l="10205" t="18367" r="7347" b="5442"/>
          <a:stretch/>
        </p:blipFill>
        <p:spPr bwMode="auto">
          <a:xfrm>
            <a:off x="838200" y="1259633"/>
            <a:ext cx="7539135" cy="5225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78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and District Reports</a:t>
            </a:r>
            <a:br>
              <a:rPr lang="en-US" dirty="0" smtClean="0"/>
            </a:br>
            <a:r>
              <a:rPr lang="en-US" dirty="0" smtClean="0"/>
              <a:t>(“Prediction Regions”) </a:t>
            </a:r>
            <a:endParaRPr lang="en-US" dirty="0"/>
          </a:p>
        </p:txBody>
      </p:sp>
      <p:sp>
        <p:nvSpPr>
          <p:cNvPr id="3" name="Content Placeholder 2"/>
          <p:cNvSpPr>
            <a:spLocks noGrp="1"/>
          </p:cNvSpPr>
          <p:nvPr>
            <p:ph idx="1"/>
          </p:nvPr>
        </p:nvSpPr>
        <p:spPr/>
        <p:txBody>
          <a:bodyPr/>
          <a:lstStyle/>
          <a:p>
            <a:r>
              <a:rPr lang="en-US" dirty="0" smtClean="0"/>
              <a:t>State-level data</a:t>
            </a:r>
          </a:p>
          <a:p>
            <a:pPr lvl="1"/>
            <a:r>
              <a:rPr lang="en-US" dirty="0"/>
              <a:t>Massachusetts, North Carolina, Rhode Island and </a:t>
            </a:r>
            <a:r>
              <a:rPr lang="en-US" dirty="0" smtClean="0"/>
              <a:t>Texas</a:t>
            </a:r>
          </a:p>
          <a:p>
            <a:r>
              <a:rPr lang="en-US" dirty="0" smtClean="0"/>
              <a:t>Within-state district data</a:t>
            </a:r>
          </a:p>
          <a:p>
            <a:pPr lvl="1"/>
            <a:r>
              <a:rPr lang="en-US" dirty="0"/>
              <a:t>Mississippi and Tennessee</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5</a:t>
            </a:fld>
            <a:endParaRPr lang="en-US"/>
          </a:p>
        </p:txBody>
      </p:sp>
    </p:spTree>
    <p:extLst>
      <p:ext uri="{BB962C8B-B14F-4D97-AF65-F5344CB8AC3E}">
        <p14:creationId xmlns:p14="http://schemas.microsoft.com/office/powerpoint/2010/main" val="308622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Covariates</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dirty="0" smtClean="0"/>
              <a:t>Tweets (per county per week)</a:t>
            </a:r>
          </a:p>
          <a:p>
            <a:pPr lvl="1"/>
            <a:r>
              <a:rPr lang="en-US" dirty="0" smtClean="0"/>
              <a:t>keywords “flu” and “influenza”</a:t>
            </a:r>
          </a:p>
          <a:p>
            <a:pPr lvl="1"/>
            <a:r>
              <a:rPr lang="en-US" dirty="0" smtClean="0"/>
              <a:t>number of tweets (not retweets)</a:t>
            </a:r>
          </a:p>
          <a:p>
            <a:r>
              <a:rPr lang="en-US" dirty="0" smtClean="0"/>
              <a:t>Cumulative Vaccination Percentage (weekly) of Medicare recipients</a:t>
            </a:r>
          </a:p>
          <a:p>
            <a:r>
              <a:rPr lang="en-US" dirty="0" smtClean="0"/>
              <a:t>Demographic information (population by age brackets)</a:t>
            </a:r>
          </a:p>
          <a:p>
            <a:r>
              <a:rPr lang="en-US" dirty="0" smtClean="0"/>
              <a:t>Geographic information: adjacent counties</a:t>
            </a:r>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6</a:t>
            </a:fld>
            <a:endParaRPr lang="en-US"/>
          </a:p>
        </p:txBody>
      </p:sp>
    </p:spTree>
    <p:extLst>
      <p:ext uri="{BB962C8B-B14F-4D97-AF65-F5344CB8AC3E}">
        <p14:creationId xmlns:p14="http://schemas.microsoft.com/office/powerpoint/2010/main" val="400535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Tweets</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7</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769213937"/>
              </p:ext>
            </p:extLst>
          </p:nvPr>
        </p:nvGraphicFramePr>
        <p:xfrm>
          <a:off x="381000" y="1447800"/>
          <a:ext cx="81534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732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70037"/>
                <a:ext cx="5791200" cy="4525963"/>
              </a:xfrm>
            </p:spPr>
            <p:txBody>
              <a:bodyPr>
                <a:noAutofit/>
              </a:bodyPr>
              <a:lstStyle/>
              <a:p>
                <a:pPr marL="0" indent="0">
                  <a:buNone/>
                </a:pPr>
                <a:r>
                  <a:rPr lang="en-US" sz="1800" dirty="0" smtClean="0"/>
                  <a:t>Joint multivariate Gaussian </a:t>
                </a:r>
                <a14:m>
                  <m:oMath xmlns:m="http://schemas.openxmlformats.org/officeDocument/2006/math">
                    <m:sSub>
                      <m:sSubPr>
                        <m:ctrlPr>
                          <a:rPr lang="en-US" sz="1800" b="0" i="1" smtClean="0">
                            <a:latin typeface="Cambria Math"/>
                          </a:rPr>
                        </m:ctrlPr>
                      </m:sSubPr>
                      <m:e>
                        <m:r>
                          <a:rPr lang="en-US" sz="1800" b="0" i="1" smtClean="0">
                            <a:latin typeface="Cambria Math"/>
                          </a:rPr>
                          <m:t>𝑦</m:t>
                        </m:r>
                      </m:e>
                      <m:sub>
                        <m:r>
                          <a:rPr lang="en-US" sz="1800" b="0" i="1" smtClean="0">
                            <a:latin typeface="Cambria Math"/>
                          </a:rPr>
                          <m:t>𝑐</m:t>
                        </m:r>
                        <m:r>
                          <a:rPr lang="en-US" sz="1800" b="0" i="1" smtClean="0">
                            <a:latin typeface="Cambria Math"/>
                          </a:rPr>
                          <m:t>,</m:t>
                        </m:r>
                        <m:r>
                          <a:rPr lang="en-US" sz="1800" b="0" i="1" smtClean="0">
                            <a:latin typeface="Cambria Math"/>
                          </a:rPr>
                          <m:t>𝑡</m:t>
                        </m:r>
                      </m:sub>
                    </m:sSub>
                  </m:oMath>
                </a14:m>
                <a:r>
                  <a:rPr lang="en-US" sz="1800" dirty="0" smtClean="0"/>
                  <a:t> latent “propensity”</a:t>
                </a:r>
              </a:p>
              <a:p>
                <a:pPr marL="57150" indent="0">
                  <a:buNone/>
                </a:pPr>
                <a14:m>
                  <m:oMath xmlns:m="http://schemas.openxmlformats.org/officeDocument/2006/math">
                    <m:r>
                      <a:rPr lang="en-US" sz="1800" b="0" i="1" smtClean="0">
                        <a:latin typeface="Cambria Math"/>
                      </a:rPr>
                      <m:t>𝑐</m:t>
                    </m:r>
                    <m:r>
                      <a:rPr lang="en-US" sz="1800" b="0" i="1" smtClean="0">
                        <a:latin typeface="Cambria Math"/>
                      </a:rPr>
                      <m:t>:</m:t>
                    </m:r>
                  </m:oMath>
                </a14:m>
                <a:r>
                  <a:rPr lang="en-US" sz="1800" dirty="0" smtClean="0"/>
                  <a:t> county </a:t>
                </a:r>
                <a14:m>
                  <m:oMath xmlns:m="http://schemas.openxmlformats.org/officeDocument/2006/math">
                    <m:r>
                      <a:rPr lang="en-US" sz="1800" b="0" i="1" smtClean="0">
                        <a:latin typeface="Cambria Math"/>
                      </a:rPr>
                      <m:t>𝑡</m:t>
                    </m:r>
                    <m:r>
                      <a:rPr lang="en-US" sz="1800" b="0" i="1" smtClean="0">
                        <a:latin typeface="Cambria Math"/>
                      </a:rPr>
                      <m:t>:</m:t>
                    </m:r>
                  </m:oMath>
                </a14:m>
                <a:r>
                  <a:rPr lang="en-US" sz="1800" dirty="0" smtClean="0"/>
                  <a:t> week</a:t>
                </a:r>
              </a:p>
              <a:p>
                <a:pPr marL="57150" indent="0">
                  <a:buNone/>
                </a:pPr>
                <a14:m>
                  <m:oMath xmlns:m="http://schemas.openxmlformats.org/officeDocument/2006/math">
                    <m:r>
                      <a:rPr lang="en-US" sz="1800" i="1">
                        <a:latin typeface="Cambria Math" panose="02040503050406030204" pitchFamily="18" charset="0"/>
                      </a:rPr>
                      <m:t>𝑝</m:t>
                    </m:r>
                    <m:r>
                      <a:rPr lang="en-US" sz="1800" i="1">
                        <a:latin typeface="Cambria Math" panose="02040503050406030204" pitchFamily="18" charset="0"/>
                      </a:rPr>
                      <m:t>(</m:t>
                    </m:r>
                    <m:r>
                      <a:rPr lang="en-US" sz="1800" i="1">
                        <a:latin typeface="Cambria Math" panose="02040503050406030204" pitchFamily="18" charset="0"/>
                      </a:rPr>
                      <m:t>𝑌</m:t>
                    </m:r>
                    <m:r>
                      <a:rPr lang="en-US" sz="1800" i="1">
                        <a:latin typeface="Cambria Math" panose="02040503050406030204" pitchFamily="18" charset="0"/>
                      </a:rPr>
                      <m:t>)∝</m:t>
                    </m:r>
                    <m:func>
                      <m:funcPr>
                        <m:ctrlPr>
                          <a:rPr lang="en-US" sz="1800" i="1">
                            <a:latin typeface="Cambria Math"/>
                          </a:rPr>
                        </m:ctrlPr>
                      </m:funcPr>
                      <m:fName>
                        <m:r>
                          <m:rPr>
                            <m:sty m:val="p"/>
                          </m:rPr>
                          <a:rPr lang="en-US" sz="1800">
                            <a:latin typeface="Cambria Math" panose="02040503050406030204" pitchFamily="18" charset="0"/>
                          </a:rPr>
                          <m:t>exp</m:t>
                        </m:r>
                      </m:fName>
                      <m:e>
                        <m:d>
                          <m:dPr>
                            <m:ctrlPr>
                              <a:rPr lang="en-US" sz="1800" i="1">
                                <a:latin typeface="Cambria Math"/>
                              </a:rPr>
                            </m:ctrlPr>
                          </m:dPr>
                          <m:e>
                            <m:r>
                              <a:rPr lang="en-US" sz="1800" i="1">
                                <a:latin typeface="Cambria Math" panose="02040503050406030204" pitchFamily="18" charset="0"/>
                              </a:rPr>
                              <m:t>−</m:t>
                            </m:r>
                            <m:box>
                              <m:boxPr>
                                <m:ctrlPr>
                                  <a:rPr lang="en-US" sz="1800" i="1">
                                    <a:latin typeface="Cambria Math"/>
                                  </a:rPr>
                                </m:ctrlPr>
                              </m:boxPr>
                              <m:e>
                                <m:argPr>
                                  <m:argSz m:val="-1"/>
                                </m:argPr>
                                <m:f>
                                  <m:fPr>
                                    <m:ctrlPr>
                                      <a:rPr lang="en-US" sz="1800" i="1">
                                        <a:latin typeface="Cambria Math"/>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e>
                            </m:box>
                            <m:sSub>
                              <m:sSubPr>
                                <m:ctrlPr>
                                  <a:rPr lang="en-US" sz="1800" i="1">
                                    <a:latin typeface="Cambria Math"/>
                                  </a:rPr>
                                </m:ctrlPr>
                              </m:sSubPr>
                              <m:e>
                                <m:r>
                                  <a:rPr lang="en-US" sz="1800" i="1">
                                    <a:latin typeface="Cambria Math" panose="02040503050406030204" pitchFamily="18" charset="0"/>
                                  </a:rPr>
                                  <m:t>𝜏</m:t>
                                </m:r>
                              </m:e>
                              <m:sub>
                                <m:r>
                                  <a:rPr lang="en-US" sz="1800" i="1">
                                    <a:latin typeface="Cambria Math" panose="02040503050406030204" pitchFamily="18" charset="0"/>
                                  </a:rPr>
                                  <m:t>1</m:t>
                                </m:r>
                              </m:sub>
                            </m:sSub>
                            <m:sSup>
                              <m:sSupPr>
                                <m:ctrlPr>
                                  <a:rPr lang="en-US" sz="1800" i="1">
                                    <a:latin typeface="Cambria Math"/>
                                  </a:rPr>
                                </m:ctrlPr>
                              </m:sSupPr>
                              <m:e>
                                <m:r>
                                  <a:rPr lang="en-US" sz="1800" i="1">
                                    <a:latin typeface="Cambria Math" panose="02040503050406030204" pitchFamily="18" charset="0"/>
                                  </a:rPr>
                                  <m:t>𝑌</m:t>
                                </m:r>
                              </m:e>
                              <m:sup>
                                <m:r>
                                  <a:rPr lang="en-US" sz="1800" i="1">
                                    <a:latin typeface="Cambria Math" panose="02040503050406030204" pitchFamily="18" charset="0"/>
                                  </a:rPr>
                                  <m:t>𝑇</m:t>
                                </m:r>
                              </m:sup>
                            </m:sSup>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𝐷</m:t>
                                </m:r>
                              </m:e>
                              <m:sub>
                                <m:r>
                                  <a:rPr lang="en-US" sz="1800" i="1">
                                    <a:latin typeface="Cambria Math" panose="02040503050406030204" pitchFamily="18" charset="0"/>
                                  </a:rPr>
                                  <m:t>𝑤</m:t>
                                </m:r>
                              </m:sub>
                            </m:sSub>
                            <m:r>
                              <a:rPr lang="en-US" sz="1800" i="1">
                                <a:latin typeface="Cambria Math" panose="02040503050406030204" pitchFamily="18" charset="0"/>
                              </a:rPr>
                              <m:t>−</m:t>
                            </m:r>
                            <m:r>
                              <a:rPr lang="en-US" sz="1800" i="1">
                                <a:latin typeface="Cambria Math" panose="02040503050406030204" pitchFamily="18" charset="0"/>
                              </a:rPr>
                              <m:t>𝑊</m:t>
                            </m:r>
                            <m:r>
                              <a:rPr lang="en-US" sz="1800" i="1">
                                <a:latin typeface="Cambria Math" panose="02040503050406030204" pitchFamily="18" charset="0"/>
                              </a:rPr>
                              <m:t>) </m:t>
                            </m:r>
                            <m:r>
                              <a:rPr lang="en-US" sz="1800" i="1">
                                <a:latin typeface="Cambria Math" panose="02040503050406030204" pitchFamily="18" charset="0"/>
                              </a:rPr>
                              <m:t>𝑌</m:t>
                            </m:r>
                          </m:e>
                        </m:d>
                      </m:e>
                    </m:func>
                  </m:oMath>
                </a14:m>
                <a:r>
                  <a:rPr lang="en-US" sz="1800" dirty="0" smtClean="0"/>
                  <a:t> </a:t>
                </a:r>
              </a:p>
              <a:p>
                <a:pPr marL="1314450" lvl="3" indent="0">
                  <a:buNone/>
                </a:pPr>
                <a:endParaRPr lang="en-US" sz="1200" dirty="0" smtClean="0"/>
              </a:p>
              <a:p>
                <a:pPr marL="57150" indent="0">
                  <a:buNone/>
                </a:pPr>
                <a14:m>
                  <m:oMathPara xmlns:m="http://schemas.openxmlformats.org/officeDocument/2006/math">
                    <m:oMathParaPr>
                      <m:jc m:val="centerGroup"/>
                    </m:oMathParaPr>
                    <m:oMath xmlns:m="http://schemas.openxmlformats.org/officeDocument/2006/math">
                      <m:r>
                        <a:rPr lang="en-US" sz="1800" b="0" i="1" smtClean="0">
                          <a:latin typeface="Cambria Math"/>
                        </a:rPr>
                        <m:t>𝑊</m:t>
                      </m:r>
                      <m:r>
                        <a:rPr lang="en-US" sz="1800" b="0" i="1" smtClean="0">
                          <a:latin typeface="Cambria Math"/>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m>
                                  <m:mPr>
                                    <m:mcs>
                                      <m:mc>
                                        <m:mcPr>
                                          <m:count m:val="2"/>
                                          <m:mcJc m:val="center"/>
                                        </m:mcPr>
                                      </m:mc>
                                    </m:mcs>
                                    <m:ctrlPr>
                                      <a:rPr lang="en-US" sz="1800" i="1">
                                        <a:latin typeface="Cambria Math"/>
                                      </a:rPr>
                                    </m:ctrlPr>
                                  </m:mPr>
                                  <m:mr>
                                    <m:e>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𝑗</m:t>
                                              </m:r>
                                            </m:e>
                                          </m:d>
                                        </m:sub>
                                      </m:sSub>
                                      <m:r>
                                        <a:rPr lang="en-US" sz="1800" i="1">
                                          <a:latin typeface="Cambria Math" panose="02040503050406030204" pitchFamily="18" charset="0"/>
                                        </a:rPr>
                                        <m:t>=</m:t>
                                      </m:r>
                                      <m:r>
                                        <a:rPr lang="en-US" sz="1800" i="1">
                                          <a:latin typeface="Cambria Math" panose="02040503050406030204" pitchFamily="18" charset="0"/>
                                        </a:rPr>
                                        <m:t>𝜌</m:t>
                                      </m:r>
                                    </m:e>
                                    <m:e>
                                      <m:r>
                                        <m:rPr>
                                          <m:sty m:val="p"/>
                                        </m:rPr>
                                        <a:rPr lang="en-US" sz="1800">
                                          <a:latin typeface="Cambria Math" panose="02040503050406030204" pitchFamily="18" charset="0"/>
                                        </a:rPr>
                                        <m:t>where</m:t>
                                      </m:r>
                                      <m:r>
                                        <a:rPr lang="en-US" sz="1800">
                                          <a:latin typeface="Cambria Math" panose="02040503050406030204" pitchFamily="18" charset="0"/>
                                        </a:rPr>
                                        <m:t> </m:t>
                                      </m:r>
                                      <m:r>
                                        <a:rPr lang="en-US" sz="1800" i="1">
                                          <a:latin typeface="Cambria Math" panose="02040503050406030204" pitchFamily="18" charset="0"/>
                                        </a:rPr>
                                        <m:t>𝑗</m:t>
                                      </m:r>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−1  </m:t>
                                      </m:r>
                                      <m:r>
                                        <m:rPr>
                                          <m:sty m:val="p"/>
                                        </m:rPr>
                                        <a:rPr lang="en-US" sz="1800">
                                          <a:latin typeface="Cambria Math" panose="02040503050406030204" pitchFamily="18" charset="0"/>
                                        </a:rPr>
                                        <m:t>or</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+1, </m:t>
                                      </m:r>
                                    </m:e>
                                  </m:mr>
                                  <m:mr>
                                    <m:e>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𝑡</m:t>
                                              </m:r>
                                            </m:e>
                                          </m:d>
                                        </m:sub>
                                      </m:sSub>
                                      <m:r>
                                        <a:rPr lang="en-US" sz="1800" i="1">
                                          <a:latin typeface="Cambria Math" panose="02040503050406030204" pitchFamily="18" charset="0"/>
                                        </a:rPr>
                                        <m:t>=1</m:t>
                                      </m:r>
                                    </m:e>
                                    <m:e>
                                      <m:r>
                                        <m:rPr>
                                          <m:sty m:val="p"/>
                                        </m:rPr>
                                        <a:rPr lang="en-US" sz="1800">
                                          <a:latin typeface="Cambria Math" panose="02040503050406030204" pitchFamily="18" charset="0"/>
                                        </a:rPr>
                                        <m:t>if</m:t>
                                      </m:r>
                                      <m:r>
                                        <a:rPr lang="en-US" sz="1800">
                                          <a:latin typeface="Cambria Math" panose="02040503050406030204" pitchFamily="18" charset="0"/>
                                        </a:rPr>
                                        <m:t> </m:t>
                                      </m:r>
                                      <m:r>
                                        <a:rPr lang="en-US" sz="1800" i="1">
                                          <a:latin typeface="Cambria Math" panose="02040503050406030204" pitchFamily="18" charset="0"/>
                                        </a:rPr>
                                        <m:t>𝑖</m:t>
                                      </m:r>
                                      <m:r>
                                        <a:rPr lang="en-US" sz="1800" i="1">
                                          <a:latin typeface="Cambria Math" panose="02040503050406030204" pitchFamily="18" charset="0"/>
                                        </a:rPr>
                                        <m:t> </m:t>
                                      </m:r>
                                      <m:r>
                                        <m:rPr>
                                          <m:nor/>
                                        </m:rPr>
                                        <a:rPr lang="en-US" sz="1800"/>
                                        <m:t> </m:t>
                                      </m:r>
                                      <m:r>
                                        <m:rPr>
                                          <m:nor/>
                                        </m:rPr>
                                        <a:rPr lang="en-US" sz="1800"/>
                                        <m:t>is</m:t>
                                      </m:r>
                                      <m:r>
                                        <m:rPr>
                                          <m:nor/>
                                        </m:rPr>
                                        <a:rPr lang="en-US" sz="1800"/>
                                        <m:t> </m:t>
                                      </m:r>
                                      <m:r>
                                        <m:rPr>
                                          <m:nor/>
                                        </m:rPr>
                                        <a:rPr lang="en-US" sz="1800"/>
                                        <m:t>a</m:t>
                                      </m:r>
                                      <m:r>
                                        <m:rPr>
                                          <m:nor/>
                                        </m:rPr>
                                        <a:rPr lang="en-US" sz="1800"/>
                                        <m:t> </m:t>
                                      </m:r>
                                      <m:r>
                                        <m:rPr>
                                          <m:nor/>
                                        </m:rPr>
                                        <a:rPr lang="en-US" sz="1800"/>
                                        <m:t>neighboring</m:t>
                                      </m:r>
                                      <m:r>
                                        <m:rPr>
                                          <m:nor/>
                                        </m:rPr>
                                        <a:rPr lang="en-US" sz="1800"/>
                                        <m:t> </m:t>
                                      </m:r>
                                      <m:r>
                                        <m:rPr>
                                          <m:nor/>
                                        </m:rPr>
                                        <a:rPr lang="en-US" sz="1800"/>
                                        <m:t>county</m:t>
                                      </m:r>
                                      <m:r>
                                        <m:rPr>
                                          <m:nor/>
                                        </m:rPr>
                                        <a:rPr lang="en-US" sz="1800"/>
                                        <m:t> </m:t>
                                      </m:r>
                                      <m:r>
                                        <m:rPr>
                                          <m:nor/>
                                        </m:rPr>
                                        <a:rPr lang="en-US" sz="1800"/>
                                        <m:t>of</m:t>
                                      </m:r>
                                      <m:r>
                                        <m:rPr>
                                          <m:nor/>
                                        </m:rPr>
                                        <a:rPr lang="en-US" sz="1800"/>
                                        <m:t> </m:t>
                                      </m:r>
                                      <m:r>
                                        <a:rPr lang="en-US" sz="1800" i="1">
                                          <a:latin typeface="Cambria Math" panose="02040503050406030204" pitchFamily="18" charset="0"/>
                                        </a:rPr>
                                        <m:t>𝑐</m:t>
                                      </m:r>
                                    </m:e>
                                  </m:mr>
                                  <m:mr>
                                    <m:e>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r>
                                        <a:rPr lang="en-US" sz="1800" i="1">
                                          <a:latin typeface="Cambria Math" panose="02040503050406030204" pitchFamily="18" charset="0"/>
                                        </a:rPr>
                                        <m:t>=0</m:t>
                                      </m:r>
                                    </m:e>
                                    <m:e>
                                      <m:r>
                                        <m:rPr>
                                          <m:nor/>
                                        </m:rPr>
                                        <a:rPr lang="en-US" sz="1800"/>
                                        <m:t>otherwise</m:t>
                                      </m:r>
                                    </m:e>
                                  </m:mr>
                                </m:m>
                              </m:e>
                              <m:e>
                                <m:r>
                                  <a:rPr lang="en-US" sz="1800" i="1">
                                    <a:latin typeface="Cambria Math" panose="02040503050406030204" pitchFamily="18" charset="0"/>
                                  </a:rPr>
                                  <m:t> </m:t>
                                </m:r>
                              </m:e>
                            </m:mr>
                          </m:m>
                        </m:e>
                      </m:d>
                    </m:oMath>
                  </m:oMathPara>
                </a14:m>
                <a:endParaRPr lang="en-US" sz="1800" dirty="0" smtClean="0"/>
              </a:p>
              <a:p>
                <a:pPr marL="1314450" lvl="3" indent="0">
                  <a:buNone/>
                </a:pPr>
                <a:endParaRPr lang="en-US" sz="1200" dirty="0" smtClean="0"/>
              </a:p>
              <a:p>
                <a:pPr marL="57150" indent="0">
                  <a:buNone/>
                </a:pPr>
                <a14:m>
                  <m:oMath xmlns:m="http://schemas.openxmlformats.org/officeDocument/2006/math">
                    <m:sSub>
                      <m:sSubPr>
                        <m:ctrlPr>
                          <a:rPr lang="en-US" sz="1800" i="1">
                            <a:latin typeface="Cambria Math"/>
                          </a:rPr>
                        </m:ctrlPr>
                      </m:sSubPr>
                      <m:e>
                        <m:d>
                          <m:dPr>
                            <m:ctrlPr>
                              <a:rPr lang="en-US" sz="1800" i="1">
                                <a:latin typeface="Cambria Math"/>
                              </a:rPr>
                            </m:ctrlPr>
                          </m:dPr>
                          <m:e>
                            <m:sSub>
                              <m:sSubPr>
                                <m:ctrlPr>
                                  <a:rPr lang="en-US" sz="1800" i="1">
                                    <a:latin typeface="Cambria Math"/>
                                  </a:rPr>
                                </m:ctrlPr>
                              </m:sSubPr>
                              <m:e>
                                <m:r>
                                  <a:rPr lang="en-US" sz="1800" i="1">
                                    <a:latin typeface="Cambria Math" panose="02040503050406030204" pitchFamily="18" charset="0"/>
                                  </a:rPr>
                                  <m:t>𝐷</m:t>
                                </m:r>
                              </m:e>
                              <m:sub>
                                <m:r>
                                  <a:rPr lang="en-US" sz="1800" i="1">
                                    <a:latin typeface="Cambria Math" panose="02040503050406030204" pitchFamily="18" charset="0"/>
                                  </a:rPr>
                                  <m:t>𝑤</m:t>
                                </m:r>
                              </m:sub>
                            </m:sSub>
                          </m:e>
                        </m:d>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sub>
                    </m:sSub>
                    <m:r>
                      <a:rPr lang="en-US" sz="1800" i="1">
                        <a:latin typeface="Cambria Math" panose="02040503050406030204" pitchFamily="18" charset="0"/>
                      </a:rPr>
                      <m:t>=</m:t>
                    </m:r>
                    <m:sSub>
                      <m:sSubPr>
                        <m:ctrlPr>
                          <a:rPr lang="en-US" sz="1800" i="1">
                            <a:latin typeface="Cambria Math"/>
                          </a:rPr>
                        </m:ctrlPr>
                      </m:sSubPr>
                      <m:e>
                        <m:r>
                          <m:rPr>
                            <m:sty m:val="p"/>
                          </m:rPr>
                          <a:rPr lang="en-US" sz="1800">
                            <a:latin typeface="Cambria Math" panose="02040503050406030204" pitchFamily="18" charset="0"/>
                          </a:rPr>
                          <m:t>Σ</m:t>
                        </m:r>
                      </m:e>
                      <m:sub>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oMath>
                </a14:m>
                <a:r>
                  <a:rPr lang="en-US" sz="1800" dirty="0" smtClean="0"/>
                  <a:t> </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70037"/>
                <a:ext cx="5791200" cy="4525963"/>
              </a:xfrm>
              <a:blipFill rotWithShape="1">
                <a:blip r:embed="rId2"/>
                <a:stretch>
                  <a:fillRect l="-842" t="-53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8</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6875" y="1219200"/>
            <a:ext cx="3590925" cy="2209800"/>
          </a:xfrm>
          <a:prstGeom prst="rect">
            <a:avLst/>
          </a:prstGeom>
          <a:noFill/>
        </p:spPr>
      </p:pic>
    </p:spTree>
    <p:extLst>
      <p:ext uri="{BB962C8B-B14F-4D97-AF65-F5344CB8AC3E}">
        <p14:creationId xmlns:p14="http://schemas.microsoft.com/office/powerpoint/2010/main" val="367752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14:m>
                  <m:oMath xmlns:m="http://schemas.openxmlformats.org/officeDocument/2006/math">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b="1" i="1">
                        <a:latin typeface="Cambria Math" panose="02040503050406030204" pitchFamily="18" charset="0"/>
                      </a:rPr>
                      <m:t>=</m:t>
                    </m:r>
                    <m:sSup>
                      <m:sSupPr>
                        <m:ctrlPr>
                          <a:rPr lang="en-US" b="1" i="1">
                            <a:latin typeface="Cambria Math"/>
                          </a:rPr>
                        </m:ctrlPr>
                      </m:sSupPr>
                      <m:e>
                        <m:d>
                          <m:dPr>
                            <m:begChr m:val="["/>
                            <m:endChr m:val="]"/>
                            <m:ctrlPr>
                              <a:rPr lang="en-US" b="1" i="1">
                                <a:latin typeface="Cambria Math"/>
                              </a:rPr>
                            </m:ctrlPr>
                          </m:dPr>
                          <m:e>
                            <m:m>
                              <m:mPr>
                                <m:mcs>
                                  <m:mc>
                                    <m:mcPr>
                                      <m:count m:val="2"/>
                                      <m:mcJc m:val="center"/>
                                    </m:mcPr>
                                  </m:mc>
                                </m:mcs>
                                <m:ctrlPr>
                                  <a:rPr lang="en-US" b="1" i="1">
                                    <a:latin typeface="Cambria Math"/>
                                  </a:rPr>
                                </m:ctrlPr>
                              </m:mPr>
                              <m:mr>
                                <m:e>
                                  <m:func>
                                    <m:funcPr>
                                      <m:ctrlPr>
                                        <a:rPr lang="en-US" i="1">
                                          <a:latin typeface="Cambria Math"/>
                                        </a:rPr>
                                      </m:ctrlPr>
                                    </m:funcPr>
                                    <m:fName>
                                      <m:r>
                                        <m:rPr>
                                          <m:sty m:val="p"/>
                                        </m:rPr>
                                        <a:rPr lang="en-US">
                                          <a:latin typeface="Cambria Math" panose="02040503050406030204" pitchFamily="18" charset="0"/>
                                        </a:rPr>
                                        <m:t>log</m:t>
                                      </m:r>
                                    </m:fName>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panose="02040503050406030204" pitchFamily="18" charset="0"/>
                                                    </a:rPr>
                                                    <m:t>𝑆</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2</m:t>
                                                  </m:r>
                                                </m:sub>
                                              </m:sSub>
                                            </m:num>
                                            <m:den>
                                              <m:sSub>
                                                <m:sSubPr>
                                                  <m:ctrlPr>
                                                    <a:rPr lang="en-US" i="1">
                                                      <a:latin typeface="Cambria Math"/>
                                                    </a:rPr>
                                                  </m:ctrlPr>
                                                </m:sSubPr>
                                                <m:e>
                                                  <m:acc>
                                                    <m:accPr>
                                                      <m:chr m:val="̃"/>
                                                      <m:ctrlPr>
                                                        <a:rPr lang="en-US" i="1">
                                                          <a:latin typeface="Cambria Math"/>
                                                        </a:rPr>
                                                      </m:ctrlPr>
                                                    </m:accPr>
                                                    <m:e>
                                                      <m:r>
                                                        <a:rPr lang="en-US" i="1">
                                                          <a:latin typeface="Cambria Math" panose="02040503050406030204" pitchFamily="18" charset="0"/>
                                                        </a:rPr>
                                                        <m:t>𝑁</m:t>
                                                      </m:r>
                                                    </m:e>
                                                  </m:acc>
                                                </m:e>
                                                <m:sub>
                                                  <m:r>
                                                    <a:rPr lang="en-US" i="1">
                                                      <a:latin typeface="Cambria Math" panose="02040503050406030204" pitchFamily="18" charset="0"/>
                                                    </a:rPr>
                                                    <m:t>𝑐</m:t>
                                                  </m:r>
                                                </m:sub>
                                              </m:sSub>
                                            </m:den>
                                          </m:f>
                                        </m:e>
                                      </m:d>
                                      <m:r>
                                        <a:rPr lang="en-US" i="1">
                                          <a:latin typeface="Cambria Math" panose="02040503050406030204" pitchFamily="18" charset="0"/>
                                        </a:rPr>
                                        <m:t>,</m:t>
                                      </m:r>
                                    </m:e>
                                  </m:func>
                                </m:e>
                                <m:e>
                                  <m:func>
                                    <m:funcPr>
                                      <m:ctrlPr>
                                        <a:rPr lang="en-US" i="1">
                                          <a:latin typeface="Cambria Math"/>
                                        </a:rPr>
                                      </m:ctrlPr>
                                    </m:funcPr>
                                    <m:fName>
                                      <m:r>
                                        <m:rPr>
                                          <m:sty m:val="p"/>
                                        </m:rPr>
                                        <a:rPr lang="en-US">
                                          <a:latin typeface="Cambria Math" panose="02040503050406030204" pitchFamily="18" charset="0"/>
                                        </a:rPr>
                                        <m:t>log</m:t>
                                      </m:r>
                                    </m:fName>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3</m:t>
                                                  </m:r>
                                                </m:sub>
                                              </m:sSub>
                                            </m:num>
                                            <m:den>
                                              <m:r>
                                                <a:rPr lang="en-US" i="1">
                                                  <a:latin typeface="Cambria Math" panose="02040503050406030204" pitchFamily="18" charset="0"/>
                                                </a:rPr>
                                                <m:t>1−</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3</m:t>
                                                  </m:r>
                                                </m:sub>
                                              </m:sSub>
                                            </m:den>
                                          </m:f>
                                        </m:e>
                                      </m:d>
                                    </m:e>
                                  </m:func>
                                </m:e>
                              </m:mr>
                            </m:m>
                          </m:e>
                        </m:d>
                      </m:e>
                      <m:sup>
                        <m:r>
                          <a:rPr lang="en-US" b="1" i="1">
                            <a:latin typeface="Cambria Math" panose="02040503050406030204" pitchFamily="18" charset="0"/>
                          </a:rPr>
                          <m:t>𝑻</m:t>
                        </m:r>
                      </m:sup>
                    </m:sSup>
                  </m:oMath>
                </a14:m>
                <a:r>
                  <a:rPr lang="en-US" dirty="0" smtClean="0"/>
                  <a:t> </a:t>
                </a:r>
              </a:p>
              <a:p>
                <a:pPr marL="800100" lvl="2" indent="0">
                  <a:buNone/>
                </a:pPr>
                <a:endParaRPr lang="en-US" dirty="0" smtClean="0"/>
              </a:p>
              <a:p>
                <a:pPr marL="0" indent="0">
                  <a:buNone/>
                </a:pPr>
                <a14:m>
                  <m:oMath xmlns:m="http://schemas.openxmlformats.org/officeDocument/2006/math">
                    <m:sSub>
                      <m:sSubPr>
                        <m:ctrlPr>
                          <a:rPr lang="en-US" i="1">
                            <a:latin typeface="Cambria Math"/>
                          </a:rPr>
                        </m:ctrlPr>
                      </m:sSubPr>
                      <m:e>
                        <m:r>
                          <a:rPr lang="en-US" i="1">
                            <a:latin typeface="Cambria Math" panose="02040503050406030204" pitchFamily="18" charset="0"/>
                          </a:rPr>
                          <m:t>𝑆</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 number of flu-related tweets from county </a:t>
                </a:r>
                <a:r>
                  <a:rPr lang="en-US" i="1" dirty="0"/>
                  <a:t>c</a:t>
                </a:r>
                <a:r>
                  <a:rPr lang="en-US" dirty="0"/>
                  <a:t> in week </a:t>
                </a:r>
                <a:r>
                  <a:rPr lang="en-US" i="1" dirty="0"/>
                  <a:t>t</a:t>
                </a:r>
                <a:r>
                  <a:rPr lang="en-US" dirty="0"/>
                  <a:t>.</a:t>
                </a:r>
              </a:p>
              <a:p>
                <a:pPr marL="0" indent="0">
                  <a:buNone/>
                </a:pPr>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 cumulative percentage of Medicare recipients filing flu vaccination claims from county </a:t>
                </a:r>
                <a:r>
                  <a:rPr lang="en-US" i="1" dirty="0"/>
                  <a:t>c</a:t>
                </a:r>
                <a:r>
                  <a:rPr lang="en-US" dirty="0"/>
                  <a:t> in week </a:t>
                </a:r>
                <a:r>
                  <a:rPr lang="en-US" i="1" dirty="0"/>
                  <a:t>t</a:t>
                </a:r>
                <a:r>
                  <a:rPr lang="en-US" dirty="0" smtClean="0"/>
                  <a:t>.</a:t>
                </a:r>
              </a:p>
              <a:p>
                <a:pPr marL="0" indent="0">
                  <a:buNone/>
                </a:pPr>
                <a:endParaRPr lang="en-US" dirty="0"/>
              </a:p>
              <a:p>
                <a:pPr marL="0" indent="0">
                  <a:buNone/>
                </a:pPr>
                <a14:m>
                  <m:oMath xmlns:m="http://schemas.openxmlformats.org/officeDocument/2006/math">
                    <m:sSub>
                      <m:sSubPr>
                        <m:ctrlPr>
                          <a:rPr lang="en-US" sz="2600" i="1">
                            <a:latin typeface="Cambria Math"/>
                          </a:rPr>
                        </m:ctrlPr>
                      </m:sSubPr>
                      <m:e>
                        <m:acc>
                          <m:accPr>
                            <m:chr m:val="̃"/>
                            <m:ctrlPr>
                              <a:rPr lang="en-US" sz="2600" i="1">
                                <a:latin typeface="Cambria Math"/>
                              </a:rPr>
                            </m:ctrlPr>
                          </m:accPr>
                          <m:e>
                            <m:r>
                              <a:rPr lang="en-US" sz="2600" i="1">
                                <a:latin typeface="Cambria Math" panose="02040503050406030204" pitchFamily="18" charset="0"/>
                              </a:rPr>
                              <m:t>𝑁</m:t>
                            </m:r>
                          </m:e>
                        </m:acc>
                      </m:e>
                      <m:sub>
                        <m:r>
                          <a:rPr lang="en-US" sz="2600" i="1">
                            <a:latin typeface="Cambria Math" panose="02040503050406030204" pitchFamily="18" charset="0"/>
                          </a:rPr>
                          <m:t>𝑐</m:t>
                        </m:r>
                      </m:sub>
                    </m:sSub>
                    <m:r>
                      <a:rPr lang="en-US" sz="2600" i="1">
                        <a:latin typeface="Cambria Math" panose="02040503050406030204" pitchFamily="18" charset="0"/>
                      </a:rPr>
                      <m:t>=</m:t>
                    </m:r>
                    <m:sSub>
                      <m:sSubPr>
                        <m:ctrlPr>
                          <a:rPr lang="en-US" sz="2600" i="1">
                            <a:latin typeface="Cambria Math"/>
                          </a:rPr>
                        </m:ctrlPr>
                      </m:sSubPr>
                      <m:e>
                        <m:r>
                          <m:rPr>
                            <m:sty m:val="p"/>
                          </m:rPr>
                          <a:rPr lang="en-US" sz="2600">
                            <a:latin typeface="Cambria Math" panose="02040503050406030204" pitchFamily="18" charset="0"/>
                          </a:rPr>
                          <m:t>Σ</m:t>
                        </m:r>
                      </m:e>
                      <m:sub>
                        <m:r>
                          <a:rPr lang="en-US" sz="2600" i="1">
                            <a:latin typeface="Cambria Math" panose="02040503050406030204" pitchFamily="18" charset="0"/>
                          </a:rPr>
                          <m:t>𝑔</m:t>
                        </m:r>
                      </m:sub>
                    </m:sSub>
                    <m:sSub>
                      <m:sSubPr>
                        <m:ctrlPr>
                          <a:rPr lang="en-US" sz="2600" i="1">
                            <a:latin typeface="Cambria Math"/>
                          </a:rPr>
                        </m:ctrlPr>
                      </m:sSubPr>
                      <m:e>
                        <m:r>
                          <a:rPr lang="en-US" sz="2600" i="1">
                            <a:latin typeface="Cambria Math" panose="02040503050406030204" pitchFamily="18" charset="0"/>
                          </a:rPr>
                          <m:t>𝑁</m:t>
                        </m:r>
                      </m:e>
                      <m:sub>
                        <m: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𝑔</m:t>
                        </m:r>
                      </m:sub>
                    </m:sSub>
                    <m:sSub>
                      <m:sSubPr>
                        <m:ctrlPr>
                          <a:rPr lang="en-US" sz="2600" i="1">
                            <a:latin typeface="Cambria Math"/>
                          </a:rPr>
                        </m:ctrlPr>
                      </m:sSubPr>
                      <m:e>
                        <m:r>
                          <a:rPr lang="en-US" sz="2600" i="1">
                            <a:latin typeface="Cambria Math" panose="02040503050406030204" pitchFamily="18" charset="0"/>
                          </a:rPr>
                          <m:t>𝑈</m:t>
                        </m:r>
                      </m:e>
                      <m:sub>
                        <m:r>
                          <a:rPr lang="en-US" sz="2600" i="1">
                            <a:latin typeface="Cambria Math" panose="02040503050406030204" pitchFamily="18" charset="0"/>
                          </a:rPr>
                          <m:t>𝑔</m:t>
                        </m:r>
                      </m:sub>
                    </m:sSub>
                  </m:oMath>
                </a14:m>
                <a:r>
                  <a:rPr lang="en-US" sz="2600" dirty="0"/>
                  <a:t> : Twitter user demographics adjusted population of county </a:t>
                </a:r>
                <a:r>
                  <a:rPr lang="en-US" sz="2600" i="1" dirty="0"/>
                  <a:t>c</a:t>
                </a:r>
                <a:endParaRPr lang="en-US" sz="2600" dirty="0"/>
              </a:p>
              <a:p>
                <a:pPr marL="0" indent="0">
                  <a:buNone/>
                </a:pPr>
                <a14:m>
                  <m:oMath xmlns:m="http://schemas.openxmlformats.org/officeDocument/2006/math">
                    <m:sSub>
                      <m:sSubPr>
                        <m:ctrlPr>
                          <a:rPr lang="en-US" sz="2600" i="1">
                            <a:latin typeface="Cambria Math"/>
                          </a:rPr>
                        </m:ctrlPr>
                      </m:sSubPr>
                      <m:e>
                        <m:r>
                          <a:rPr lang="en-US" sz="2600" i="1">
                            <a:latin typeface="Cambria Math" panose="02040503050406030204" pitchFamily="18" charset="0"/>
                          </a:rPr>
                          <m:t>𝑁</m:t>
                        </m:r>
                      </m:e>
                      <m:sub>
                        <m: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𝑔</m:t>
                        </m:r>
                      </m:sub>
                    </m:sSub>
                  </m:oMath>
                </a14:m>
                <a:r>
                  <a:rPr lang="en-US" sz="2600" dirty="0"/>
                  <a:t> : population of county c belonging to age group </a:t>
                </a:r>
                <a:r>
                  <a:rPr lang="en-US" sz="2600" i="1" dirty="0"/>
                  <a:t>g</a:t>
                </a:r>
                <a:r>
                  <a:rPr lang="en-US" sz="2600" dirty="0"/>
                  <a:t>.</a:t>
                </a:r>
              </a:p>
              <a:p>
                <a:pPr marL="0" indent="0">
                  <a:buNone/>
                </a:pPr>
                <a14:m>
                  <m:oMath xmlns:m="http://schemas.openxmlformats.org/officeDocument/2006/math">
                    <m:sSub>
                      <m:sSubPr>
                        <m:ctrlPr>
                          <a:rPr lang="en-US" sz="2600" i="1">
                            <a:latin typeface="Cambria Math"/>
                          </a:rPr>
                        </m:ctrlPr>
                      </m:sSubPr>
                      <m:e>
                        <m:r>
                          <a:rPr lang="en-US" sz="2600" i="1">
                            <a:latin typeface="Cambria Math" panose="02040503050406030204" pitchFamily="18" charset="0"/>
                          </a:rPr>
                          <m:t>𝑈</m:t>
                        </m:r>
                      </m:e>
                      <m:sub>
                        <m:r>
                          <a:rPr lang="en-US" sz="2600" i="1">
                            <a:latin typeface="Cambria Math" panose="02040503050406030204" pitchFamily="18" charset="0"/>
                          </a:rPr>
                          <m:t>𝑔</m:t>
                        </m:r>
                      </m:sub>
                    </m:sSub>
                  </m:oMath>
                </a14:m>
                <a:r>
                  <a:rPr lang="en-US" sz="2600" dirty="0"/>
                  <a:t> : percentage of Twitter users belonging to age group </a:t>
                </a:r>
                <a:r>
                  <a:rPr lang="en-US" sz="2600" i="1" dirty="0"/>
                  <a:t>g</a:t>
                </a:r>
                <a:r>
                  <a:rPr lang="en-US" sz="2600" dirty="0"/>
                  <a:t>.</a:t>
                </a:r>
              </a:p>
              <a:p>
                <a:pPr marL="0" indent="0">
                  <a:buNone/>
                </a:pPr>
                <a14:m>
                  <m:oMath xmlns:m="http://schemas.openxmlformats.org/officeDocument/2006/math">
                    <m:sSub>
                      <m:sSubPr>
                        <m:ctrlPr>
                          <a:rPr lang="en-US" sz="2600" i="1">
                            <a:latin typeface="Cambria Math"/>
                          </a:rPr>
                        </m:ctrlPr>
                      </m:sSubPr>
                      <m:e>
                        <m:r>
                          <a:rPr lang="en-US" sz="2600" i="1">
                            <a:latin typeface="Cambria Math" panose="02040503050406030204" pitchFamily="18" charset="0"/>
                          </a:rPr>
                          <m:t>𝜖</m:t>
                        </m:r>
                      </m:e>
                      <m:sub>
                        <m:r>
                          <a:rPr lang="en-US" sz="2600" i="1">
                            <a:latin typeface="Cambria Math" panose="02040503050406030204" pitchFamily="18" charset="0"/>
                          </a:rPr>
                          <m:t>2</m:t>
                        </m:r>
                      </m:sub>
                    </m:sSub>
                    <m:r>
                      <a:rPr lang="en-US" sz="2600" i="1">
                        <a:latin typeface="Cambria Math" panose="02040503050406030204" pitchFamily="18" charset="0"/>
                      </a:rPr>
                      <m:t>=0.1, </m:t>
                    </m:r>
                    <m:sSub>
                      <m:sSubPr>
                        <m:ctrlPr>
                          <a:rPr lang="en-US" sz="2600" i="1">
                            <a:latin typeface="Cambria Math"/>
                          </a:rPr>
                        </m:ctrlPr>
                      </m:sSubPr>
                      <m:e>
                        <m:r>
                          <a:rPr lang="en-US" sz="2600" i="1">
                            <a:latin typeface="Cambria Math" panose="02040503050406030204" pitchFamily="18" charset="0"/>
                          </a:rPr>
                          <m:t> </m:t>
                        </m:r>
                        <m:r>
                          <a:rPr lang="en-US" sz="2600" i="1">
                            <a:latin typeface="Cambria Math" panose="02040503050406030204" pitchFamily="18" charset="0"/>
                          </a:rPr>
                          <m:t>𝜖</m:t>
                        </m:r>
                      </m:e>
                      <m:sub>
                        <m:r>
                          <a:rPr lang="en-US" sz="2600" i="1">
                            <a:latin typeface="Cambria Math" panose="02040503050406030204" pitchFamily="18" charset="0"/>
                          </a:rPr>
                          <m:t>3</m:t>
                        </m:r>
                      </m:sub>
                    </m:sSub>
                    <m:r>
                      <a:rPr lang="en-US" sz="2600" i="1">
                        <a:latin typeface="Cambria Math" panose="02040503050406030204" pitchFamily="18" charset="0"/>
                      </a:rPr>
                      <m:t>=0.001</m:t>
                    </m:r>
                  </m:oMath>
                </a14:m>
                <a:r>
                  <a:rPr lang="en-US" sz="2600" dirty="0" smtClean="0"/>
                  <a:t> </a:t>
                </a: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53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9</a:t>
            </a:fld>
            <a:endParaRPr lang="en-US"/>
          </a:p>
        </p:txBody>
      </p:sp>
    </p:spTree>
    <p:extLst>
      <p:ext uri="{BB962C8B-B14F-4D97-AF65-F5344CB8AC3E}">
        <p14:creationId xmlns:p14="http://schemas.microsoft.com/office/powerpoint/2010/main" val="2772720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5054</TotalTime>
  <Words>1168</Words>
  <Application>Microsoft Office PowerPoint</Application>
  <PresentationFormat>On-screen Show (4:3)</PresentationFormat>
  <Paragraphs>233</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Challenge Problem 7: Influenza-Like Illnesses </vt:lpstr>
      <vt:lpstr>Influenza-Like Illnesses (ILI)</vt:lpstr>
      <vt:lpstr>CDC U.S. Outpatient Influenza-like Illness Surveillance Network (ILINet)</vt:lpstr>
      <vt:lpstr>Weekly State-Level Estimates</vt:lpstr>
      <vt:lpstr>State and District Reports (“Prediction Regions”) </vt:lpstr>
      <vt:lpstr>Useful Covariates</vt:lpstr>
      <vt:lpstr>Example Tweets</vt:lpstr>
      <vt:lpstr>Proposed Model</vt:lpstr>
      <vt:lpstr>Covariates</vt:lpstr>
      <vt:lpstr>Flu Prevalence</vt:lpstr>
      <vt:lpstr>Aggregated Observations</vt:lpstr>
      <vt:lpstr>Phase 1 Task: Reconstruction</vt:lpstr>
      <vt:lpstr>Phase 2 Task:  Weekly Nowcast for 2015-16</vt:lpstr>
      <vt:lpstr>Challenge Problem Dimensions</vt:lpstr>
      <vt:lpstr>CP#7 Next Evaluation Period</vt:lpstr>
      <vt:lpstr>CP#7 Materials Available Now</vt:lpstr>
      <vt:lpstr>Future Challenge Problems</vt:lpstr>
      <vt:lpstr>PPAML Summer School 2016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Problem 5: Latent Probabilistic Context-Free Grammars</dc:title>
  <dc:creator>Tom Dietterich</dc:creator>
  <cp:keywords>grant\darpa\ppaml</cp:keywords>
  <cp:lastModifiedBy>Thomas G. Dietterich</cp:lastModifiedBy>
  <cp:revision>128</cp:revision>
  <dcterms:created xsi:type="dcterms:W3CDTF">2015-01-07T05:28:21Z</dcterms:created>
  <dcterms:modified xsi:type="dcterms:W3CDTF">2016-01-19T02:00:00Z</dcterms:modified>
</cp:coreProperties>
</file>