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1" r:id="rId6"/>
    <p:sldId id="263"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39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AE159-4F0F-48A2-842E-92572A1A6574}" type="datetimeFigureOut">
              <a:rPr lang="en-US" smtClean="0"/>
              <a:t>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C7E102-381F-45B1-A930-A6A55AEB147B}" type="slidenum">
              <a:rPr lang="en-US" smtClean="0"/>
              <a:t>‹#›</a:t>
            </a:fld>
            <a:endParaRPr lang="en-US"/>
          </a:p>
        </p:txBody>
      </p:sp>
    </p:spTree>
    <p:extLst>
      <p:ext uri="{BB962C8B-B14F-4D97-AF65-F5344CB8AC3E}">
        <p14:creationId xmlns:p14="http://schemas.microsoft.com/office/powerpoint/2010/main" val="230071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a:t>
            </a:r>
            <a:r>
              <a:rPr lang="en-US" dirty="0" smtClean="0"/>
              <a:t>and districts”</a:t>
            </a:r>
          </a:p>
          <a:p>
            <a:r>
              <a:rPr lang="en-US" dirty="0" smtClean="0"/>
              <a:t>I</a:t>
            </a:r>
            <a:r>
              <a:rPr lang="en-US" baseline="0" dirty="0" smtClean="0"/>
              <a:t> assume that they compute county ILI rates and we aggregate them to districts (for TN and MS) and states (for MA, NC, RI and TX) where we have truth data available.</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2</a:t>
            </a:fld>
            <a:endParaRPr lang="en-US"/>
          </a:p>
        </p:txBody>
      </p:sp>
    </p:spTree>
    <p:extLst>
      <p:ext uri="{BB962C8B-B14F-4D97-AF65-F5344CB8AC3E}">
        <p14:creationId xmlns:p14="http://schemas.microsoft.com/office/powerpoint/2010/main" val="193439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CEAEFC-D1D8-4398-BE53-2ABF6E75673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298503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EAEFC-D1D8-4398-BE53-2ABF6E75673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71568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EAEFC-D1D8-4398-BE53-2ABF6E75673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30585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EAEFC-D1D8-4398-BE53-2ABF6E75673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271111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EAEFC-D1D8-4398-BE53-2ABF6E756736}"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107231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CEAEFC-D1D8-4398-BE53-2ABF6E75673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113506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CEAEFC-D1D8-4398-BE53-2ABF6E756736}"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398211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CEAEFC-D1D8-4398-BE53-2ABF6E756736}"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319421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EAEFC-D1D8-4398-BE53-2ABF6E756736}"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205735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EAEFC-D1D8-4398-BE53-2ABF6E75673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329022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EAEFC-D1D8-4398-BE53-2ABF6E756736}"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92E31-F67F-47BB-A06B-C58A76412583}" type="slidenum">
              <a:rPr lang="en-US" smtClean="0"/>
              <a:t>‹#›</a:t>
            </a:fld>
            <a:endParaRPr lang="en-US"/>
          </a:p>
        </p:txBody>
      </p:sp>
    </p:spTree>
    <p:extLst>
      <p:ext uri="{BB962C8B-B14F-4D97-AF65-F5344CB8AC3E}">
        <p14:creationId xmlns:p14="http://schemas.microsoft.com/office/powerpoint/2010/main" val="428839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EAEFC-D1D8-4398-BE53-2ABF6E756736}" type="datetimeFigureOut">
              <a:rPr lang="en-US" smtClean="0"/>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2E31-F67F-47BB-A06B-C58A76412583}" type="slidenum">
              <a:rPr lang="en-US" smtClean="0"/>
              <a:t>‹#›</a:t>
            </a:fld>
            <a:endParaRPr lang="en-US"/>
          </a:p>
        </p:txBody>
      </p:sp>
    </p:spTree>
    <p:extLst>
      <p:ext uri="{BB962C8B-B14F-4D97-AF65-F5344CB8AC3E}">
        <p14:creationId xmlns:p14="http://schemas.microsoft.com/office/powerpoint/2010/main" val="150808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22.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Flu Trends </a:t>
            </a:r>
            <a:r>
              <a:rPr lang="en-US" dirty="0" err="1" smtClean="0"/>
              <a:t>Outbrief</a:t>
            </a:r>
            <a:endParaRPr lang="en-US" dirty="0"/>
          </a:p>
        </p:txBody>
      </p:sp>
      <p:sp>
        <p:nvSpPr>
          <p:cNvPr id="3" name="Subtitle 2"/>
          <p:cNvSpPr>
            <a:spLocks noGrp="1"/>
          </p:cNvSpPr>
          <p:nvPr>
            <p:ph type="subTitle" idx="1"/>
          </p:nvPr>
        </p:nvSpPr>
        <p:spPr/>
        <p:txBody>
          <a:bodyPr/>
          <a:lstStyle/>
          <a:p>
            <a:r>
              <a:rPr lang="en-US" dirty="0" smtClean="0"/>
              <a:t>Tom Dietterich</a:t>
            </a:r>
          </a:p>
          <a:p>
            <a:r>
              <a:rPr lang="en-US" dirty="0" smtClean="0"/>
              <a:t>Ssu-Hsin Yu</a:t>
            </a:r>
            <a:endParaRPr lang="en-US" dirty="0"/>
          </a:p>
        </p:txBody>
      </p:sp>
    </p:spTree>
    <p:extLst>
      <p:ext uri="{BB962C8B-B14F-4D97-AF65-F5344CB8AC3E}">
        <p14:creationId xmlns:p14="http://schemas.microsoft.com/office/powerpoint/2010/main" val="3617043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r>
              <a:rPr lang="en-US" dirty="0" smtClean="0"/>
              <a:t>Covariates</a:t>
            </a:r>
          </a:p>
          <a:p>
            <a:pPr lvl="1"/>
            <a:r>
              <a:rPr lang="en-US" dirty="0" smtClean="0"/>
              <a:t>tweets</a:t>
            </a:r>
          </a:p>
          <a:p>
            <a:pPr lvl="1"/>
            <a:r>
              <a:rPr lang="en-US" dirty="0" smtClean="0"/>
              <a:t>Medicare vaccinations</a:t>
            </a:r>
          </a:p>
          <a:p>
            <a:r>
              <a:rPr lang="en-US" dirty="0" smtClean="0"/>
              <a:t>Observations</a:t>
            </a:r>
          </a:p>
          <a:p>
            <a:pPr lvl="1"/>
            <a:r>
              <a:rPr lang="en-US" dirty="0" smtClean="0"/>
              <a:t>CDC regions</a:t>
            </a:r>
          </a:p>
          <a:p>
            <a:pPr lvl="1"/>
            <a:r>
              <a:rPr lang="en-US" dirty="0" smtClean="0"/>
              <a:t>CDC binned state information</a:t>
            </a:r>
          </a:p>
          <a:p>
            <a:r>
              <a:rPr lang="en-US" dirty="0" smtClean="0"/>
              <a:t>Observations (for evaluation only)</a:t>
            </a:r>
          </a:p>
          <a:p>
            <a:pPr lvl="1"/>
            <a:r>
              <a:rPr lang="en-US" dirty="0" smtClean="0"/>
              <a:t>States: MA, NC, RI, TX</a:t>
            </a:r>
          </a:p>
          <a:p>
            <a:pPr lvl="1"/>
            <a:r>
              <a:rPr lang="en-US" dirty="0" smtClean="0"/>
              <a:t>State Districts: TN, MI</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2</a:t>
            </a:fld>
            <a:endParaRPr lang="en-US"/>
          </a:p>
        </p:txBody>
      </p:sp>
    </p:spTree>
    <p:extLst>
      <p:ext uri="{BB962C8B-B14F-4D97-AF65-F5344CB8AC3E}">
        <p14:creationId xmlns:p14="http://schemas.microsoft.com/office/powerpoint/2010/main" val="2279181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Reconstruction</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3</a:t>
            </a:fld>
            <a:endParaRPr lang="en-US"/>
          </a:p>
        </p:txBody>
      </p:sp>
      <mc:AlternateContent xmlns:mc="http://schemas.openxmlformats.org/markup-compatibility/2006">
        <mc:Choice xmlns:a14="http://schemas.microsoft.com/office/drawing/2010/main" Requires="a14">
          <p:sp>
            <p:nvSpPr>
              <p:cNvPr id="6" name="Rectangle 5"/>
              <p:cNvSpPr/>
              <p:nvPr/>
            </p:nvSpPr>
            <p:spPr>
              <a:xfrm>
                <a:off x="990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𝑋</m:t>
                          </m:r>
                        </m:e>
                        <m:sub>
                          <m:r>
                            <a:rPr lang="en-US" b="0" i="1" dirty="0" smtClean="0">
                              <a:latin typeface="Cambria Math"/>
                            </a:rPr>
                            <m:t>1</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990600" y="1524000"/>
                <a:ext cx="685800" cy="45720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676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2</m:t>
                          </m:r>
                        </m:sub>
                      </m:sSub>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676400" y="1524000"/>
                <a:ext cx="685800" cy="4572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3622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3</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362200" y="1524000"/>
                <a:ext cx="685800" cy="4572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0480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4</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3048000" y="1524000"/>
                <a:ext cx="685800" cy="4572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7338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5</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3733800" y="1524000"/>
                <a:ext cx="685800" cy="4572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419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6</m:t>
                          </m:r>
                        </m:sub>
                      </m:sSub>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4419600" y="1524000"/>
                <a:ext cx="685800" cy="4572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105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7</m:t>
                          </m:r>
                        </m:sub>
                      </m:sSub>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5105400" y="1524000"/>
                <a:ext cx="685800" cy="457200"/>
              </a:xfrm>
              <a:prstGeom prst="rect">
                <a:avLst/>
              </a:prstGeom>
              <a:blipFill rotWithShape="1">
                <a:blip r:embed="rId8"/>
                <a:stretch>
                  <a:fillRect/>
                </a:stretch>
              </a:blipFill>
            </p:spPr>
            <p:txBody>
              <a:bodyPr/>
              <a:lstStyle/>
              <a:p>
                <a:r>
                  <a:rPr lang="en-US">
                    <a:noFill/>
                  </a:rPr>
                  <a:t> </a:t>
                </a:r>
              </a:p>
            </p:txBody>
          </p:sp>
        </mc:Fallback>
      </mc:AlternateContent>
      <p:sp>
        <p:nvSpPr>
          <p:cNvPr id="13" name="TextBox 12"/>
          <p:cNvSpPr txBox="1"/>
          <p:nvPr/>
        </p:nvSpPr>
        <p:spPr>
          <a:xfrm>
            <a:off x="6705600" y="1558290"/>
            <a:ext cx="2280753" cy="369332"/>
          </a:xfrm>
          <a:prstGeom prst="rect">
            <a:avLst/>
          </a:prstGeom>
          <a:noFill/>
        </p:spPr>
        <p:txBody>
          <a:bodyPr wrap="none" rtlCol="0">
            <a:spAutoFit/>
          </a:bodyPr>
          <a:lstStyle/>
          <a:p>
            <a:r>
              <a:rPr lang="en-US" dirty="0" smtClean="0"/>
              <a:t>Tweets &amp; Vaccinations</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990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1</m:t>
                          </m:r>
                        </m:sub>
                      </m:sSub>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990600" y="2286000"/>
                <a:ext cx="685800" cy="45720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6764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2</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1676400" y="2286000"/>
                <a:ext cx="685800" cy="45720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3622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3</m:t>
                          </m:r>
                        </m:sub>
                      </m:sSub>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2362200" y="2286000"/>
                <a:ext cx="685800" cy="45720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30480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4</m:t>
                          </m:r>
                        </m:sub>
                      </m:sSub>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3048000" y="2286000"/>
                <a:ext cx="685800" cy="45720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338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5</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3733800" y="2286000"/>
                <a:ext cx="685800" cy="45720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4419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6</m:t>
                          </m:r>
                        </m:sub>
                      </m:sSub>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4419600" y="2286000"/>
                <a:ext cx="685800" cy="457200"/>
              </a:xfrm>
              <a:prstGeom prst="rect">
                <a:avLst/>
              </a:prstGeom>
              <a:blipFill rotWithShape="1">
                <a:blip r:embed="rId14"/>
                <a:stretch>
                  <a:fillRect/>
                </a:stretch>
              </a:blipFill>
            </p:spPr>
            <p:txBody>
              <a:bodyPr/>
              <a:lstStyle/>
              <a:p>
                <a:r>
                  <a:rPr lang="en-US">
                    <a:noFill/>
                  </a:rPr>
                  <a:t> </a:t>
                </a:r>
              </a:p>
            </p:txBody>
          </p:sp>
        </mc:Fallback>
      </mc:AlternateContent>
      <p:sp>
        <p:nvSpPr>
          <p:cNvPr id="21" name="TextBox 20"/>
          <p:cNvSpPr txBox="1"/>
          <p:nvPr/>
        </p:nvSpPr>
        <p:spPr>
          <a:xfrm>
            <a:off x="6705600" y="2286000"/>
            <a:ext cx="2128353" cy="646331"/>
          </a:xfrm>
          <a:prstGeom prst="rect">
            <a:avLst/>
          </a:prstGeom>
          <a:noFill/>
        </p:spPr>
        <p:txBody>
          <a:bodyPr wrap="square" rtlCol="0">
            <a:spAutoFit/>
          </a:bodyPr>
          <a:lstStyle/>
          <a:p>
            <a:r>
              <a:rPr lang="en-US" dirty="0" smtClean="0"/>
              <a:t>CDC Regions + CDC State Data</a:t>
            </a:r>
            <a:endParaRPr lang="en-US" dirty="0"/>
          </a:p>
        </p:txBody>
      </p:sp>
      <mc:AlternateContent xmlns:mc="http://schemas.openxmlformats.org/markup-compatibility/2006">
        <mc:Choice xmlns:a14="http://schemas.microsoft.com/office/drawing/2010/main" Requires="a14">
          <p:sp>
            <p:nvSpPr>
              <p:cNvPr id="22" name="Rectangle 21"/>
              <p:cNvSpPr/>
              <p:nvPr/>
            </p:nvSpPr>
            <p:spPr>
              <a:xfrm>
                <a:off x="51054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6</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5105400" y="3657600"/>
                <a:ext cx="685800" cy="457200"/>
              </a:xfrm>
              <a:prstGeom prst="rect">
                <a:avLst/>
              </a:prstGeom>
              <a:blipFill rotWithShape="1">
                <a:blip r:embed="rId15"/>
                <a:stretch>
                  <a:fillRect/>
                </a:stretch>
              </a:blipFill>
            </p:spPr>
            <p:txBody>
              <a:bodyPr/>
              <a:lstStyle/>
              <a:p>
                <a:r>
                  <a:rPr lang="en-US">
                    <a:noFill/>
                  </a:rPr>
                  <a:t> </a:t>
                </a:r>
              </a:p>
            </p:txBody>
          </p:sp>
        </mc:Fallback>
      </mc:AlternateContent>
      <p:sp>
        <p:nvSpPr>
          <p:cNvPr id="23" name="TextBox 22"/>
          <p:cNvSpPr txBox="1"/>
          <p:nvPr/>
        </p:nvSpPr>
        <p:spPr>
          <a:xfrm>
            <a:off x="6781800" y="3669268"/>
            <a:ext cx="1926489" cy="369332"/>
          </a:xfrm>
          <a:prstGeom prst="rect">
            <a:avLst/>
          </a:prstGeom>
          <a:noFill/>
        </p:spPr>
        <p:txBody>
          <a:bodyPr wrap="none" rtlCol="0">
            <a:spAutoFit/>
          </a:bodyPr>
          <a:lstStyle/>
          <a:p>
            <a:r>
              <a:rPr lang="en-US" dirty="0" smtClean="0"/>
              <a:t>Prediction Regions</a:t>
            </a:r>
            <a:endParaRPr lang="en-US" dirty="0"/>
          </a:p>
        </p:txBody>
      </p:sp>
      <p:sp>
        <p:nvSpPr>
          <p:cNvPr id="24" name="Rectangle 23"/>
          <p:cNvSpPr/>
          <p:nvPr/>
        </p:nvSpPr>
        <p:spPr>
          <a:xfrm>
            <a:off x="838200" y="1371600"/>
            <a:ext cx="5257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Rectangle 24"/>
              <p:cNvSpPr/>
              <p:nvPr/>
            </p:nvSpPr>
            <p:spPr>
              <a:xfrm>
                <a:off x="51054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6</m:t>
                          </m:r>
                        </m:sub>
                      </m:sSub>
                    </m:oMath>
                  </m:oMathPara>
                </a14:m>
                <a:endParaRPr lang="en-US" dirty="0"/>
              </a:p>
            </p:txBody>
          </p:sp>
        </mc:Choice>
        <mc:Fallback>
          <p:sp>
            <p:nvSpPr>
              <p:cNvPr id="25" name="Rectangle 24"/>
              <p:cNvSpPr>
                <a:spLocks noRot="1" noChangeAspect="1" noMove="1" noResize="1" noEditPoints="1" noAdjustHandles="1" noChangeArrowheads="1" noChangeShapeType="1" noTextEdit="1"/>
              </p:cNvSpPr>
              <p:nvPr/>
            </p:nvSpPr>
            <p:spPr>
              <a:xfrm>
                <a:off x="5105400" y="2286000"/>
                <a:ext cx="685800" cy="457200"/>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9906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a:rPr>
                            <m:t>𝑍</m:t>
                          </m:r>
                        </m:e>
                        <m:sub>
                          <m:r>
                            <a:rPr lang="en-US" b="0" i="1" dirty="0" smtClean="0">
                              <a:latin typeface="Cambria Math"/>
                            </a:rPr>
                            <m:t>1</m:t>
                          </m:r>
                        </m:sub>
                      </m:sSub>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990600" y="3657600"/>
                <a:ext cx="685800" cy="457200"/>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16764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2</m:t>
                          </m:r>
                        </m:sub>
                      </m:sSub>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1676400" y="3657600"/>
                <a:ext cx="685800" cy="457200"/>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23622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3</m:t>
                          </m:r>
                        </m:sub>
                      </m:sSub>
                    </m:oMath>
                  </m:oMathPara>
                </a14:m>
                <a:endParaRPr lang="en-US" dirty="0"/>
              </a:p>
            </p:txBody>
          </p:sp>
        </mc:Choice>
        <mc:Fallback>
          <p:sp>
            <p:nvSpPr>
              <p:cNvPr id="29" name="Rectangle 28"/>
              <p:cNvSpPr>
                <a:spLocks noRot="1" noChangeAspect="1" noMove="1" noResize="1" noEditPoints="1" noAdjustHandles="1" noChangeArrowheads="1" noChangeShapeType="1" noTextEdit="1"/>
              </p:cNvSpPr>
              <p:nvPr/>
            </p:nvSpPr>
            <p:spPr>
              <a:xfrm>
                <a:off x="2362200" y="3657600"/>
                <a:ext cx="685800" cy="457200"/>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30480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𝑍</m:t>
                          </m:r>
                        </m:e>
                        <m:sub>
                          <m:r>
                            <a:rPr lang="en-US" b="0" i="1" dirty="0" smtClean="0">
                              <a:latin typeface="Cambria Math"/>
                            </a:rPr>
                            <m:t>4</m:t>
                          </m:r>
                        </m:sub>
                      </m:sSub>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3048000" y="3657600"/>
                <a:ext cx="685800" cy="457200"/>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37338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5</m:t>
                          </m:r>
                        </m:sub>
                      </m:sSub>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3733800" y="3657600"/>
                <a:ext cx="685800" cy="457200"/>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a:off x="44196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𝑍</m:t>
                          </m:r>
                        </m:e>
                        <m:sub>
                          <m:r>
                            <a:rPr lang="en-US" b="0" i="1" dirty="0" smtClean="0">
                              <a:latin typeface="Cambria Math"/>
                            </a:rPr>
                            <m:t>6</m:t>
                          </m:r>
                        </m:sub>
                      </m:sSub>
                    </m:oMath>
                  </m:oMathPara>
                </a14:m>
                <a:endParaRPr lang="en-US" dirty="0"/>
              </a:p>
            </p:txBody>
          </p:sp>
        </mc:Choice>
        <mc:Fallback>
          <p:sp>
            <p:nvSpPr>
              <p:cNvPr id="32" name="Rectangle 31"/>
              <p:cNvSpPr>
                <a:spLocks noRot="1" noChangeAspect="1" noMove="1" noResize="1" noEditPoints="1" noAdjustHandles="1" noChangeArrowheads="1" noChangeShapeType="1" noTextEdit="1"/>
              </p:cNvSpPr>
              <p:nvPr/>
            </p:nvSpPr>
            <p:spPr>
              <a:xfrm>
                <a:off x="4419600" y="3657600"/>
                <a:ext cx="685800" cy="457200"/>
              </a:xfrm>
              <a:prstGeom prst="rect">
                <a:avLst/>
              </a:prstGeom>
              <a:blipFill rotWithShape="1">
                <a:blip r:embed="rId22"/>
                <a:stretch>
                  <a:fillRect/>
                </a:stretch>
              </a:blipFill>
            </p:spPr>
            <p:txBody>
              <a:bodyPr/>
              <a:lstStyle/>
              <a:p>
                <a:r>
                  <a:rPr lang="en-US">
                    <a:noFill/>
                  </a:rPr>
                  <a:t> </a:t>
                </a:r>
              </a:p>
            </p:txBody>
          </p:sp>
        </mc:Fallback>
      </mc:AlternateContent>
      <p:sp>
        <p:nvSpPr>
          <p:cNvPr id="34" name="Rectangle 33"/>
          <p:cNvSpPr/>
          <p:nvPr/>
        </p:nvSpPr>
        <p:spPr>
          <a:xfrm>
            <a:off x="838200" y="3429000"/>
            <a:ext cx="525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24" idx="2"/>
            <a:endCxn id="34" idx="0"/>
          </p:cNvCxnSpPr>
          <p:nvPr/>
        </p:nvCxnSpPr>
        <p:spPr>
          <a:xfrm>
            <a:off x="3467100" y="3048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13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Nowcast</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4</a:t>
            </a:fld>
            <a:endParaRPr lang="en-US"/>
          </a:p>
        </p:txBody>
      </p:sp>
      <mc:AlternateContent xmlns:mc="http://schemas.openxmlformats.org/markup-compatibility/2006">
        <mc:Choice xmlns:a14="http://schemas.microsoft.com/office/drawing/2010/main" Requires="a14">
          <p:sp>
            <p:nvSpPr>
              <p:cNvPr id="6" name="Rectangle 5"/>
              <p:cNvSpPr/>
              <p:nvPr/>
            </p:nvSpPr>
            <p:spPr>
              <a:xfrm>
                <a:off x="990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i="1" dirty="0" smtClean="0">
                              <a:latin typeface="Cambria Math"/>
                            </a:rPr>
                            <m:t>𝑋</m:t>
                          </m:r>
                        </m:e>
                        <m:sub>
                          <m:r>
                            <a:rPr lang="en-US" b="0" i="1" dirty="0" smtClean="0">
                              <a:latin typeface="Cambria Math"/>
                            </a:rPr>
                            <m:t>1</m:t>
                          </m:r>
                        </m:sub>
                      </m:sSub>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990600" y="1524000"/>
                <a:ext cx="685800" cy="45720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676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2</m:t>
                          </m:r>
                        </m:sub>
                      </m:sSub>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676400" y="1524000"/>
                <a:ext cx="685800" cy="4572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3622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3</m:t>
                          </m:r>
                        </m:sub>
                      </m:sSub>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362200" y="1524000"/>
                <a:ext cx="685800" cy="4572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0480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4</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3048000" y="1524000"/>
                <a:ext cx="685800" cy="45720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7338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5</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3733800" y="1524000"/>
                <a:ext cx="685800" cy="4572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4196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6</m:t>
                          </m:r>
                        </m:sub>
                      </m:sSub>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4419600" y="1524000"/>
                <a:ext cx="685800" cy="4572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105400" y="1524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i="1" dirty="0">
                              <a:latin typeface="Cambria Math"/>
                            </a:rPr>
                            <m:t>𝑋</m:t>
                          </m:r>
                        </m:e>
                        <m:sub>
                          <m:r>
                            <a:rPr lang="en-US" b="0" i="1" dirty="0" smtClean="0">
                              <a:latin typeface="Cambria Math"/>
                            </a:rPr>
                            <m:t>7</m:t>
                          </m:r>
                        </m:sub>
                      </m:sSub>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5105400" y="1524000"/>
                <a:ext cx="685800" cy="457200"/>
              </a:xfrm>
              <a:prstGeom prst="rect">
                <a:avLst/>
              </a:prstGeom>
              <a:blipFill rotWithShape="1">
                <a:blip r:embed="rId8"/>
                <a:stretch>
                  <a:fillRect/>
                </a:stretch>
              </a:blipFill>
            </p:spPr>
            <p:txBody>
              <a:bodyPr/>
              <a:lstStyle/>
              <a:p>
                <a:r>
                  <a:rPr lang="en-US">
                    <a:noFill/>
                  </a:rPr>
                  <a:t> </a:t>
                </a:r>
              </a:p>
            </p:txBody>
          </p:sp>
        </mc:Fallback>
      </mc:AlternateContent>
      <p:sp>
        <p:nvSpPr>
          <p:cNvPr id="13" name="TextBox 12"/>
          <p:cNvSpPr txBox="1"/>
          <p:nvPr/>
        </p:nvSpPr>
        <p:spPr>
          <a:xfrm>
            <a:off x="6705600" y="1558290"/>
            <a:ext cx="2280753" cy="369332"/>
          </a:xfrm>
          <a:prstGeom prst="rect">
            <a:avLst/>
          </a:prstGeom>
          <a:noFill/>
        </p:spPr>
        <p:txBody>
          <a:bodyPr wrap="none" rtlCol="0">
            <a:spAutoFit/>
          </a:bodyPr>
          <a:lstStyle/>
          <a:p>
            <a:r>
              <a:rPr lang="en-US" dirty="0" smtClean="0"/>
              <a:t>Tweets &amp; Vaccinations</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990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1</m:t>
                          </m:r>
                        </m:sub>
                      </m:sSub>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990600" y="2286000"/>
                <a:ext cx="685800" cy="45720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6764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2</m:t>
                          </m:r>
                        </m:sub>
                      </m:sSub>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1676400" y="2286000"/>
                <a:ext cx="685800" cy="45720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23622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3</m:t>
                          </m:r>
                        </m:sub>
                      </m:sSub>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2362200" y="2286000"/>
                <a:ext cx="685800" cy="45720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30480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4</m:t>
                          </m:r>
                        </m:sub>
                      </m:sSub>
                    </m:oMath>
                  </m:oMathPara>
                </a14:m>
                <a:endParaRPr lang="en-US" dirty="0"/>
              </a:p>
            </p:txBody>
          </p:sp>
        </mc:Choice>
        <mc:Fallback>
          <p:sp>
            <p:nvSpPr>
              <p:cNvPr id="17" name="Rectangle 16"/>
              <p:cNvSpPr>
                <a:spLocks noRot="1" noChangeAspect="1" noMove="1" noResize="1" noEditPoints="1" noAdjustHandles="1" noChangeArrowheads="1" noChangeShapeType="1" noTextEdit="1"/>
              </p:cNvSpPr>
              <p:nvPr/>
            </p:nvSpPr>
            <p:spPr>
              <a:xfrm>
                <a:off x="3048000" y="2286000"/>
                <a:ext cx="685800" cy="45720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7338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5</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3733800" y="2286000"/>
                <a:ext cx="685800" cy="45720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4419600" y="2286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6</m:t>
                          </m:r>
                        </m:sub>
                      </m:sSub>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4419600" y="2286000"/>
                <a:ext cx="685800" cy="457200"/>
              </a:xfrm>
              <a:prstGeom prst="rect">
                <a:avLst/>
              </a:prstGeom>
              <a:blipFill rotWithShape="1">
                <a:blip r:embed="rId14"/>
                <a:stretch>
                  <a:fillRect/>
                </a:stretch>
              </a:blipFill>
            </p:spPr>
            <p:txBody>
              <a:bodyPr/>
              <a:lstStyle/>
              <a:p>
                <a:r>
                  <a:rPr lang="en-US">
                    <a:noFill/>
                  </a:rPr>
                  <a:t> </a:t>
                </a:r>
              </a:p>
            </p:txBody>
          </p:sp>
        </mc:Fallback>
      </mc:AlternateContent>
      <p:sp>
        <p:nvSpPr>
          <p:cNvPr id="21" name="TextBox 20"/>
          <p:cNvSpPr txBox="1"/>
          <p:nvPr/>
        </p:nvSpPr>
        <p:spPr>
          <a:xfrm>
            <a:off x="6705600" y="2286000"/>
            <a:ext cx="2128353" cy="646331"/>
          </a:xfrm>
          <a:prstGeom prst="rect">
            <a:avLst/>
          </a:prstGeom>
          <a:noFill/>
        </p:spPr>
        <p:txBody>
          <a:bodyPr wrap="square" rtlCol="0">
            <a:spAutoFit/>
          </a:bodyPr>
          <a:lstStyle/>
          <a:p>
            <a:r>
              <a:rPr lang="en-US" dirty="0" smtClean="0"/>
              <a:t>CDC Regions + CDC State Data</a:t>
            </a:r>
            <a:endParaRPr lang="en-US" dirty="0"/>
          </a:p>
        </p:txBody>
      </p:sp>
      <mc:AlternateContent xmlns:mc="http://schemas.openxmlformats.org/markup-compatibility/2006">
        <mc:Choice xmlns:a14="http://schemas.microsoft.com/office/drawing/2010/main" Requires="a14">
          <p:sp>
            <p:nvSpPr>
              <p:cNvPr id="22" name="Rectangle 21"/>
              <p:cNvSpPr/>
              <p:nvPr/>
            </p:nvSpPr>
            <p:spPr>
              <a:xfrm>
                <a:off x="5105400" y="3657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𝑍</m:t>
                          </m:r>
                        </m:e>
                        <m:sub>
                          <m:r>
                            <a:rPr lang="en-US" b="0" i="1" smtClean="0">
                              <a:latin typeface="Cambria Math"/>
                            </a:rPr>
                            <m:t>7</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5105400" y="3657600"/>
                <a:ext cx="685800" cy="457200"/>
              </a:xfrm>
              <a:prstGeom prst="rect">
                <a:avLst/>
              </a:prstGeom>
              <a:blipFill rotWithShape="1">
                <a:blip r:embed="rId15"/>
                <a:stretch>
                  <a:fillRect/>
                </a:stretch>
              </a:blipFill>
            </p:spPr>
            <p:txBody>
              <a:bodyPr/>
              <a:lstStyle/>
              <a:p>
                <a:r>
                  <a:rPr lang="en-US">
                    <a:noFill/>
                  </a:rPr>
                  <a:t> </a:t>
                </a:r>
              </a:p>
            </p:txBody>
          </p:sp>
        </mc:Fallback>
      </mc:AlternateContent>
      <p:sp>
        <p:nvSpPr>
          <p:cNvPr id="23" name="TextBox 22"/>
          <p:cNvSpPr txBox="1"/>
          <p:nvPr/>
        </p:nvSpPr>
        <p:spPr>
          <a:xfrm>
            <a:off x="6781800" y="3669268"/>
            <a:ext cx="1926489" cy="369332"/>
          </a:xfrm>
          <a:prstGeom prst="rect">
            <a:avLst/>
          </a:prstGeom>
          <a:noFill/>
        </p:spPr>
        <p:txBody>
          <a:bodyPr wrap="none" rtlCol="0">
            <a:spAutoFit/>
          </a:bodyPr>
          <a:lstStyle/>
          <a:p>
            <a:r>
              <a:rPr lang="en-US" dirty="0" smtClean="0"/>
              <a:t>Prediction Regions</a:t>
            </a:r>
            <a:endParaRPr lang="en-US" dirty="0"/>
          </a:p>
        </p:txBody>
      </p:sp>
      <p:sp>
        <p:nvSpPr>
          <p:cNvPr id="24" name="Rectangle 23"/>
          <p:cNvSpPr/>
          <p:nvPr/>
        </p:nvSpPr>
        <p:spPr>
          <a:xfrm>
            <a:off x="838200" y="1371600"/>
            <a:ext cx="5257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4" idx="2"/>
            <a:endCxn id="22" idx="1"/>
          </p:cNvCxnSpPr>
          <p:nvPr/>
        </p:nvCxnSpPr>
        <p:spPr>
          <a:xfrm rot="16200000" flipH="1">
            <a:off x="3867150" y="2647950"/>
            <a:ext cx="838200" cy="1638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865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 That is Included</a:t>
            </a:r>
            <a:endParaRPr lang="en-US" dirty="0"/>
          </a:p>
        </p:txBody>
      </p:sp>
      <p:sp>
        <p:nvSpPr>
          <p:cNvPr id="3" name="Content Placeholder 2"/>
          <p:cNvSpPr>
            <a:spLocks noGrp="1"/>
          </p:cNvSpPr>
          <p:nvPr>
            <p:ph idx="1"/>
          </p:nvPr>
        </p:nvSpPr>
        <p:spPr>
          <a:xfrm>
            <a:off x="457200" y="1600200"/>
            <a:ext cx="8458200" cy="4525963"/>
          </a:xfrm>
        </p:spPr>
        <p:txBody>
          <a:bodyPr>
            <a:normAutofit fontScale="77500" lnSpcReduction="20000"/>
          </a:bodyPr>
          <a:lstStyle/>
          <a:p>
            <a:r>
              <a:rPr lang="en-US" dirty="0" smtClean="0"/>
              <a:t>"</a:t>
            </a:r>
            <a:r>
              <a:rPr lang="en-US" dirty="0" smtClean="0"/>
              <a:t>Population, 2010":</a:t>
            </a:r>
          </a:p>
          <a:p>
            <a:r>
              <a:rPr lang="en-US" dirty="0" smtClean="0"/>
              <a:t>"Population, 2013 estimate"</a:t>
            </a:r>
          </a:p>
          <a:p>
            <a:r>
              <a:rPr lang="en-US" dirty="0" smtClean="0"/>
              <a:t>"Population, 2014 estimate"</a:t>
            </a:r>
          </a:p>
          <a:p>
            <a:r>
              <a:rPr lang="en-US" dirty="0" smtClean="0"/>
              <a:t>"Persons under 5 years, percent, 2013"</a:t>
            </a:r>
          </a:p>
          <a:p>
            <a:r>
              <a:rPr lang="en-US" dirty="0" smtClean="0"/>
              <a:t>"Persons under 18 years, percent, 2013"</a:t>
            </a:r>
          </a:p>
          <a:p>
            <a:r>
              <a:rPr lang="en-US" dirty="0" smtClean="0"/>
              <a:t>"Persons 65 years and over, percent, 2013"</a:t>
            </a:r>
          </a:p>
          <a:p>
            <a:r>
              <a:rPr lang="en-US" dirty="0" smtClean="0"/>
              <a:t>"High school graduate or higher, percent of persons age 25+</a:t>
            </a:r>
          </a:p>
          <a:p>
            <a:r>
              <a:rPr lang="en-US" dirty="0" smtClean="0"/>
              <a:t>"Bachelor's degree or higher, percent of persons age 25+, 2009-2013"</a:t>
            </a:r>
          </a:p>
          <a:p>
            <a:r>
              <a:rPr lang="en-US" dirty="0" smtClean="0"/>
              <a:t>"Per capita money income in past 12 months (2013 dollars), 2009-2013":</a:t>
            </a:r>
          </a:p>
          <a:p>
            <a:r>
              <a:rPr lang="en-US" dirty="0" smtClean="0"/>
              <a:t>"Median household income, 2009-2013"</a:t>
            </a:r>
          </a:p>
        </p:txBody>
      </p:sp>
    </p:spTree>
    <p:extLst>
      <p:ext uri="{BB962C8B-B14F-4D97-AF65-F5344CB8AC3E}">
        <p14:creationId xmlns:p14="http://schemas.microsoft.com/office/powerpoint/2010/main" val="3215138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that could be provided</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Raw tweets (matching “flu” and “influenza”)</a:t>
            </a:r>
          </a:p>
          <a:p>
            <a:r>
              <a:rPr lang="en-US" dirty="0" smtClean="0"/>
              <a:t>CDC flu type results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14655370"/>
              </p:ext>
            </p:extLst>
          </p:nvPr>
        </p:nvGraphicFramePr>
        <p:xfrm>
          <a:off x="990600" y="3048000"/>
          <a:ext cx="7162801" cy="3039507"/>
        </p:xfrm>
        <a:graphic>
          <a:graphicData uri="http://schemas.openxmlformats.org/drawingml/2006/table">
            <a:tbl>
              <a:tblPr/>
              <a:tblGrid>
                <a:gridCol w="3176409"/>
                <a:gridCol w="1334091"/>
                <a:gridCol w="2652301"/>
              </a:tblGrid>
              <a:tr h="772076">
                <a:tc>
                  <a:txBody>
                    <a:bodyPr/>
                    <a:lstStyle/>
                    <a:p>
                      <a:endParaRPr lang="en-US" sz="1800" dirty="0"/>
                    </a:p>
                  </a:txBody>
                  <a:tcPr marL="62861" marR="62861" marT="31430" marB="31430" anchor="ctr">
                    <a:lnL>
                      <a:noFill/>
                    </a:lnL>
                    <a:lnR>
                      <a:noFill/>
                    </a:lnR>
                    <a:lnT>
                      <a:noFill/>
                    </a:lnT>
                    <a:lnB>
                      <a:noFill/>
                    </a:lnB>
                  </a:tcPr>
                </a:tc>
                <a:tc>
                  <a:txBody>
                    <a:bodyPr/>
                    <a:lstStyle/>
                    <a:p>
                      <a:pPr algn="ctr"/>
                      <a:r>
                        <a:rPr lang="en-US" sz="1800" b="1">
                          <a:effectLst/>
                        </a:rPr>
                        <a:t>Week 2</a:t>
                      </a:r>
                      <a:endParaRPr lang="en-US" sz="1800">
                        <a:effectLst/>
                      </a:endParaRPr>
                    </a:p>
                  </a:txBody>
                  <a:tcPr marL="62861" marR="62861" marT="31430" marB="31430" anchor="ctr">
                    <a:lnL>
                      <a:noFill/>
                    </a:lnL>
                    <a:lnR>
                      <a:noFill/>
                    </a:lnR>
                    <a:lnT>
                      <a:noFill/>
                    </a:lnT>
                    <a:lnB>
                      <a:noFill/>
                    </a:lnB>
                  </a:tcPr>
                </a:tc>
                <a:tc>
                  <a:txBody>
                    <a:bodyPr/>
                    <a:lstStyle/>
                    <a:p>
                      <a:pPr algn="ctr"/>
                      <a:r>
                        <a:rPr lang="en-US" sz="1800" b="1" dirty="0">
                          <a:effectLst/>
                        </a:rPr>
                        <a:t>Data Cumulative since</a:t>
                      </a:r>
                      <a:r>
                        <a:rPr lang="en-US" sz="1800" dirty="0">
                          <a:effectLst/>
                        </a:rPr>
                        <a:t/>
                      </a:r>
                      <a:br>
                        <a:rPr lang="en-US" sz="1800" dirty="0">
                          <a:effectLst/>
                        </a:rPr>
                      </a:br>
                      <a:r>
                        <a:rPr lang="en-US" sz="1800" b="1" dirty="0">
                          <a:effectLst/>
                        </a:rPr>
                        <a:t>October 4, 2015 (Week 40)</a:t>
                      </a:r>
                      <a:endParaRPr lang="en-US" sz="1800" dirty="0">
                        <a:effectLst/>
                      </a:endParaRPr>
                    </a:p>
                  </a:txBody>
                  <a:tcPr marL="62861" marR="62861" marT="31430" marB="31430" anchor="ctr">
                    <a:lnL>
                      <a:noFill/>
                    </a:lnL>
                    <a:lnR>
                      <a:noFill/>
                    </a:lnR>
                    <a:lnT>
                      <a:noFill/>
                    </a:lnT>
                    <a:lnB>
                      <a:noFill/>
                    </a:lnB>
                  </a:tcPr>
                </a:tc>
              </a:tr>
              <a:tr h="406356">
                <a:tc>
                  <a:txBody>
                    <a:bodyPr/>
                    <a:lstStyle/>
                    <a:p>
                      <a:r>
                        <a:rPr lang="en-US" sz="1800" b="1"/>
                        <a:t>No. of specimens tested</a:t>
                      </a:r>
                      <a:endParaRPr lang="en-US" sz="1800"/>
                    </a:p>
                  </a:txBody>
                  <a:tcPr marL="62861" marR="62861" marT="31430" marB="31430" anchor="ctr">
                    <a:lnL>
                      <a:noFill/>
                    </a:lnL>
                    <a:lnR>
                      <a:noFill/>
                    </a:lnR>
                    <a:lnT>
                      <a:noFill/>
                    </a:lnT>
                    <a:lnB>
                      <a:noFill/>
                    </a:lnB>
                  </a:tcPr>
                </a:tc>
                <a:tc>
                  <a:txBody>
                    <a:bodyPr/>
                    <a:lstStyle/>
                    <a:p>
                      <a:pPr algn="ctr"/>
                      <a:r>
                        <a:rPr lang="en-US" sz="1800">
                          <a:effectLst/>
                        </a:rPr>
                        <a:t>13,598</a:t>
                      </a:r>
                    </a:p>
                  </a:txBody>
                  <a:tcPr marL="62861" marR="62861" marT="31430" marB="31430" anchor="ctr">
                    <a:lnL>
                      <a:noFill/>
                    </a:lnL>
                    <a:lnR>
                      <a:noFill/>
                    </a:lnR>
                    <a:lnT>
                      <a:noFill/>
                    </a:lnT>
                    <a:lnB>
                      <a:noFill/>
                    </a:lnB>
                  </a:tcPr>
                </a:tc>
                <a:tc>
                  <a:txBody>
                    <a:bodyPr/>
                    <a:lstStyle/>
                    <a:p>
                      <a:pPr algn="ctr"/>
                      <a:r>
                        <a:rPr lang="en-US" sz="1800">
                          <a:effectLst/>
                        </a:rPr>
                        <a:t>221,668</a:t>
                      </a:r>
                    </a:p>
                  </a:txBody>
                  <a:tcPr marL="62861" marR="62861" marT="31430" marB="31430" anchor="ctr">
                    <a:lnL>
                      <a:noFill/>
                    </a:lnL>
                    <a:lnR>
                      <a:noFill/>
                    </a:lnR>
                    <a:lnT>
                      <a:noFill/>
                    </a:lnT>
                    <a:lnB>
                      <a:noFill/>
                    </a:lnB>
                  </a:tcPr>
                </a:tc>
              </a:tr>
              <a:tr h="528263">
                <a:tc>
                  <a:txBody>
                    <a:bodyPr/>
                    <a:lstStyle/>
                    <a:p>
                      <a:r>
                        <a:rPr lang="en-US" sz="1800" b="1"/>
                        <a:t>No. of positive specimens (%)</a:t>
                      </a:r>
                      <a:endParaRPr lang="en-US" sz="1800"/>
                    </a:p>
                  </a:txBody>
                  <a:tcPr marL="62861" marR="62861" marT="31430" marB="31430" anchor="ctr">
                    <a:lnL>
                      <a:noFill/>
                    </a:lnL>
                    <a:lnR>
                      <a:noFill/>
                    </a:lnR>
                    <a:lnT>
                      <a:noFill/>
                    </a:lnT>
                    <a:lnB>
                      <a:noFill/>
                    </a:lnB>
                  </a:tcPr>
                </a:tc>
                <a:tc>
                  <a:txBody>
                    <a:bodyPr/>
                    <a:lstStyle/>
                    <a:p>
                      <a:pPr algn="ctr"/>
                      <a:r>
                        <a:rPr lang="en-US" sz="1800">
                          <a:effectLst/>
                        </a:rPr>
                        <a:t>565 (4.2%)</a:t>
                      </a:r>
                    </a:p>
                  </a:txBody>
                  <a:tcPr marL="62861" marR="62861" marT="31430" marB="31430" anchor="ctr">
                    <a:lnL>
                      <a:noFill/>
                    </a:lnL>
                    <a:lnR>
                      <a:noFill/>
                    </a:lnR>
                    <a:lnT>
                      <a:noFill/>
                    </a:lnT>
                    <a:lnB>
                      <a:noFill/>
                    </a:lnB>
                  </a:tcPr>
                </a:tc>
                <a:tc>
                  <a:txBody>
                    <a:bodyPr/>
                    <a:lstStyle/>
                    <a:p>
                      <a:pPr algn="ctr"/>
                      <a:r>
                        <a:rPr lang="en-US" sz="1800">
                          <a:effectLst/>
                        </a:rPr>
                        <a:t>4,158 (1.9%)</a:t>
                      </a:r>
                    </a:p>
                  </a:txBody>
                  <a:tcPr marL="62861" marR="62861" marT="31430" marB="31430" anchor="ctr">
                    <a:lnL>
                      <a:noFill/>
                    </a:lnL>
                    <a:lnR>
                      <a:noFill/>
                    </a:lnR>
                    <a:lnT>
                      <a:noFill/>
                    </a:lnT>
                    <a:lnB>
                      <a:noFill/>
                    </a:lnB>
                  </a:tcPr>
                </a:tc>
              </a:tr>
              <a:tr h="406356">
                <a:tc>
                  <a:txBody>
                    <a:bodyPr/>
                    <a:lstStyle/>
                    <a:p>
                      <a:r>
                        <a:rPr lang="en-US" sz="1800" b="1" i="1"/>
                        <a:t>Positive specimens by type</a:t>
                      </a:r>
                      <a:endParaRPr lang="en-US" sz="1800"/>
                    </a:p>
                  </a:txBody>
                  <a:tcPr marL="62861" marR="62861" marT="31430" marB="31430" anchor="ctr">
                    <a:lnL>
                      <a:noFill/>
                    </a:lnL>
                    <a:lnR>
                      <a:noFill/>
                    </a:lnR>
                    <a:lnT>
                      <a:noFill/>
                    </a:lnT>
                    <a:lnB>
                      <a:noFill/>
                    </a:lnB>
                  </a:tcPr>
                </a:tc>
                <a:tc>
                  <a:txBody>
                    <a:bodyPr/>
                    <a:lstStyle/>
                    <a:p>
                      <a:r>
                        <a:rPr lang="en-US" sz="1800"/>
                        <a:t> </a:t>
                      </a:r>
                    </a:p>
                  </a:txBody>
                  <a:tcPr marL="62861" marR="62861" marT="31430" marB="31430" anchor="ctr">
                    <a:lnL>
                      <a:noFill/>
                    </a:lnL>
                    <a:lnR>
                      <a:noFill/>
                    </a:lnR>
                    <a:lnT>
                      <a:noFill/>
                    </a:lnT>
                    <a:lnB>
                      <a:noFill/>
                    </a:lnB>
                  </a:tcPr>
                </a:tc>
                <a:tc>
                  <a:txBody>
                    <a:bodyPr/>
                    <a:lstStyle/>
                    <a:p>
                      <a:r>
                        <a:rPr lang="en-US" sz="1800"/>
                        <a:t> </a:t>
                      </a:r>
                    </a:p>
                  </a:txBody>
                  <a:tcPr marL="62861" marR="62861" marT="31430" marB="31430" anchor="ctr">
                    <a:lnL>
                      <a:noFill/>
                    </a:lnL>
                    <a:lnR>
                      <a:noFill/>
                    </a:lnR>
                    <a:lnT>
                      <a:noFill/>
                    </a:lnT>
                    <a:lnB>
                      <a:noFill/>
                    </a:lnB>
                  </a:tcPr>
                </a:tc>
              </a:tr>
              <a:tr h="406356">
                <a:tc>
                  <a:txBody>
                    <a:bodyPr/>
                    <a:lstStyle/>
                    <a:p>
                      <a:r>
                        <a:rPr lang="en-US" sz="1800" b="1"/>
                        <a:t>    Influenza A</a:t>
                      </a:r>
                      <a:endParaRPr lang="en-US" sz="1800"/>
                    </a:p>
                  </a:txBody>
                  <a:tcPr marL="62861" marR="62861" marT="31430" marB="31430" anchor="ctr">
                    <a:lnL>
                      <a:noFill/>
                    </a:lnL>
                    <a:lnR>
                      <a:noFill/>
                    </a:lnR>
                    <a:lnT>
                      <a:noFill/>
                    </a:lnT>
                    <a:lnB>
                      <a:noFill/>
                    </a:lnB>
                  </a:tcPr>
                </a:tc>
                <a:tc>
                  <a:txBody>
                    <a:bodyPr/>
                    <a:lstStyle/>
                    <a:p>
                      <a:pPr algn="ctr"/>
                      <a:r>
                        <a:rPr lang="en-US" sz="1800">
                          <a:effectLst/>
                        </a:rPr>
                        <a:t>398 (70.4%)</a:t>
                      </a:r>
                    </a:p>
                  </a:txBody>
                  <a:tcPr marL="62861" marR="62861" marT="31430" marB="31430" anchor="ctr">
                    <a:lnL>
                      <a:noFill/>
                    </a:lnL>
                    <a:lnR>
                      <a:noFill/>
                    </a:lnR>
                    <a:lnT>
                      <a:noFill/>
                    </a:lnT>
                    <a:lnB>
                      <a:noFill/>
                    </a:lnB>
                  </a:tcPr>
                </a:tc>
                <a:tc>
                  <a:txBody>
                    <a:bodyPr/>
                    <a:lstStyle/>
                    <a:p>
                      <a:pPr algn="ctr"/>
                      <a:r>
                        <a:rPr lang="en-US" sz="1800">
                          <a:effectLst/>
                        </a:rPr>
                        <a:t>2,561 (61.6%)</a:t>
                      </a:r>
                    </a:p>
                  </a:txBody>
                  <a:tcPr marL="62861" marR="62861" marT="31430" marB="31430" anchor="ctr">
                    <a:lnL>
                      <a:noFill/>
                    </a:lnL>
                    <a:lnR>
                      <a:noFill/>
                    </a:lnR>
                    <a:lnT>
                      <a:noFill/>
                    </a:lnT>
                    <a:lnB>
                      <a:noFill/>
                    </a:lnB>
                  </a:tcPr>
                </a:tc>
              </a:tr>
              <a:tr h="406356">
                <a:tc>
                  <a:txBody>
                    <a:bodyPr/>
                    <a:lstStyle/>
                    <a:p>
                      <a:r>
                        <a:rPr lang="en-US" sz="1800" b="1"/>
                        <a:t>    Influenza B</a:t>
                      </a:r>
                      <a:endParaRPr lang="en-US" sz="1800"/>
                    </a:p>
                  </a:txBody>
                  <a:tcPr marL="62861" marR="62861" marT="31430" marB="31430" anchor="ctr">
                    <a:lnL>
                      <a:noFill/>
                    </a:lnL>
                    <a:lnR>
                      <a:noFill/>
                    </a:lnR>
                    <a:lnT>
                      <a:noFill/>
                    </a:lnT>
                    <a:lnB>
                      <a:noFill/>
                    </a:lnB>
                  </a:tcPr>
                </a:tc>
                <a:tc>
                  <a:txBody>
                    <a:bodyPr/>
                    <a:lstStyle/>
                    <a:p>
                      <a:pPr algn="ctr"/>
                      <a:r>
                        <a:rPr lang="en-US" sz="1800" dirty="0">
                          <a:effectLst/>
                        </a:rPr>
                        <a:t>167 (29.6%)</a:t>
                      </a:r>
                    </a:p>
                  </a:txBody>
                  <a:tcPr marL="62861" marR="62861" marT="31430" marB="31430" anchor="ctr">
                    <a:lnL>
                      <a:noFill/>
                    </a:lnL>
                    <a:lnR>
                      <a:noFill/>
                    </a:lnR>
                    <a:lnT>
                      <a:noFill/>
                    </a:lnT>
                    <a:lnB>
                      <a:noFill/>
                    </a:lnB>
                  </a:tcPr>
                </a:tc>
                <a:tc>
                  <a:txBody>
                    <a:bodyPr/>
                    <a:lstStyle/>
                    <a:p>
                      <a:pPr algn="ctr"/>
                      <a:r>
                        <a:rPr lang="en-US" sz="1800" dirty="0">
                          <a:effectLst/>
                        </a:rPr>
                        <a:t>1,597 (38.4%)</a:t>
                      </a:r>
                    </a:p>
                  </a:txBody>
                  <a:tcPr marL="62861" marR="62861" marT="31430" marB="31430" anchor="ctr">
                    <a:lnL>
                      <a:noFill/>
                    </a:lnL>
                    <a:lnR>
                      <a:noFill/>
                    </a:lnR>
                    <a:lnT>
                      <a:noFill/>
                    </a:lnT>
                    <a:lnB>
                      <a:noFill/>
                    </a:lnB>
                  </a:tcPr>
                </a:tc>
              </a:tr>
            </a:tbl>
          </a:graphicData>
        </a:graphic>
      </p:graphicFrame>
    </p:spTree>
    <p:extLst>
      <p:ext uri="{BB962C8B-B14F-4D97-AF65-F5344CB8AC3E}">
        <p14:creationId xmlns:p14="http://schemas.microsoft.com/office/powerpoint/2010/main" val="1377245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Ideas</a:t>
            </a:r>
            <a:endParaRPr lang="en-US" dirty="0"/>
          </a:p>
        </p:txBody>
      </p:sp>
      <p:sp>
        <p:nvSpPr>
          <p:cNvPr id="3" name="Content Placeholder 2"/>
          <p:cNvSpPr>
            <a:spLocks noGrp="1"/>
          </p:cNvSpPr>
          <p:nvPr>
            <p:ph idx="1"/>
          </p:nvPr>
        </p:nvSpPr>
        <p:spPr/>
        <p:txBody>
          <a:bodyPr/>
          <a:lstStyle/>
          <a:p>
            <a:r>
              <a:rPr lang="en-US" dirty="0" smtClean="0"/>
              <a:t>Virulence (by year)</a:t>
            </a:r>
          </a:p>
          <a:p>
            <a:pPr lvl="1"/>
            <a:r>
              <a:rPr lang="en-US" dirty="0" smtClean="0"/>
              <a:t>fraction of ill people who get sick enough to report symptoms</a:t>
            </a:r>
          </a:p>
          <a:p>
            <a:r>
              <a:rPr lang="en-US" dirty="0" smtClean="0"/>
              <a:t>Infectivity (by year)</a:t>
            </a:r>
          </a:p>
          <a:p>
            <a:pPr lvl="1"/>
            <a:r>
              <a:rPr lang="en-US" dirty="0" smtClean="0"/>
              <a:t>ease of spread</a:t>
            </a:r>
          </a:p>
          <a:p>
            <a:r>
              <a:rPr lang="en-US" dirty="0" smtClean="0"/>
              <a:t>Possibly broken out by</a:t>
            </a:r>
          </a:p>
          <a:p>
            <a:pPr lvl="1"/>
            <a:r>
              <a:rPr lang="en-US" dirty="0" smtClean="0"/>
              <a:t>age, level of education, median income</a:t>
            </a:r>
            <a:endParaRPr lang="en-US" dirty="0"/>
          </a:p>
        </p:txBody>
      </p:sp>
    </p:spTree>
    <p:extLst>
      <p:ext uri="{BB962C8B-B14F-4D97-AF65-F5344CB8AC3E}">
        <p14:creationId xmlns:p14="http://schemas.microsoft.com/office/powerpoint/2010/main" val="4274094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505</Words>
  <Application>Microsoft Office PowerPoint</Application>
  <PresentationFormat>On-screen Show (4:3)</PresentationFormat>
  <Paragraphs>103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Flu Trends Outbrief</vt:lpstr>
      <vt:lpstr>Data</vt:lpstr>
      <vt:lpstr>Phase 1: Reconstruction</vt:lpstr>
      <vt:lpstr>Phase 2: Nowcast</vt:lpstr>
      <vt:lpstr>Other Data That is Included</vt:lpstr>
      <vt:lpstr>Data that could be provided</vt:lpstr>
      <vt:lpstr>Modeling Ideas</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Trends Outbrief</dc:title>
  <dc:creator>Thomas G. Dietterich</dc:creator>
  <cp:lastModifiedBy>Thomas G. Dietterich</cp:lastModifiedBy>
  <cp:revision>9</cp:revision>
  <dcterms:created xsi:type="dcterms:W3CDTF">2016-01-24T19:40:49Z</dcterms:created>
  <dcterms:modified xsi:type="dcterms:W3CDTF">2016-01-24T22:05:17Z</dcterms:modified>
</cp:coreProperties>
</file>