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80" r:id="rId2"/>
    <p:sldId id="666" r:id="rId3"/>
    <p:sldId id="667" r:id="rId4"/>
    <p:sldId id="672" r:id="rId5"/>
    <p:sldId id="671" r:id="rId6"/>
    <p:sldId id="673" r:id="rId7"/>
    <p:sldId id="674" r:id="rId8"/>
    <p:sldId id="675" r:id="rId9"/>
    <p:sldId id="676" r:id="rId10"/>
    <p:sldId id="682" r:id="rId11"/>
    <p:sldId id="683" r:id="rId12"/>
    <p:sldId id="684" r:id="rId13"/>
    <p:sldId id="685" r:id="rId14"/>
    <p:sldId id="686" r:id="rId15"/>
    <p:sldId id="681" r:id="rId16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BD2E2"/>
    <a:srgbClr val="3333FF"/>
    <a:srgbClr val="3333CC"/>
    <a:srgbClr val="EAEAEA"/>
    <a:srgbClr val="4F81BD"/>
    <a:srgbClr val="3366FF"/>
    <a:srgbClr val="E7EAF1"/>
    <a:srgbClr val="006600"/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31" autoAdjust="0"/>
    <p:restoredTop sz="93768" autoAdjust="0"/>
  </p:normalViewPr>
  <p:slideViewPr>
    <p:cSldViewPr>
      <p:cViewPr>
        <p:scale>
          <a:sx n="80" d="100"/>
          <a:sy n="80" d="100"/>
        </p:scale>
        <p:origin x="-1722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200"/>
            </a:lvl1pPr>
          </a:lstStyle>
          <a:p>
            <a:fld id="{CD230638-968F-4202-B251-D228AB29C102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200"/>
            </a:lvl1pPr>
          </a:lstStyle>
          <a:p>
            <a:fld id="{54CB07D4-3DE5-4229-962B-1D02867A5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D02DF-817C-4DE2-9624-F26B7CF18B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7863-4FDB-4560-8680-E11A20393D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56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56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0F67-EA5A-4A1F-A1CE-80DE749EAF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6064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10624-A096-41BF-91ED-17E7B70D83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94B3A-D218-438E-8C1A-DDCCE8CB14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5838"/>
            <a:ext cx="3810000" cy="529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5838"/>
            <a:ext cx="3810000" cy="529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32DC4-0DCA-4E3B-83F2-B2103964F3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1DE64-32DA-46CA-871A-DC4A76DF0B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723CF-C4E7-49ED-AD80-F1C77D75CE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ABA-E2AD-447E-B902-7A282681461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3A3F2-0861-4903-8FBC-2EDEEE11E1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753A2-6DB1-4C5A-AD87-8F0C33985B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685800" y="6372225"/>
            <a:ext cx="7848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676275" y="865188"/>
            <a:ext cx="7848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100" name="Picture 26" descr="SSCI_Logo_Color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2950" y="6438900"/>
            <a:ext cx="16764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67000" y="6400800"/>
            <a:ext cx="396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808080"/>
                </a:solidFill>
                <a:latin typeface="Arial" charset="0"/>
              </a:rPr>
              <a:t>SSCI Proprietary</a:t>
            </a:r>
            <a:endParaRPr lang="en-US" sz="1000" b="1" dirty="0">
              <a:solidFill>
                <a:srgbClr val="808080"/>
              </a:solidFill>
              <a:latin typeface="Arial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0772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5838"/>
            <a:ext cx="7772400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9113" y="6457950"/>
            <a:ext cx="1905000" cy="266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B4CD8C-FE18-4AAF-9DCD-1E2BBC4A559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500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yu@ssci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Spatio</a:t>
            </a:r>
            <a:r>
              <a:rPr lang="en-US" sz="3200" dirty="0" smtClean="0"/>
              <a:t>-temporal prediction of epidemics through assimilation of information from diverse sources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170" y="3889860"/>
            <a:ext cx="6400800" cy="729695"/>
          </a:xfrm>
        </p:spPr>
        <p:txBody>
          <a:bodyPr/>
          <a:lstStyle/>
          <a:p>
            <a:r>
              <a:rPr lang="en-US" sz="2400" b="1" dirty="0" smtClean="0"/>
              <a:t>For PPAML Challenge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D02DF-817C-4DE2-9624-F26B7CF18BA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53220" y="4734770"/>
          <a:ext cx="6096000" cy="1177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80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Technical point of contact: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Ssu-Hsin Yu, Ph.D.</a:t>
                      </a:r>
                    </a:p>
                    <a:p>
                      <a:r>
                        <a:rPr lang="en-US" sz="1400" dirty="0" smtClean="0"/>
                        <a:t>Email: </a:t>
                      </a:r>
                      <a:r>
                        <a:rPr lang="en-US" sz="1400" dirty="0" smtClean="0">
                          <a:hlinkClick r:id="rId2"/>
                        </a:rPr>
                        <a:t>syu@ssci.com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Tel: 781-933-5355 x232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There are latent flu cases that vary spatially and temporally.</a:t>
            </a:r>
          </a:p>
          <a:p>
            <a:pPr lvl="1"/>
            <a:r>
              <a:rPr lang="en-US" sz="1800" dirty="0" smtClean="0"/>
              <a:t>Some factors that affects the number of flu cases are known</a:t>
            </a:r>
          </a:p>
          <a:p>
            <a:pPr lvl="2"/>
            <a:r>
              <a:rPr lang="en-US" sz="1800" dirty="0" smtClean="0"/>
              <a:t>Vaccination rate, temperature, etc.</a:t>
            </a:r>
          </a:p>
          <a:p>
            <a:pPr lvl="1"/>
            <a:r>
              <a:rPr lang="en-US" sz="1800" dirty="0" smtClean="0"/>
              <a:t>Other factors may not be known explicitly</a:t>
            </a:r>
          </a:p>
          <a:p>
            <a:pPr lvl="2"/>
            <a:r>
              <a:rPr lang="en-US" sz="1800" dirty="0" smtClean="0"/>
              <a:t>However, their effects result in gradual spatial and temporal changes</a:t>
            </a:r>
          </a:p>
          <a:p>
            <a:r>
              <a:rPr lang="en-US" sz="2000" dirty="0" smtClean="0"/>
              <a:t>What we observe are reports of flu cases from hospitals and individuals</a:t>
            </a:r>
          </a:p>
          <a:p>
            <a:pPr lvl="1"/>
            <a:r>
              <a:rPr lang="en-US" sz="1800" dirty="0" smtClean="0"/>
              <a:t>Weekly reports of Influenza-like Illness (ILI) cases from CDC and states</a:t>
            </a:r>
          </a:p>
          <a:p>
            <a:pPr lvl="1"/>
            <a:r>
              <a:rPr lang="en-US" sz="1800" dirty="0" smtClean="0"/>
              <a:t>People self reports on social media such as tweets</a:t>
            </a:r>
          </a:p>
          <a:p>
            <a:pPr lvl="1"/>
            <a:r>
              <a:rPr lang="en-US" sz="1800" dirty="0" smtClean="0"/>
              <a:t>Retail sales of flu medication</a:t>
            </a:r>
          </a:p>
          <a:p>
            <a:r>
              <a:rPr lang="en-US" sz="2000" dirty="0" smtClean="0"/>
              <a:t>A Bayesian hierarchical model relates the different types of observations and granularities through the latent flu risk variables</a:t>
            </a:r>
          </a:p>
          <a:p>
            <a:pPr lvl="1"/>
            <a:r>
              <a:rPr lang="en-US" sz="1800" dirty="0" smtClean="0"/>
              <a:t>Capture the spatial and temporal dependency of observations of different nature</a:t>
            </a:r>
          </a:p>
          <a:p>
            <a:pPr lvl="1"/>
            <a:r>
              <a:rPr lang="en-US" sz="1800" dirty="0" smtClean="0"/>
              <a:t>Easier to describe observations of various spatial and temporal granularity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Generative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Baseline </a:t>
            </a:r>
            <a:r>
              <a:rPr lang="en-US" dirty="0" err="1" smtClean="0"/>
              <a:t>Spatio</a:t>
            </a:r>
            <a:r>
              <a:rPr lang="en-US" dirty="0" smtClean="0"/>
              <a:t>-temporal Generative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6723CF-C4E7-49ED-AD80-F1C77D75CEB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4691" y="1047890"/>
          <a:ext cx="7834620" cy="407093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05034"/>
                <a:gridCol w="2995590"/>
                <a:gridCol w="303399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Fixed Effects</a:t>
                      </a:r>
                      <a:endParaRPr lang="en-US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Times New Roman" pitchFamily="18" charset="0"/>
                        </a:rPr>
                        <a:t>Covariates</a:t>
                      </a:r>
                      <a:r>
                        <a:rPr lang="en-US" sz="1400" b="0" i="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400" b="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s,t</a:t>
                      </a:r>
                      <a:r>
                        <a:rPr lang="en-US" sz="1400" b="0" baseline="0" dirty="0" smtClean="0"/>
                        <a:t> consist of k</a:t>
                      </a:r>
                      <a:r>
                        <a:rPr lang="en-US" sz="1400" b="0" dirty="0" smtClean="0"/>
                        <a:t>nown</a:t>
                      </a:r>
                      <a:r>
                        <a:rPr lang="en-US" sz="1400" b="0" baseline="0" dirty="0" smtClean="0"/>
                        <a:t> factors (e.g. vaccination) that affect flu infection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Times New Roman"/>
                          <a:cs typeface="Times New Roman"/>
                        </a:rPr>
                        <a:t>Spatio</a:t>
                      </a: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-Temporal Effects</a:t>
                      </a:r>
                      <a:endParaRPr lang="en-US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Gaussian Markov</a:t>
                      </a:r>
                      <a:r>
                        <a:rPr lang="en-US" sz="1400" b="0" baseline="0" dirty="0" smtClean="0"/>
                        <a:t> Random Field (GMRF) captures spatial and temporal dependency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Times New Roman"/>
                        </a:rPr>
                        <a:t>Periodic Effects</a:t>
                      </a:r>
                      <a:endParaRPr lang="en-US" sz="1800" b="1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GMRF</a:t>
                      </a:r>
                      <a:r>
                        <a:rPr lang="en-US" sz="1400" b="0" baseline="0" dirty="0" smtClean="0"/>
                        <a:t> describes periodic effects such as seasonal fluctuation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+mn-lt"/>
                          <a:ea typeface="Times New Roman"/>
                          <a:cs typeface="Times New Roman"/>
                        </a:rPr>
                        <a:t>Link Functions</a:t>
                      </a:r>
                      <a:endParaRPr lang="en-US" sz="18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Relating</a:t>
                      </a:r>
                      <a:r>
                        <a:rPr lang="en-US" sz="1400" b="0" baseline="0" dirty="0" smtClean="0"/>
                        <a:t> latent flu risks to different types of observations (e.g. log, </a:t>
                      </a:r>
                      <a:r>
                        <a:rPr lang="en-US" sz="1400" b="0" baseline="0" dirty="0" err="1" smtClean="0"/>
                        <a:t>logit</a:t>
                      </a:r>
                      <a:r>
                        <a:rPr lang="en-US" sz="1400" b="0" baseline="0" dirty="0" smtClean="0"/>
                        <a:t>)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Observations</a:t>
                      </a:r>
                      <a:endParaRPr lang="en-US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Observed</a:t>
                      </a:r>
                      <a:r>
                        <a:rPr lang="en-US" sz="1400" b="0" baseline="0" dirty="0" smtClean="0"/>
                        <a:t> CDC flu reports, flu related tweets, etc.. Link functions and distributions depend on the nature of the observations (e.g. Poisson)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626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+mn-lt"/>
                          <a:ea typeface="Times New Roman"/>
                          <a:cs typeface="Times New Roman"/>
                        </a:rPr>
                        <a:t>Parameter Priors</a:t>
                      </a:r>
                      <a:endParaRPr lang="en-US" sz="18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574940" y="3866290"/>
          <a:ext cx="1712214" cy="271780"/>
        </p:xfrm>
        <a:graphic>
          <a:graphicData uri="http://schemas.openxmlformats.org/presentationml/2006/ole">
            <p:oleObj spid="_x0000_s37890" name="Equation" r:id="rId3" imgW="1600200" imgH="2538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574940" y="3175000"/>
          <a:ext cx="2758567" cy="271780"/>
        </p:xfrm>
        <a:graphic>
          <a:graphicData uri="http://schemas.openxmlformats.org/presentationml/2006/ole">
            <p:oleObj spid="_x0000_s37891" name="Equation" r:id="rId4" imgW="2577960" imgH="2538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574940" y="1293155"/>
          <a:ext cx="475615" cy="271780"/>
        </p:xfrm>
        <a:graphic>
          <a:graphicData uri="http://schemas.openxmlformats.org/presentationml/2006/ole">
            <p:oleObj spid="_x0000_s37892" name="Equation" r:id="rId5" imgW="444240" imgH="25380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620963" y="2009775"/>
          <a:ext cx="2093912" cy="285750"/>
        </p:xfrm>
        <a:graphic>
          <a:graphicData uri="http://schemas.openxmlformats.org/presentationml/2006/ole">
            <p:oleObj spid="_x0000_s37893" name="Equation" r:id="rId6" imgW="1955520" imgH="266400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620963" y="2619375"/>
          <a:ext cx="2093912" cy="273050"/>
        </p:xfrm>
        <a:graphic>
          <a:graphicData uri="http://schemas.openxmlformats.org/presentationml/2006/ole">
            <p:oleObj spid="_x0000_s37894" name="Equation" r:id="rId7" imgW="1955520" imgH="253800" progId="Equation.3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574940" y="4572415"/>
          <a:ext cx="2799334" cy="543560"/>
        </p:xfrm>
        <a:graphic>
          <a:graphicData uri="http://schemas.openxmlformats.org/presentationml/2006/ole">
            <p:oleObj spid="_x0000_s37895" name="Equation" r:id="rId8" imgW="2616120" imgH="507960" progId="Equation.3">
              <p:embed/>
            </p:oleObj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62665" y="5398635"/>
          <a:ext cx="8218670" cy="137160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4109335"/>
                <a:gridCol w="410933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space and time indices respectively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4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s,t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</a:t>
                      </a:r>
                      <a:r>
                        <a:rPr kumimoji="0" lang="en-US" sz="14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random variables in GMRF for 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spatio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-temporal and periodic (e.g. seasonal) effects respectively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dimensions of </a:t>
                      </a:r>
                      <a:r>
                        <a:rPr kumimoji="0" lang="en-US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4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s,t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</a:t>
                      </a:r>
                      <a:r>
                        <a:rPr kumimoji="0" lang="en-US" sz="14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respectively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sparse precision matrices for 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spatio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-temporal and periodic effects respectively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dimension of the null space of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period of the periodic effect;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 is the dimension of the null space of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): index for types (flu reports, tweets) of observations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(.,.) : Gaussian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(.,.) : Gamma distribution 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 GMRF to describe </a:t>
            </a:r>
            <a:r>
              <a:rPr lang="en-US" sz="2000" dirty="0" err="1" smtClean="0"/>
              <a:t>spatio</a:t>
            </a:r>
            <a:r>
              <a:rPr lang="en-US" sz="2000" dirty="0" smtClean="0"/>
              <a:t>-temporal dependency for unknown risk factors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s,t</a:t>
            </a:r>
            <a:endParaRPr lang="en-US" sz="2000" dirty="0" smtClean="0"/>
          </a:p>
          <a:p>
            <a:pPr lvl="1"/>
            <a:r>
              <a:rPr lang="en-US" sz="1800" dirty="0" smtClean="0"/>
              <a:t>Defined by full conditional distributions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resulting joint probability of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s,t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is a multi-dimensional Gaussian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Spatio</a:t>
            </a:r>
            <a:r>
              <a:rPr lang="en-US" dirty="0" smtClean="0"/>
              <a:t>-temporal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844675" y="2092325"/>
          <a:ext cx="4076700" cy="557213"/>
        </p:xfrm>
        <a:graphic>
          <a:graphicData uri="http://schemas.openxmlformats.org/presentationml/2006/ole">
            <p:oleObj spid="_x0000_s38914" name="Equation" r:id="rId3" imgW="2781000" imgH="380880" progId="Equation.3">
              <p:embed/>
            </p:oleObj>
          </a:graphicData>
        </a:graphic>
      </p:graphicFrame>
      <p:graphicFrame>
        <p:nvGraphicFramePr>
          <p:cNvPr id="24579" name="Object 10"/>
          <p:cNvGraphicFramePr>
            <a:graphicFrameLocks noChangeAspect="1"/>
          </p:cNvGraphicFramePr>
          <p:nvPr/>
        </p:nvGraphicFramePr>
        <p:xfrm>
          <a:off x="1845245" y="4158695"/>
          <a:ext cx="2806700" cy="384175"/>
        </p:xfrm>
        <a:graphic>
          <a:graphicData uri="http://schemas.openxmlformats.org/presentationml/2006/ole">
            <p:oleObj spid="_x0000_s38915" name="Equation" r:id="rId4" imgW="1955520" imgH="2664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25" y="2699305"/>
            <a:ext cx="5875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neighbors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Nbr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s,t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s,t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are those that are close spatially (e.g. neighboring counties) and temporally (e.g. previous and subsequent weeks).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25" y="4734770"/>
            <a:ext cx="587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a sparse matrix with non-zero elements corresponding to neighbors of each random variable.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Flu epidemics have distinct seasonal fluctuations</a:t>
            </a:r>
          </a:p>
          <a:p>
            <a:r>
              <a:rPr lang="en-US" sz="2000" dirty="0" smtClean="0"/>
              <a:t>Can also be described by GMRF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730030" y="2008015"/>
          <a:ext cx="4973637" cy="1104900"/>
        </p:xfrm>
        <a:graphic>
          <a:graphicData uri="http://schemas.openxmlformats.org/presentationml/2006/ole">
            <p:oleObj spid="_x0000_s39938" name="Equation" r:id="rId3" imgW="3314520" imgH="73656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6840" y="3236975"/>
            <a:ext cx="587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a sparse matrix with the number of non-zero elements determined by the period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Implemented in Python available for distribution</a:t>
            </a:r>
          </a:p>
          <a:p>
            <a:r>
              <a:rPr lang="en-US" sz="2000" dirty="0" smtClean="0"/>
              <a:t>Can be modified for new data types and model components to achieve better predictions</a:t>
            </a:r>
          </a:p>
          <a:p>
            <a:pPr lvl="1"/>
            <a:r>
              <a:rPr lang="en-US" sz="1800" dirty="0" smtClean="0"/>
              <a:t>Vary neighborhood structures (based on county, town/city, weekly, monthly, etc.) as needed</a:t>
            </a:r>
          </a:p>
          <a:p>
            <a:pPr lvl="1"/>
            <a:r>
              <a:rPr lang="en-US" sz="1800" dirty="0" smtClean="0"/>
              <a:t>Incorporate different data types (e.g. number of tweets, percentage of flu hospitalization)</a:t>
            </a:r>
          </a:p>
          <a:p>
            <a:r>
              <a:rPr lang="en-US" sz="2000" dirty="0" smtClean="0"/>
              <a:t>Inference and prediction computed with MCMC</a:t>
            </a:r>
          </a:p>
          <a:p>
            <a:pPr lvl="1"/>
            <a:r>
              <a:rPr lang="en-US" dirty="0" err="1" smtClean="0"/>
              <a:t>PyMC</a:t>
            </a:r>
            <a:r>
              <a:rPr lang="en-US" dirty="0" smtClean="0"/>
              <a:t> is the current MCMC engine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for Baseline </a:t>
            </a:r>
            <a:r>
              <a:rPr lang="en-US" dirty="0" err="1" smtClean="0"/>
              <a:t>Spatio</a:t>
            </a:r>
            <a:r>
              <a:rPr lang="en-US" dirty="0" smtClean="0"/>
              <a:t>-temporal Model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Assimilation of multiple sources of data</a:t>
            </a:r>
          </a:p>
          <a:p>
            <a:pPr lvl="1"/>
            <a:r>
              <a:rPr lang="en-US" dirty="0" smtClean="0"/>
              <a:t>CDC reports for HHS regions</a:t>
            </a:r>
          </a:p>
          <a:p>
            <a:pPr lvl="1"/>
            <a:r>
              <a:rPr lang="en-US" dirty="0" smtClean="0"/>
              <a:t>Individual reports from states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Retail sales,…</a:t>
            </a:r>
          </a:p>
          <a:p>
            <a:r>
              <a:rPr lang="en-US" dirty="0" smtClean="0"/>
              <a:t>Incorporate spatial dependency</a:t>
            </a:r>
          </a:p>
          <a:p>
            <a:pPr lvl="1"/>
            <a:r>
              <a:rPr lang="en-US" dirty="0" smtClean="0"/>
              <a:t>Better spatial granularity</a:t>
            </a:r>
          </a:p>
          <a:p>
            <a:pPr lvl="1"/>
            <a:r>
              <a:rPr lang="en-US" dirty="0" smtClean="0"/>
              <a:t>Sharing information spatially</a:t>
            </a:r>
          </a:p>
          <a:p>
            <a:r>
              <a:rPr lang="en-US" dirty="0" smtClean="0"/>
              <a:t>Data available to better control bias</a:t>
            </a:r>
          </a:p>
          <a:p>
            <a:pPr lvl="1"/>
            <a:r>
              <a:rPr lang="en-US" dirty="0" smtClean="0"/>
              <a:t>Twitter and local demographics</a:t>
            </a:r>
          </a:p>
          <a:p>
            <a:r>
              <a:rPr lang="en-US" dirty="0" smtClean="0"/>
              <a:t>Data available to better predict dynamics of flu epidemic (e.g. SIR)</a:t>
            </a:r>
          </a:p>
          <a:p>
            <a:pPr lvl="1"/>
            <a:r>
              <a:rPr lang="en-US" dirty="0" smtClean="0"/>
              <a:t>Local vaccination statistics</a:t>
            </a:r>
          </a:p>
          <a:p>
            <a:r>
              <a:rPr lang="en-US" dirty="0" smtClean="0"/>
              <a:t>Current generative model can be extended to incorporate all those data</a:t>
            </a:r>
          </a:p>
          <a:p>
            <a:pPr lvl="1"/>
            <a:r>
              <a:rPr lang="en-US" dirty="0" smtClean="0"/>
              <a:t>Estimate latent risks</a:t>
            </a:r>
          </a:p>
          <a:p>
            <a:pPr lvl="1"/>
            <a:r>
              <a:rPr lang="en-US" dirty="0" smtClean="0"/>
              <a:t>Can incorporate epidemic models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can do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the spread of epidemics such as flu helps government agencies and organizations better prepare and allocate resources.</a:t>
            </a:r>
          </a:p>
          <a:p>
            <a:r>
              <a:rPr lang="en-US" dirty="0" smtClean="0"/>
              <a:t>The most authoritative flu epidemic data comes from CDC:</a:t>
            </a:r>
          </a:p>
          <a:p>
            <a:pPr lvl="1"/>
            <a:r>
              <a:rPr lang="en-US" dirty="0" smtClean="0"/>
              <a:t>It reports the weekly number of Influenza-like Illness (ILI) cases collected through the U.S. Outpatient Influenza-like Illness Surveillance Network (</a:t>
            </a:r>
            <a:r>
              <a:rPr lang="en-US" dirty="0" err="1" smtClean="0"/>
              <a:t>ILINet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However, there are several drawbacks</a:t>
            </a:r>
          </a:p>
          <a:p>
            <a:pPr lvl="1"/>
            <a:r>
              <a:rPr lang="en-US" dirty="0" smtClean="0"/>
              <a:t>Low spatial resolution</a:t>
            </a:r>
          </a:p>
          <a:p>
            <a:pPr lvl="2"/>
            <a:r>
              <a:rPr lang="en-US" dirty="0" smtClean="0"/>
              <a:t>The data is aggregated to 10 regions, each of which consists of multiple states</a:t>
            </a:r>
          </a:p>
          <a:p>
            <a:pPr lvl="1"/>
            <a:r>
              <a:rPr lang="en-US" dirty="0" smtClean="0"/>
              <a:t>Low temporal resolution</a:t>
            </a:r>
          </a:p>
          <a:p>
            <a:pPr lvl="2"/>
            <a:r>
              <a:rPr lang="en-US" dirty="0" smtClean="0"/>
              <a:t>The data is reported on a weekly basis</a:t>
            </a:r>
          </a:p>
          <a:p>
            <a:pPr lvl="1"/>
            <a:r>
              <a:rPr lang="en-US" dirty="0" smtClean="0"/>
              <a:t>Delay in reporting</a:t>
            </a:r>
          </a:p>
          <a:p>
            <a:pPr lvl="2"/>
            <a:r>
              <a:rPr lang="en-US" dirty="0" smtClean="0"/>
              <a:t>One to two weeks of </a:t>
            </a:r>
            <a:r>
              <a:rPr lang="en-US" dirty="0" smtClean="0"/>
              <a:t>lag</a:t>
            </a:r>
            <a:r>
              <a:rPr lang="en-US" dirty="0" smtClean="0"/>
              <a:t> </a:t>
            </a:r>
            <a:r>
              <a:rPr lang="en-US" dirty="0" smtClean="0"/>
              <a:t>before the data becomes available</a:t>
            </a:r>
          </a:p>
          <a:p>
            <a:r>
              <a:rPr lang="en-US" dirty="0" smtClean="0"/>
              <a:t>There is significant potential in achieving</a:t>
            </a:r>
          </a:p>
          <a:p>
            <a:pPr lvl="1"/>
            <a:r>
              <a:rPr lang="en-US" dirty="0" smtClean="0"/>
              <a:t>Better spatial and temporal granularity</a:t>
            </a:r>
          </a:p>
          <a:p>
            <a:pPr lvl="1"/>
            <a:r>
              <a:rPr lang="en-US" dirty="0" smtClean="0"/>
              <a:t>More timely flu activity awareness</a:t>
            </a:r>
          </a:p>
          <a:p>
            <a:pPr lvl="1"/>
            <a:r>
              <a:rPr lang="en-US" dirty="0" smtClean="0"/>
              <a:t>Better forecasting flu activity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Flu Trends augments CDC data with search data to estimate current flu activity; but much more can be done</a:t>
            </a:r>
          </a:p>
          <a:p>
            <a:pPr lvl="1"/>
            <a:r>
              <a:rPr lang="en-US" dirty="0" smtClean="0"/>
              <a:t>More accurate estimation and prediction with better spatial granularity</a:t>
            </a:r>
          </a:p>
          <a:p>
            <a:r>
              <a:rPr lang="en-US" dirty="0" smtClean="0"/>
              <a:t>Additional data is available</a:t>
            </a:r>
          </a:p>
          <a:p>
            <a:pPr lvl="1"/>
            <a:r>
              <a:rPr lang="en-US" dirty="0" smtClean="0"/>
              <a:t>Social network data (e.g. Twitter)</a:t>
            </a:r>
          </a:p>
          <a:p>
            <a:pPr lvl="1"/>
            <a:r>
              <a:rPr lang="en-US" dirty="0" smtClean="0"/>
              <a:t>ILI reports from select states</a:t>
            </a:r>
          </a:p>
          <a:p>
            <a:pPr lvl="1"/>
            <a:r>
              <a:rPr lang="en-US" dirty="0" smtClean="0"/>
              <a:t>Vaccination data reducing susceptible population</a:t>
            </a:r>
          </a:p>
          <a:p>
            <a:pPr lvl="1"/>
            <a:r>
              <a:rPr lang="en-US" dirty="0" smtClean="0"/>
              <a:t>Flu-related medicine sale (e.g. Walgreens Flu Index)</a:t>
            </a:r>
          </a:p>
          <a:p>
            <a:pPr lvl="1"/>
            <a:r>
              <a:rPr lang="en-US" dirty="0" smtClean="0"/>
              <a:t>Local weather data (e.g. temperature and humidity affect transmission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Demographics</a:t>
            </a:r>
            <a:endParaRPr lang="en-US" dirty="0" smtClean="0"/>
          </a:p>
          <a:p>
            <a:pPr lvl="1"/>
            <a:r>
              <a:rPr lang="en-US" dirty="0" smtClean="0"/>
              <a:t>Transportation data (e.g. how closely connected different regions are)</a:t>
            </a:r>
          </a:p>
          <a:p>
            <a:r>
              <a:rPr lang="en-US" dirty="0" smtClean="0"/>
              <a:t>Flu is well studied and epidemic models are available</a:t>
            </a:r>
          </a:p>
          <a:p>
            <a:pPr lvl="1"/>
            <a:r>
              <a:rPr lang="en-US" dirty="0" smtClean="0"/>
              <a:t>Models such as SIR (susceptible-infected-removal) further ground dynamics flu spread.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available to significantly improve flu prediction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CDC reports the weekly percentages of Influenza-like Illness (ILI) cases collected through the U.S. Outpatient Influenza-like Illness Surveillance Network (</a:t>
            </a:r>
            <a:r>
              <a:rPr lang="en-US" dirty="0" err="1" smtClean="0"/>
              <a:t>ILINet</a:t>
            </a:r>
            <a:r>
              <a:rPr lang="en-US" dirty="0" smtClean="0"/>
              <a:t>) with roughly 2 weeks of delay.</a:t>
            </a:r>
          </a:p>
          <a:p>
            <a:pPr lvl="1"/>
            <a:r>
              <a:rPr lang="en-US" dirty="0" smtClean="0"/>
              <a:t>Highly authoritative and long history of data (from 1997 to current)</a:t>
            </a:r>
          </a:p>
          <a:p>
            <a:pPr lvl="1"/>
            <a:r>
              <a:rPr lang="en-US" dirty="0" smtClean="0"/>
              <a:t>Data aggregated into 10 HHS regions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Data – CDC Seasonal Flu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cdc-week3"/>
          <p:cNvPicPr/>
          <p:nvPr/>
        </p:nvPicPr>
        <p:blipFill>
          <a:blip r:embed="rId2" cstate="print"/>
          <a:srcRect l="7814" t="20839" r="24471" b="20116"/>
          <a:stretch>
            <a:fillRect/>
          </a:stretch>
        </p:blipFill>
        <p:spPr bwMode="auto">
          <a:xfrm>
            <a:off x="923525" y="2867643"/>
            <a:ext cx="1981200" cy="1295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15550" y="4096603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 Week 44</a:t>
            </a:r>
            <a:endParaRPr lang="en-US" dirty="0"/>
          </a:p>
        </p:txBody>
      </p:sp>
      <p:pic>
        <p:nvPicPr>
          <p:cNvPr id="7" name="Picture 6" descr="cdc-week4"/>
          <p:cNvPicPr/>
          <p:nvPr/>
        </p:nvPicPr>
        <p:blipFill>
          <a:blip r:embed="rId3" cstate="print"/>
          <a:srcRect l="10417" t="20839" r="24471" b="23589"/>
          <a:stretch>
            <a:fillRect/>
          </a:stretch>
        </p:blipFill>
        <p:spPr bwMode="auto">
          <a:xfrm>
            <a:off x="3650280" y="2867643"/>
            <a:ext cx="1905000" cy="1219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57520" y="40966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45</a:t>
            </a:r>
            <a:endParaRPr lang="en-US" dirty="0"/>
          </a:p>
        </p:txBody>
      </p:sp>
      <p:pic>
        <p:nvPicPr>
          <p:cNvPr id="9" name="Picture 8" descr="cdc-week6"/>
          <p:cNvPicPr/>
          <p:nvPr/>
        </p:nvPicPr>
        <p:blipFill>
          <a:blip r:embed="rId4" cstate="print"/>
          <a:srcRect l="10417" t="20839" r="24471" b="23589"/>
          <a:stretch>
            <a:fillRect/>
          </a:stretch>
        </p:blipFill>
        <p:spPr bwMode="auto">
          <a:xfrm>
            <a:off x="6261820" y="2867643"/>
            <a:ext cx="1905000" cy="1219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607465" y="40966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47</a:t>
            </a:r>
            <a:endParaRPr lang="en-US" dirty="0"/>
          </a:p>
        </p:txBody>
      </p:sp>
      <p:pic>
        <p:nvPicPr>
          <p:cNvPr id="11" name="Picture 10" descr="cdc-week9"/>
          <p:cNvPicPr/>
          <p:nvPr/>
        </p:nvPicPr>
        <p:blipFill>
          <a:blip r:embed="rId5" cstate="print"/>
          <a:srcRect l="10417" t="20839" r="24471" b="23589"/>
          <a:stretch>
            <a:fillRect/>
          </a:stretch>
        </p:blipFill>
        <p:spPr bwMode="auto">
          <a:xfrm>
            <a:off x="923525" y="4519058"/>
            <a:ext cx="19050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07575" y="586323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50</a:t>
            </a:r>
            <a:endParaRPr lang="en-US" dirty="0"/>
          </a:p>
        </p:txBody>
      </p:sp>
      <p:pic>
        <p:nvPicPr>
          <p:cNvPr id="13" name="Picture 12" descr="cdc-week21"/>
          <p:cNvPicPr/>
          <p:nvPr/>
        </p:nvPicPr>
        <p:blipFill>
          <a:blip r:embed="rId6" cstate="print"/>
          <a:srcRect l="10417" t="20839" r="24471" b="23589"/>
          <a:stretch>
            <a:fillRect/>
          </a:stretch>
        </p:blipFill>
        <p:spPr bwMode="auto">
          <a:xfrm>
            <a:off x="3535065" y="4519058"/>
            <a:ext cx="1905000" cy="12192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842305" y="5863233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Week 10</a:t>
            </a:r>
            <a:endParaRPr lang="en-US" dirty="0"/>
          </a:p>
        </p:txBody>
      </p:sp>
      <p:pic>
        <p:nvPicPr>
          <p:cNvPr id="15" name="Picture 14" descr="cdc-week29"/>
          <p:cNvPicPr/>
          <p:nvPr/>
        </p:nvPicPr>
        <p:blipFill>
          <a:blip r:embed="rId7" cstate="print"/>
          <a:srcRect l="10417" t="20839" r="24471" b="23589"/>
          <a:stretch>
            <a:fillRect/>
          </a:stretch>
        </p:blipFill>
        <p:spPr bwMode="auto">
          <a:xfrm>
            <a:off x="6223415" y="4519058"/>
            <a:ext cx="1905000" cy="12192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645870" y="586323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18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dataset contains the number of flu related tweets (i.e. keywords match) without </a:t>
            </a:r>
            <a:r>
              <a:rPr lang="en-US" dirty="0" err="1" smtClean="0"/>
              <a:t>retweets</a:t>
            </a:r>
            <a:r>
              <a:rPr lang="en-US" dirty="0" smtClean="0"/>
              <a:t> and not from the same user within syndrome elapsed time of 1 week.</a:t>
            </a:r>
          </a:p>
          <a:p>
            <a:pPr lvl="1"/>
            <a:r>
              <a:rPr lang="en-US" dirty="0" smtClean="0"/>
              <a:t>More timely, better spatial granularity</a:t>
            </a:r>
          </a:p>
          <a:p>
            <a:pPr lvl="1"/>
            <a:r>
              <a:rPr lang="en-US" dirty="0" smtClean="0"/>
              <a:t>Highly noisy, only indirect evidence of flu infection, biased toward certain demographics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Data – Flu Related 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twitter-week3"/>
          <p:cNvPicPr/>
          <p:nvPr/>
        </p:nvPicPr>
        <p:blipFill>
          <a:blip r:embed="rId2" cstate="print"/>
          <a:srcRect l="10417" t="20839" r="24471" b="23589"/>
          <a:stretch>
            <a:fillRect/>
          </a:stretch>
        </p:blipFill>
        <p:spPr bwMode="auto">
          <a:xfrm>
            <a:off x="1000335" y="2862685"/>
            <a:ext cx="1905000" cy="1219200"/>
          </a:xfrm>
          <a:prstGeom prst="rect">
            <a:avLst/>
          </a:prstGeom>
          <a:noFill/>
        </p:spPr>
      </p:pic>
      <p:pic>
        <p:nvPicPr>
          <p:cNvPr id="6" name="Picture 5" descr="twitter-week4"/>
          <p:cNvPicPr/>
          <p:nvPr/>
        </p:nvPicPr>
        <p:blipFill>
          <a:blip r:embed="rId3" cstate="print"/>
          <a:srcRect l="7814" t="20839" r="24471" b="23589"/>
          <a:stretch>
            <a:fillRect/>
          </a:stretch>
        </p:blipFill>
        <p:spPr bwMode="auto">
          <a:xfrm>
            <a:off x="3573470" y="2862685"/>
            <a:ext cx="1981200" cy="1219200"/>
          </a:xfrm>
          <a:prstGeom prst="rect">
            <a:avLst/>
          </a:prstGeom>
          <a:noFill/>
        </p:spPr>
      </p:pic>
      <p:pic>
        <p:nvPicPr>
          <p:cNvPr id="7" name="Picture 6" descr="twitter-week9"/>
          <p:cNvPicPr/>
          <p:nvPr/>
        </p:nvPicPr>
        <p:blipFill>
          <a:blip r:embed="rId4" cstate="print"/>
          <a:srcRect l="10417" t="20839" r="24471" b="23589"/>
          <a:stretch>
            <a:fillRect/>
          </a:stretch>
        </p:blipFill>
        <p:spPr bwMode="auto">
          <a:xfrm>
            <a:off x="6261820" y="2862685"/>
            <a:ext cx="1905000" cy="1219200"/>
          </a:xfrm>
          <a:prstGeom prst="rect">
            <a:avLst/>
          </a:prstGeom>
          <a:noFill/>
        </p:spPr>
      </p:pic>
      <p:pic>
        <p:nvPicPr>
          <p:cNvPr id="8" name="Picture 7" descr="twitter-week6"/>
          <p:cNvPicPr/>
          <p:nvPr/>
        </p:nvPicPr>
        <p:blipFill>
          <a:blip r:embed="rId5" cstate="print"/>
          <a:srcRect l="10417" t="20839" r="24471" b="23589"/>
          <a:stretch>
            <a:fillRect/>
          </a:stretch>
        </p:blipFill>
        <p:spPr bwMode="auto">
          <a:xfrm>
            <a:off x="923525" y="4514100"/>
            <a:ext cx="1905000" cy="1219200"/>
          </a:xfrm>
          <a:prstGeom prst="rect">
            <a:avLst/>
          </a:prstGeom>
          <a:noFill/>
        </p:spPr>
      </p:pic>
      <p:pic>
        <p:nvPicPr>
          <p:cNvPr id="9" name="Picture 8" descr="twitter-week21"/>
          <p:cNvPicPr/>
          <p:nvPr/>
        </p:nvPicPr>
        <p:blipFill>
          <a:blip r:embed="rId6" cstate="print"/>
          <a:srcRect l="10417" t="20839" r="24471" b="23589"/>
          <a:stretch>
            <a:fillRect/>
          </a:stretch>
        </p:blipFill>
        <p:spPr bwMode="auto">
          <a:xfrm>
            <a:off x="3535065" y="4514100"/>
            <a:ext cx="1905000" cy="1219200"/>
          </a:xfrm>
          <a:prstGeom prst="rect">
            <a:avLst/>
          </a:prstGeom>
          <a:noFill/>
        </p:spPr>
      </p:pic>
      <p:pic>
        <p:nvPicPr>
          <p:cNvPr id="10" name="Picture 9" descr="twitter-week29"/>
          <p:cNvPicPr/>
          <p:nvPr/>
        </p:nvPicPr>
        <p:blipFill>
          <a:blip r:embed="rId7" cstate="print"/>
          <a:srcRect l="10417" t="20839" r="24471" b="23589"/>
          <a:stretch>
            <a:fillRect/>
          </a:stretch>
        </p:blipFill>
        <p:spPr bwMode="auto">
          <a:xfrm>
            <a:off x="6223415" y="4514100"/>
            <a:ext cx="1905000" cy="1219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115550" y="4096603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 Week 44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7520" y="40966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45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07465" y="40966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47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07575" y="586323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42305" y="5863233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Week 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45870" y="586323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18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85838"/>
            <a:ext cx="4116630" cy="5299075"/>
          </a:xfrm>
        </p:spPr>
        <p:txBody>
          <a:bodyPr/>
          <a:lstStyle/>
          <a:p>
            <a:r>
              <a:rPr lang="en-US" dirty="0" smtClean="0"/>
              <a:t>Demographics of each county, including gender, race, education and income level from US Census Bureau (</a:t>
            </a:r>
            <a:r>
              <a:rPr lang="en-US" sz="1400" dirty="0" smtClean="0"/>
              <a:t>http://quickfacts.census.gov/qfd/download_data.html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Demographics of Twitter users in terms of gender, race, education and income level is available from a study by Pew Research (</a:t>
            </a:r>
            <a:r>
              <a:rPr lang="en-US" sz="1400" dirty="0" smtClean="0"/>
              <a:t>http://www.pewinternet.org/2015/01/09/demographics-of-key-social-networking-platforms-2/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 – Demographics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434" name="Picture 2" descr="Twitter users"/>
          <p:cNvPicPr>
            <a:picLocks noChangeAspect="1" noChangeArrowheads="1"/>
          </p:cNvPicPr>
          <p:nvPr/>
        </p:nvPicPr>
        <p:blipFill>
          <a:blip r:embed="rId2" cstate="print"/>
          <a:srcRect b="23117"/>
          <a:stretch>
            <a:fillRect/>
          </a:stretch>
        </p:blipFill>
        <p:spPr bwMode="auto">
          <a:xfrm>
            <a:off x="4910960" y="1547155"/>
            <a:ext cx="3962400" cy="456213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09670" y="6040540"/>
            <a:ext cx="200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Pew Research Center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985838"/>
            <a:ext cx="4347059" cy="5299075"/>
          </a:xfrm>
        </p:spPr>
        <p:txBody>
          <a:bodyPr/>
          <a:lstStyle/>
          <a:p>
            <a:r>
              <a:rPr lang="en-US" dirty="0" smtClean="0"/>
              <a:t>HHS maintains flu vaccination claims data (2012-2015) for those covered by Medicare Fee-for-Service with about 2 weeks of delay for every state, county and zip code. (</a:t>
            </a:r>
            <a:r>
              <a:rPr lang="en-US" sz="1400" dirty="0" smtClean="0"/>
              <a:t>http://www.hhs.gov/nvpo/flu-vaccination-map/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contains only Medicare claims, the majority of the claims are for Americans 65 and over</a:t>
            </a:r>
          </a:p>
          <a:p>
            <a:endParaRPr lang="en-US" dirty="0" smtClean="0"/>
          </a:p>
          <a:p>
            <a:r>
              <a:rPr lang="en-US" dirty="0" smtClean="0"/>
              <a:t>CDC collects flu vaccination data from for the general population divided by state and age group. It is conducted by surveys at the end of a flu season. (</a:t>
            </a:r>
            <a:r>
              <a:rPr lang="en-US" sz="1400" dirty="0" smtClean="0"/>
              <a:t>http://www.cdc.gov/flu/fluvaxview/reports/reporti1314/trends/index.htm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 – Flu Vaccination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7645" y="3467405"/>
            <a:ext cx="4071429" cy="272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100" y="971080"/>
            <a:ext cx="30480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85838"/>
            <a:ext cx="4577490" cy="5299075"/>
          </a:xfrm>
        </p:spPr>
        <p:txBody>
          <a:bodyPr/>
          <a:lstStyle/>
          <a:p>
            <a:r>
              <a:rPr lang="en-US" dirty="0" smtClean="0"/>
              <a:t>Local weather data such as temperature and humidity are related to flu transmission and hence flu cases</a:t>
            </a:r>
          </a:p>
          <a:p>
            <a:pPr lvl="1"/>
            <a:r>
              <a:rPr lang="en-US" dirty="0" smtClean="0"/>
              <a:t>Weather data from thousands of stations around the country with records going back for decades are available from NOAA’s National Climatic Data Center (NCDC).</a:t>
            </a:r>
          </a:p>
          <a:p>
            <a:endParaRPr lang="en-US" dirty="0" smtClean="0"/>
          </a:p>
          <a:p>
            <a:r>
              <a:rPr lang="en-US" dirty="0" smtClean="0"/>
              <a:t>Connecting flights between airports are an indicator of connectedness between regions and indirectly influence how fast an epidemic may spread among regions.</a:t>
            </a:r>
          </a:p>
          <a:p>
            <a:pPr lvl="1"/>
            <a:r>
              <a:rPr lang="en-US" dirty="0" smtClean="0"/>
              <a:t>Airline routes and airport locations are available (</a:t>
            </a:r>
            <a:r>
              <a:rPr lang="en-US" sz="1400" dirty="0" smtClean="0"/>
              <a:t>http://openflights.org/data.html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 – Weather and Travel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6480" y="1047890"/>
            <a:ext cx="3872762" cy="246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 descr="http://openflights.org/demo/openflights-route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677" y="3945363"/>
            <a:ext cx="3575873" cy="178793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60723" y="5733300"/>
            <a:ext cx="271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http://openflights.org/data.html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Retail data of people buying flu-related medicine or receiving vaccination from national chains</a:t>
            </a:r>
          </a:p>
          <a:p>
            <a:r>
              <a:rPr lang="en-US" sz="2000" dirty="0" smtClean="0"/>
              <a:t>Walgreens publishes Walgreens Flu Index every week “by tallying the retail prescription data for the pharmacy’s antiviral medications” of the previous week.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 – Retail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10624-A096-41BF-91ED-17E7B70D83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YESH@DZROODNFUVWYY577" val="3436"/>
</p:tagLst>
</file>

<file path=ppt/theme/theme1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30979</TotalTime>
  <Words>1292</Words>
  <Application>Microsoft Office PowerPoint</Application>
  <PresentationFormat>On-screen Show (4:3)</PresentationFormat>
  <Paragraphs>160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4_Default Design</vt:lpstr>
      <vt:lpstr>Equation</vt:lpstr>
      <vt:lpstr>Spatio-temporal prediction of epidemics through assimilation of information from diverse sources</vt:lpstr>
      <vt:lpstr>Problem Background</vt:lpstr>
      <vt:lpstr>Data available to significantly improve flu prediction </vt:lpstr>
      <vt:lpstr>Supporting Data – CDC Seasonal Flu</vt:lpstr>
      <vt:lpstr>Supporting Data – Flu Related Tweets</vt:lpstr>
      <vt:lpstr>Supplementary Data – Demographics</vt:lpstr>
      <vt:lpstr>Supplementary Data – Flu Vaccination</vt:lpstr>
      <vt:lpstr>Supplementary Data – Weather and Travel Patterns</vt:lpstr>
      <vt:lpstr>Supplementary Data – Retail</vt:lpstr>
      <vt:lpstr>Baseline Generative Model</vt:lpstr>
      <vt:lpstr>Existing Baseline Spatio-temporal Generative Model</vt:lpstr>
      <vt:lpstr>Spatio-temporal Effects</vt:lpstr>
      <vt:lpstr>Periodic Effects</vt:lpstr>
      <vt:lpstr>Python Code for Baseline Spatio-temporal Model Available</vt:lpstr>
      <vt:lpstr>Why we can do better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Spatio-Temporal Prediction</dc:title>
  <dc:subject>PPAML Challenge Problem</dc:subject>
  <dc:creator>Ssu-Hsin Yu</dc:creator>
  <cp:lastModifiedBy>Ssu-Hsin</cp:lastModifiedBy>
  <cp:revision>1679</cp:revision>
  <dcterms:created xsi:type="dcterms:W3CDTF">2011-03-31T18:08:19Z</dcterms:created>
  <dcterms:modified xsi:type="dcterms:W3CDTF">2015-07-16T15:35:07Z</dcterms:modified>
</cp:coreProperties>
</file>