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0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2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3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4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521" algn="l" defTabSz="9142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629" algn="l" defTabSz="9142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9733" algn="l" defTabSz="9142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6840" algn="l" defTabSz="9142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  <p15:guide id="4" pos="2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 autoAdjust="0"/>
    <p:restoredTop sz="91478" autoAdjust="0"/>
  </p:normalViewPr>
  <p:slideViewPr>
    <p:cSldViewPr snapToGrid="0" showGuides="1">
      <p:cViewPr varScale="1">
        <p:scale>
          <a:sx n="101" d="100"/>
          <a:sy n="101" d="100"/>
        </p:scale>
        <p:origin x="762" y="114"/>
      </p:cViewPr>
      <p:guideLst>
        <p:guide pos="282"/>
        <p:guide orient="horz" pos="768"/>
        <p:guide pos="2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1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09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3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1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29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3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0" algn="l" defTabSz="9142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52400" y="4187190"/>
            <a:ext cx="6728460" cy="5010150"/>
          </a:xfrm>
        </p:spPr>
        <p:txBody>
          <a:bodyPr>
            <a:noAutofit/>
          </a:bodyPr>
          <a:lstStyle/>
          <a:p>
            <a:endParaRPr lang="en-US" sz="105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F2F0457-BD03-454F-BB23-DB96F1121AE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1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9" y="5921833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" tIns="45711" rIns="45711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4" y="411483"/>
            <a:ext cx="6962454" cy="52322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1" y="1903577"/>
            <a:ext cx="6962456" cy="277849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3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7" y="6234275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55" y="6219281"/>
            <a:ext cx="1469261" cy="4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11483"/>
            <a:ext cx="11372474" cy="523220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2" y="1475741"/>
            <a:ext cx="11369809" cy="404777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417" indent="-222204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10603"/>
            <a:ext cx="11375136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1" y="1553616"/>
            <a:ext cx="5588582" cy="82119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01" indent="0">
              <a:buNone/>
              <a:defRPr sz="2000" b="1"/>
            </a:lvl2pPr>
            <a:lvl3pPr marL="914209" indent="0">
              <a:buNone/>
              <a:defRPr sz="1900" b="1"/>
            </a:lvl3pPr>
            <a:lvl4pPr marL="1371313" indent="0">
              <a:buNone/>
              <a:defRPr sz="1600" b="1"/>
            </a:lvl4pPr>
            <a:lvl5pPr marL="1828420" indent="0">
              <a:buNone/>
              <a:defRPr sz="1600" b="1"/>
            </a:lvl5pPr>
            <a:lvl6pPr marL="2285521" indent="0">
              <a:buNone/>
              <a:defRPr sz="1600" b="1"/>
            </a:lvl6pPr>
            <a:lvl7pPr marL="2742629" indent="0">
              <a:buNone/>
              <a:defRPr sz="1600" b="1"/>
            </a:lvl7pPr>
            <a:lvl8pPr marL="3199733" indent="0">
              <a:buNone/>
              <a:defRPr sz="1600" b="1"/>
            </a:lvl8pPr>
            <a:lvl9pPr marL="36568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1" y="2379196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 marL="1482417" indent="-222204">
              <a:buFont typeface="Arial" panose="020B0604020202020204" pitchFamily="34" charset="0"/>
              <a:buChar char="•"/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8" y="1553616"/>
            <a:ext cx="5531934" cy="82119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101" indent="0">
              <a:buNone/>
              <a:defRPr sz="2000" b="1"/>
            </a:lvl2pPr>
            <a:lvl3pPr marL="914209" indent="0">
              <a:buNone/>
              <a:defRPr sz="1900" b="1"/>
            </a:lvl3pPr>
            <a:lvl4pPr marL="1371313" indent="0">
              <a:buNone/>
              <a:defRPr sz="1600" b="1"/>
            </a:lvl4pPr>
            <a:lvl5pPr marL="1828420" indent="0">
              <a:buNone/>
              <a:defRPr sz="1600" b="1"/>
            </a:lvl5pPr>
            <a:lvl6pPr marL="2285521" indent="0">
              <a:buNone/>
              <a:defRPr sz="1600" b="1"/>
            </a:lvl6pPr>
            <a:lvl7pPr marL="2742629" indent="0">
              <a:buNone/>
              <a:defRPr sz="1600" b="1"/>
            </a:lvl7pPr>
            <a:lvl8pPr marL="3199733" indent="0">
              <a:buNone/>
              <a:defRPr sz="1600" b="1"/>
            </a:lvl8pPr>
            <a:lvl9pPr marL="365684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8" y="2379196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 marL="1482417" indent="-222204"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11483"/>
            <a:ext cx="11375136" cy="5232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9" y="5921833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" tIns="45711" rIns="45711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4" y="411483"/>
            <a:ext cx="6962454" cy="523220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3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3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411483"/>
            <a:ext cx="11375136" cy="5232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59" y="411483"/>
            <a:ext cx="113764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59" y="1496073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82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3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1788288" y="6669046"/>
            <a:ext cx="373685" cy="1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173000">
              <a:lnSpc>
                <a:spcPct val="90000"/>
              </a:lnSpc>
              <a:tabLst>
                <a:tab pos="230141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00">
                <a:lnSpc>
                  <a:spcPct val="90000"/>
                </a:lnSpc>
                <a:tabLst>
                  <a:tab pos="230141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1"/>
            <a:ext cx="2895600" cy="182563"/>
          </a:xfrm>
          <a:prstGeom prst="rect">
            <a:avLst/>
          </a:prstGeom>
          <a:ln/>
        </p:spPr>
        <p:txBody>
          <a:bodyPr lIns="91420" tIns="45711" rIns="91420" bIns="45711" anchor="ctr"/>
          <a:lstStyle/>
          <a:p>
            <a:pPr algn="l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0">
          <a:solidFill>
            <a:srgbClr val="006C3A"/>
          </a:solidFill>
          <a:latin typeface="Arial Black" pitchFamily="34" charset="0"/>
        </a:defRPr>
      </a:lvl5pPr>
      <a:lvl6pPr marL="45710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0">
          <a:solidFill>
            <a:srgbClr val="006C3A"/>
          </a:solidFill>
          <a:latin typeface="Arial Black" pitchFamily="34" charset="0"/>
        </a:defRPr>
      </a:lvl6pPr>
      <a:lvl7pPr marL="91420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0">
          <a:solidFill>
            <a:srgbClr val="006C3A"/>
          </a:solidFill>
          <a:latin typeface="Arial Black" pitchFamily="34" charset="0"/>
        </a:defRPr>
      </a:lvl7pPr>
      <a:lvl8pPr marL="137131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0">
          <a:solidFill>
            <a:srgbClr val="006C3A"/>
          </a:solidFill>
          <a:latin typeface="Arial Black" pitchFamily="34" charset="0"/>
        </a:defRPr>
      </a:lvl8pPr>
      <a:lvl9pPr marL="18284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0">
          <a:solidFill>
            <a:srgbClr val="006C3A"/>
          </a:solidFill>
          <a:latin typeface="Arial Black" pitchFamily="34" charset="0"/>
        </a:defRPr>
      </a:lvl9pPr>
    </p:titleStyle>
    <p:bodyStyle>
      <a:lvl1pPr marL="230141" indent="-230141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345" indent="-27934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indent="-230141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348" indent="-1730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417" indent="-222204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79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80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87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91" indent="-228553" algn="l" defTabSz="9142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1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29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3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0" algn="l" defTabSz="91420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>
            <a:off x="365760" y="3799269"/>
            <a:ext cx="1104079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939297" y="3799269"/>
            <a:ext cx="2458" cy="2438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070923" y="903669"/>
            <a:ext cx="0" cy="2895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71" name="TextBox 36"/>
          <p:cNvSpPr txBox="1">
            <a:spLocks noChangeArrowheads="1"/>
          </p:cNvSpPr>
          <p:nvPr/>
        </p:nvSpPr>
        <p:spPr bwMode="auto">
          <a:xfrm>
            <a:off x="364128" y="3816854"/>
            <a:ext cx="4575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8000"/>
                </a:solidFill>
                <a:latin typeface="Arial"/>
                <a:cs typeface="Arial"/>
              </a:rPr>
              <a:t>Impact</a:t>
            </a:r>
            <a:endParaRPr lang="en-US" b="1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11275" name="Title 1"/>
          <p:cNvSpPr>
            <a:spLocks noGrp="1"/>
          </p:cNvSpPr>
          <p:nvPr>
            <p:ph type="title"/>
          </p:nvPr>
        </p:nvSpPr>
        <p:spPr>
          <a:xfrm>
            <a:off x="364128" y="100049"/>
            <a:ext cx="9539957" cy="484748"/>
          </a:xfrm>
        </p:spPr>
        <p:txBody>
          <a:bodyPr anchor="ctr" anchorCtr="0">
            <a:normAutofit fontScale="90000"/>
          </a:bodyPr>
          <a:lstStyle/>
          <a:p>
            <a:r>
              <a:rPr lang="en-US" sz="2400" dirty="0" smtClean="0">
                <a:solidFill>
                  <a:srgbClr val="008000"/>
                </a:solidFill>
                <a:cs typeface="Arial" pitchFamily="34" charset="0"/>
              </a:rPr>
              <a:t>Preparing </a:t>
            </a:r>
            <a:r>
              <a:rPr lang="en-US" sz="2400" dirty="0" err="1" smtClean="0">
                <a:solidFill>
                  <a:srgbClr val="008000"/>
                </a:solidFill>
                <a:cs typeface="Arial" pitchFamily="34" charset="0"/>
              </a:rPr>
              <a:t>PETSc</a:t>
            </a:r>
            <a:r>
              <a:rPr lang="en-US" sz="2400" dirty="0" smtClean="0">
                <a:solidFill>
                  <a:srgbClr val="008000"/>
                </a:solidFill>
                <a:cs typeface="Arial" pitchFamily="34" charset="0"/>
              </a:rPr>
              <a:t>/TAO for </a:t>
            </a:r>
            <a:r>
              <a:rPr lang="en-US" sz="2400" dirty="0" err="1" smtClean="0">
                <a:solidFill>
                  <a:srgbClr val="008000"/>
                </a:solidFill>
                <a:cs typeface="Arial" pitchFamily="34" charset="0"/>
              </a:rPr>
              <a:t>Exascale</a:t>
            </a:r>
            <a:r>
              <a:rPr lang="en-US" sz="2400" dirty="0" smtClean="0">
                <a:solidFill>
                  <a:srgbClr val="008000"/>
                </a:solidFill>
                <a:cs typeface="Arial" pitchFamily="34" charset="0"/>
              </a:rPr>
              <a:t>:</a:t>
            </a:r>
            <a:br>
              <a:rPr lang="en-US" sz="2400" dirty="0" smtClean="0">
                <a:solidFill>
                  <a:srgbClr val="008000"/>
                </a:solidFill>
                <a:cs typeface="Arial" pitchFamily="34" charset="0"/>
              </a:rPr>
            </a:br>
            <a:r>
              <a:rPr lang="en-US" sz="2400" dirty="0">
                <a:solidFill>
                  <a:srgbClr val="008000"/>
                </a:solidFill>
                <a:cs typeface="Arial" pitchFamily="34" charset="0"/>
              </a:rPr>
              <a:t>Provide a prototype </a:t>
            </a:r>
            <a:r>
              <a:rPr lang="en-US" sz="2400" dirty="0" err="1" smtClean="0">
                <a:solidFill>
                  <a:srgbClr val="008000"/>
                </a:solidFill>
                <a:cs typeface="Arial" pitchFamily="34" charset="0"/>
              </a:rPr>
              <a:t>libEnsemble</a:t>
            </a:r>
            <a:r>
              <a:rPr lang="en-US" sz="2400" dirty="0" smtClean="0">
                <a:solidFill>
                  <a:srgbClr val="008000"/>
                </a:solidFill>
                <a:cs typeface="Arial" pitchFamily="34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cs typeface="Arial" pitchFamily="34" charset="0"/>
              </a:rPr>
              <a:t>with evaluations of problem usage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11273" name="Content Placeholder 5"/>
          <p:cNvSpPr>
            <a:spLocks noGrp="1"/>
          </p:cNvSpPr>
          <p:nvPr>
            <p:ph idx="1"/>
          </p:nvPr>
        </p:nvSpPr>
        <p:spPr>
          <a:xfrm>
            <a:off x="365760" y="1208469"/>
            <a:ext cx="5373190" cy="2450420"/>
          </a:xfrm>
        </p:spPr>
        <p:txBody>
          <a:bodyPr/>
          <a:lstStyle/>
          <a:p>
            <a:pPr marL="233363" lvl="1" indent="-233363">
              <a:spcBef>
                <a:spcPts val="600"/>
              </a:spcBef>
              <a:buSzPct val="120000"/>
              <a:buFont typeface="Arial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A 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new, scalable library for managing a dynamic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hierarchical 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collection of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running 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scalable simulations, where the simulations directly feed results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into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optimization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,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sensitivity analysis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, 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and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uncertainty quantification solvers</a:t>
            </a:r>
            <a:endParaRPr lang="en-US" sz="1600" dirty="0" smtClean="0">
              <a:latin typeface="Arial Narrow" panose="020B0606020202030204" pitchFamily="34" charset="0"/>
              <a:cs typeface="Arial Narrow"/>
            </a:endParaRPr>
          </a:p>
          <a:p>
            <a:pPr marL="233363" lvl="1" indent="-233363">
              <a:spcBef>
                <a:spcPts val="600"/>
              </a:spcBef>
              <a:buSzPct val="120000"/>
              <a:buFont typeface="Arial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Survey ECP applications for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library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requirements</a:t>
            </a:r>
          </a:p>
          <a:p>
            <a:pPr marL="233363" lvl="1" indent="-233363">
              <a:spcBef>
                <a:spcPts val="600"/>
              </a:spcBef>
              <a:buSzPct val="120000"/>
              <a:buFont typeface="Arial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Tight coupling 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and feedback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to direct multiple 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concurrent s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imulation evaluations</a:t>
            </a:r>
            <a:endParaRPr lang="en-US" sz="1600" dirty="0">
              <a:latin typeface="Arial Narrow" panose="020B0606020202030204" pitchFamily="34" charset="0"/>
              <a:cs typeface="Arial Narrow"/>
            </a:endParaRPr>
          </a:p>
          <a:p>
            <a:pPr marL="233363" lvl="1" indent="-233363">
              <a:spcBef>
                <a:spcPts val="600"/>
              </a:spcBef>
              <a:buSzPct val="120000"/>
              <a:buFont typeface="Arial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Built-in robustness </a:t>
            </a:r>
            <a:r>
              <a:rPr lang="en-US" sz="1600" dirty="0">
                <a:latin typeface="Arial Narrow" panose="020B0606020202030204" pitchFamily="34" charset="0"/>
                <a:cs typeface="Arial Narrow"/>
              </a:rPr>
              <a:t>to </a:t>
            </a: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simulation failures </a:t>
            </a:r>
          </a:p>
          <a:p>
            <a:pPr marL="233363" lvl="1" indent="-233363">
              <a:spcBef>
                <a:spcPts val="600"/>
              </a:spcBef>
              <a:buSzPct val="120000"/>
              <a:buFont typeface="Arial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  <a:cs typeface="Arial Narrow"/>
              </a:rPr>
              <a:t>Provide rich use case examples to lower barriers to entry</a:t>
            </a:r>
            <a:endParaRPr lang="en-US" sz="1600" dirty="0" smtClean="0">
              <a:latin typeface="Arial Narrow" panose="020B0606020202030204" pitchFamily="34" charset="0"/>
              <a:cs typeface="Arial Narrow"/>
            </a:endParaRPr>
          </a:p>
        </p:txBody>
      </p:sp>
      <p:sp>
        <p:nvSpPr>
          <p:cNvPr id="23" name="Content Placeholder 5"/>
          <p:cNvSpPr>
            <a:spLocks noGrp="1"/>
          </p:cNvSpPr>
          <p:nvPr>
            <p:ph sz="half" idx="4294967295"/>
          </p:nvPr>
        </p:nvSpPr>
        <p:spPr>
          <a:xfrm>
            <a:off x="365760" y="4323144"/>
            <a:ext cx="4406537" cy="1981199"/>
          </a:xfrm>
        </p:spPr>
        <p:txBody>
          <a:bodyPr/>
          <a:lstStyle/>
          <a:p>
            <a:r>
              <a:rPr lang="en-US" sz="1600" dirty="0" smtClean="0">
                <a:latin typeface="Arial Narrow" panose="020B0606020202030204" pitchFamily="34" charset="0"/>
              </a:rPr>
              <a:t>Enable applications to move</a:t>
            </a:r>
            <a:r>
              <a:rPr lang="en-US" sz="1600" dirty="0" smtClean="0">
                <a:latin typeface="Arial Narrow" panose="020B0606020202030204" pitchFamily="34" charset="0"/>
              </a:rPr>
              <a:t> beyond forward </a:t>
            </a:r>
            <a:r>
              <a:rPr lang="en-US" sz="1600" dirty="0">
                <a:latin typeface="Arial Narrow" panose="020B0606020202030204" pitchFamily="34" charset="0"/>
              </a:rPr>
              <a:t>simulation </a:t>
            </a:r>
            <a:r>
              <a:rPr lang="en-US" sz="1600" dirty="0" smtClean="0">
                <a:latin typeface="Arial Narrow" panose="020B0606020202030204" pitchFamily="34" charset="0"/>
              </a:rPr>
              <a:t>toward a </a:t>
            </a:r>
            <a:r>
              <a:rPr lang="en-US" sz="1600" dirty="0">
                <a:latin typeface="Arial Narrow" panose="020B0606020202030204" pitchFamily="34" charset="0"/>
              </a:rPr>
              <a:t>tight loop of optimization, sensitivity </a:t>
            </a:r>
            <a:r>
              <a:rPr lang="en-US" sz="1600" dirty="0" smtClean="0">
                <a:latin typeface="Arial Narrow" panose="020B0606020202030204" pitchFamily="34" charset="0"/>
              </a:rPr>
              <a:t>analysis, </a:t>
            </a:r>
            <a:r>
              <a:rPr lang="en-US" sz="1600" dirty="0">
                <a:latin typeface="Arial Narrow" panose="020B0606020202030204" pitchFamily="34" charset="0"/>
              </a:rPr>
              <a:t>and uncertain quantification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Enhance opportunities for scalable solution of high-level design, decision, </a:t>
            </a:r>
            <a:r>
              <a:rPr lang="en-US" sz="1600" dirty="0">
                <a:latin typeface="Arial Narrow" panose="020B0606020202030204" pitchFamily="34" charset="0"/>
              </a:rPr>
              <a:t>and inference problems</a:t>
            </a:r>
            <a:endParaRPr lang="en-US" sz="1600" dirty="0" smtClean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9705975" y="0"/>
            <a:ext cx="2501043" cy="60016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100" dirty="0" smtClean="0">
                <a:solidFill>
                  <a:srgbClr val="FFFFFF"/>
                </a:solidFill>
                <a:cs typeface="Arial" pitchFamily="34" charset="0"/>
              </a:rPr>
              <a:t>2.3.3.06 STMS07: </a:t>
            </a:r>
            <a:r>
              <a:rPr lang="en-US" sz="1100" dirty="0" err="1" smtClean="0">
                <a:solidFill>
                  <a:srgbClr val="FFFFFF"/>
                </a:solidFill>
                <a:cs typeface="Arial" pitchFamily="34" charset="0"/>
              </a:rPr>
              <a:t>PETSc</a:t>
            </a:r>
            <a:r>
              <a:rPr lang="en-US" sz="1100" dirty="0" smtClean="0">
                <a:solidFill>
                  <a:srgbClr val="FFFFFF"/>
                </a:solidFill>
                <a:cs typeface="Arial" pitchFamily="34" charset="0"/>
              </a:rPr>
              <a:t>/TAO</a:t>
            </a:r>
            <a:endParaRPr lang="en-US" sz="1100" dirty="0">
              <a:solidFill>
                <a:srgbClr val="FFFFFF"/>
              </a:solidFill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1100" dirty="0" smtClean="0">
                <a:solidFill>
                  <a:srgbClr val="FFFFFF"/>
                </a:solidFill>
                <a:cs typeface="Arial" pitchFamily="34" charset="0"/>
              </a:rPr>
              <a:t>PI</a:t>
            </a:r>
            <a:r>
              <a:rPr lang="en-US" sz="1100" dirty="0">
                <a:solidFill>
                  <a:srgbClr val="FFFFFF"/>
                </a:solidFill>
                <a:cs typeface="Arial" pitchFamily="34" charset="0"/>
              </a:rPr>
              <a:t>: </a:t>
            </a:r>
            <a:r>
              <a:rPr lang="en-US" sz="1100" dirty="0" smtClean="0">
                <a:solidFill>
                  <a:srgbClr val="FFFFFF"/>
                </a:solidFill>
                <a:cs typeface="Arial" pitchFamily="34" charset="0"/>
              </a:rPr>
              <a:t>Barry Smith, Argonne</a:t>
            </a:r>
            <a:r>
              <a:rPr lang="en-US" sz="1100" dirty="0">
                <a:solidFill>
                  <a:srgbClr val="FFFFFF"/>
                </a:solidFill>
                <a:cs typeface="Arial" pitchFamily="34" charset="0"/>
              </a:rPr>
              <a:t/>
            </a:r>
            <a:br>
              <a:rPr lang="en-US" sz="1100" dirty="0">
                <a:solidFill>
                  <a:srgbClr val="FFFFFF"/>
                </a:solidFill>
                <a:cs typeface="Arial" pitchFamily="34" charset="0"/>
              </a:rPr>
            </a:br>
            <a:r>
              <a:rPr lang="en-US" sz="1100" dirty="0" smtClean="0">
                <a:solidFill>
                  <a:srgbClr val="FFFFFF"/>
                </a:solidFill>
                <a:cs typeface="Arial" pitchFamily="34" charset="0"/>
              </a:rPr>
              <a:t>Hudson, Larson, Mills, Munson, Wild</a:t>
            </a:r>
            <a:endParaRPr lang="en-US" sz="1100" dirty="0" smtClean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272" name="TextBox 38"/>
          <p:cNvSpPr txBox="1">
            <a:spLocks noChangeArrowheads="1"/>
          </p:cNvSpPr>
          <p:nvPr/>
        </p:nvSpPr>
        <p:spPr bwMode="auto">
          <a:xfrm>
            <a:off x="364128" y="755874"/>
            <a:ext cx="570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8000"/>
                </a:solidFill>
                <a:latin typeface="+mn-lt"/>
                <a:cs typeface="Arial" pitchFamily="34" charset="0"/>
              </a:rPr>
              <a:t>Scope and Objectives</a:t>
            </a:r>
            <a:endParaRPr lang="en-US" b="1" dirty="0">
              <a:solidFill>
                <a:srgbClr val="008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9298" y="3865638"/>
            <a:ext cx="549851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" eaLnBrk="0" hangingPunct="0">
              <a:lnSpc>
                <a:spcPct val="90000"/>
              </a:lnSpc>
              <a:spcBef>
                <a:spcPts val="600"/>
              </a:spcBef>
            </a:pPr>
            <a:r>
              <a:rPr lang="en-US" b="1" dirty="0" smtClean="0">
                <a:solidFill>
                  <a:srgbClr val="008000"/>
                </a:solidFill>
                <a:latin typeface="Arial" charset="0"/>
                <a:cs typeface="Arial" pitchFamily="34" charset="0"/>
              </a:rPr>
              <a:t>Project Accomplishment</a:t>
            </a:r>
            <a:endParaRPr lang="en-US" b="1" dirty="0">
              <a:solidFill>
                <a:srgbClr val="008000"/>
              </a:solidFill>
              <a:latin typeface="Arial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39298" y="4180269"/>
            <a:ext cx="6467256" cy="205739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Developed </a:t>
            </a:r>
            <a:r>
              <a:rPr lang="en-US" sz="1600" dirty="0" err="1" smtClean="0">
                <a:latin typeface="Arial Narrow" panose="020B0606020202030204" pitchFamily="34" charset="0"/>
              </a:rPr>
              <a:t>libEnsemble</a:t>
            </a:r>
            <a:r>
              <a:rPr lang="en-US" sz="1600" dirty="0" smtClean="0">
                <a:latin typeface="Arial Narrow" panose="020B0606020202030204" pitchFamily="34" charset="0"/>
              </a:rPr>
              <a:t> API and implemented in Python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Developed regression tests, including the use of the </a:t>
            </a:r>
            <a:r>
              <a:rPr lang="en-US" sz="1600" dirty="0" err="1" smtClean="0">
                <a:latin typeface="Arial Narrow" panose="020B0606020202030204" pitchFamily="34" charset="0"/>
              </a:rPr>
              <a:t>PETSc</a:t>
            </a:r>
            <a:r>
              <a:rPr lang="en-US" sz="1600" dirty="0" smtClean="0">
                <a:latin typeface="Arial Narrow" panose="020B0606020202030204" pitchFamily="34" charset="0"/>
              </a:rPr>
              <a:t>/TAO optimization solver </a:t>
            </a:r>
            <a:r>
              <a:rPr lang="en-US" sz="1600" dirty="0" err="1" smtClean="0">
                <a:latin typeface="Arial Narrow" panose="020B0606020202030204" pitchFamily="34" charset="0"/>
              </a:rPr>
              <a:t>POUNDerS</a:t>
            </a:r>
            <a:r>
              <a:rPr lang="en-US" sz="1600" dirty="0" smtClean="0">
                <a:latin typeface="Arial Narrow" panose="020B0606020202030204" pitchFamily="34" charset="0"/>
              </a:rPr>
              <a:t> using </a:t>
            </a:r>
            <a:r>
              <a:rPr lang="en-US" sz="1600" dirty="0" err="1">
                <a:latin typeface="Arial Narrow" panose="020B0606020202030204" pitchFamily="34" charset="0"/>
              </a:rPr>
              <a:t>l</a:t>
            </a:r>
            <a:r>
              <a:rPr lang="en-US" sz="1600" dirty="0" err="1" smtClean="0">
                <a:latin typeface="Arial Narrow" panose="020B0606020202030204" pitchFamily="34" charset="0"/>
              </a:rPr>
              <a:t>ibEnsemble</a:t>
            </a:r>
            <a:r>
              <a:rPr lang="en-US" sz="1600" dirty="0" smtClean="0">
                <a:latin typeface="Arial Narrow" panose="020B0606020202030204" pitchFamily="34" charset="0"/>
              </a:rPr>
              <a:t> API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Identified gap </a:t>
            </a:r>
            <a:r>
              <a:rPr lang="en-US" sz="1600" dirty="0">
                <a:latin typeface="Arial Narrow" panose="020B0606020202030204" pitchFamily="34" charset="0"/>
              </a:rPr>
              <a:t>in </a:t>
            </a:r>
            <a:r>
              <a:rPr lang="en-US" sz="1600" dirty="0" err="1" smtClean="0">
                <a:latin typeface="Arial Narrow" panose="020B0606020202030204" pitchFamily="34" charset="0"/>
              </a:rPr>
              <a:t>libEnsemble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API and </a:t>
            </a:r>
            <a:r>
              <a:rPr lang="en-US" sz="1600" dirty="0" smtClean="0">
                <a:latin typeface="Arial Narrow" panose="020B0606020202030204" pitchFamily="34" charset="0"/>
              </a:rPr>
              <a:t>updated requirements to add capability for “persistent workers” responsible for simulation and/or ensemble generation</a:t>
            </a:r>
            <a:endParaRPr lang="en-US" sz="1600" dirty="0">
              <a:latin typeface="Arial Narrow" panose="020B0606020202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Released initial version: </a:t>
            </a:r>
            <a:r>
              <a:rPr lang="en-US" sz="1600" dirty="0" err="1">
                <a:latin typeface="Arial Narrow" panose="020B0606020202030204" pitchFamily="34" charset="0"/>
              </a:rPr>
              <a:t>l</a:t>
            </a:r>
            <a:r>
              <a:rPr lang="en-US" sz="1600" dirty="0" err="1" smtClean="0">
                <a:latin typeface="Arial Narrow" panose="020B0606020202030204" pitchFamily="34" charset="0"/>
              </a:rPr>
              <a:t>ibEnsemble</a:t>
            </a:r>
            <a:r>
              <a:rPr lang="en-US" sz="1600" dirty="0" smtClean="0">
                <a:latin typeface="Arial Narrow" panose="020B0606020202030204" pitchFamily="34" charset="0"/>
              </a:rPr>
              <a:t> 0.1.0; available via </a:t>
            </a:r>
            <a:r>
              <a:rPr lang="en-US" sz="1600" dirty="0" err="1" smtClean="0">
                <a:latin typeface="Arial Narrow" panose="020B0606020202030204" pitchFamily="34" charset="0"/>
              </a:rPr>
              <a:t>Spack</a:t>
            </a:r>
            <a:endParaRPr lang="en-US" sz="1600" dirty="0" smtClean="0">
              <a:latin typeface="Arial Narrow" panose="020B0606020202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 Narrow" panose="020B0606020202030204" pitchFamily="34" charset="0"/>
              </a:rPr>
              <a:t>Our </a:t>
            </a:r>
            <a:r>
              <a:rPr lang="en-US" sz="1600" dirty="0" smtClean="0">
                <a:latin typeface="Arial Narrow" panose="020B0606020202030204" pitchFamily="34" charset="0"/>
              </a:rPr>
              <a:t>next task is </a:t>
            </a:r>
            <a:r>
              <a:rPr lang="en-US" sz="1600" dirty="0">
                <a:latin typeface="Arial Narrow" panose="020B0606020202030204" pitchFamily="34" charset="0"/>
              </a:rPr>
              <a:t>to </a:t>
            </a:r>
            <a:r>
              <a:rPr lang="en-US" sz="1600" dirty="0" smtClean="0">
                <a:latin typeface="Arial Narrow" panose="020B0606020202030204" pitchFamily="34" charset="0"/>
              </a:rPr>
              <a:t>add online monitoring </a:t>
            </a:r>
            <a:r>
              <a:rPr lang="en-US" sz="1600" dirty="0">
                <a:latin typeface="Arial Narrow" panose="020B0606020202030204" pitchFamily="34" charset="0"/>
              </a:rPr>
              <a:t>and dynamic pool features </a:t>
            </a:r>
            <a:r>
              <a:rPr lang="en-US" sz="1600" dirty="0" smtClean="0">
                <a:latin typeface="Arial Narrow" panose="020B0606020202030204" pitchFamily="34" charset="0"/>
              </a:rPr>
              <a:t>for release </a:t>
            </a:r>
            <a:r>
              <a:rPr lang="en-US" sz="1600" dirty="0" smtClean="0">
                <a:latin typeface="Arial Narrow" panose="020B0606020202030204" pitchFamily="34" charset="0"/>
              </a:rPr>
              <a:t>in </a:t>
            </a:r>
            <a:r>
              <a:rPr lang="en-US" sz="1600" dirty="0" smtClean="0">
                <a:latin typeface="Arial Narrow" panose="020B0606020202030204" pitchFamily="34" charset="0"/>
              </a:rPr>
              <a:t>June </a:t>
            </a:r>
            <a:r>
              <a:rPr lang="en-US" sz="1600" dirty="0" smtClean="0">
                <a:latin typeface="Arial Narrow" panose="020B0606020202030204" pitchFamily="34" charset="0"/>
              </a:rPr>
              <a:t>2018</a:t>
            </a: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2608" y="887324"/>
            <a:ext cx="27314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Cool image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84434" y="1609955"/>
            <a:ext cx="1421741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 smtClean="0">
                <a:latin typeface="Arial Narrow"/>
                <a:cs typeface="Arial Narrow"/>
              </a:rPr>
              <a:t>The </a:t>
            </a:r>
            <a:r>
              <a:rPr lang="en-US" sz="1100" dirty="0" err="1" smtClean="0">
                <a:latin typeface="Arial Narrow"/>
                <a:cs typeface="Arial Narrow"/>
              </a:rPr>
              <a:t>LibEnsemble</a:t>
            </a:r>
            <a:r>
              <a:rPr lang="en-US" sz="1100" dirty="0" smtClean="0">
                <a:latin typeface="Arial Narrow"/>
                <a:cs typeface="Arial Narrow"/>
              </a:rPr>
              <a:t> control flow showing a manager coordinating workers executing calculations of either simulation functions or generation functions</a:t>
            </a:r>
            <a:endParaRPr lang="en-US" sz="1100" dirty="0" smtClean="0">
              <a:latin typeface="Arial Narrow"/>
              <a:cs typeface="Arial Narro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08" y="700213"/>
            <a:ext cx="3550411" cy="29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34311</TotalTime>
  <Words>212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Arial Narrow</vt:lpstr>
      <vt:lpstr>Calibri</vt:lpstr>
      <vt:lpstr>Presentations (Wide Screen)</vt:lpstr>
      <vt:lpstr>Preparing PETSc/TAO for Exascale: Provide a prototype libEnsemble with evaluations of problem usage</vt:lpstr>
    </vt:vector>
  </TitlesOfParts>
  <Company>ORNL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Stefan Wild</cp:lastModifiedBy>
  <cp:revision>1001</cp:revision>
  <cp:lastPrinted>2017-11-28T20:25:02Z</cp:lastPrinted>
  <dcterms:created xsi:type="dcterms:W3CDTF">2015-03-03T13:47:39Z</dcterms:created>
  <dcterms:modified xsi:type="dcterms:W3CDTF">2017-11-29T15:09:06Z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