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9467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94676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467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94676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467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467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952115" cy="762000"/>
          </a:xfrm>
          <a:custGeom>
            <a:avLst/>
            <a:gdLst/>
            <a:ahLst/>
            <a:cxnLst/>
            <a:rect l="l" t="t" r="r" b="b"/>
            <a:pathLst>
              <a:path w="2952115" h="762000">
                <a:moveTo>
                  <a:pt x="2951988" y="0"/>
                </a:moveTo>
                <a:lnTo>
                  <a:pt x="493776" y="0"/>
                </a:lnTo>
                <a:lnTo>
                  <a:pt x="347472" y="0"/>
                </a:lnTo>
                <a:lnTo>
                  <a:pt x="0" y="0"/>
                </a:lnTo>
                <a:lnTo>
                  <a:pt x="0" y="762000"/>
                </a:lnTo>
                <a:lnTo>
                  <a:pt x="164706" y="762000"/>
                </a:lnTo>
                <a:lnTo>
                  <a:pt x="413473" y="185928"/>
                </a:lnTo>
                <a:lnTo>
                  <a:pt x="2860548" y="185928"/>
                </a:lnTo>
                <a:lnTo>
                  <a:pt x="2951988" y="0"/>
                </a:lnTo>
                <a:close/>
              </a:path>
            </a:pathLst>
          </a:custGeom>
          <a:solidFill>
            <a:srgbClr val="0345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915"/>
            <a:ext cx="800100" cy="65227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3880" y="214884"/>
            <a:ext cx="1095756" cy="109423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42187" y="6644639"/>
            <a:ext cx="11450320" cy="0"/>
          </a:xfrm>
          <a:custGeom>
            <a:avLst/>
            <a:gdLst/>
            <a:ahLst/>
            <a:cxnLst/>
            <a:rect l="l" t="t" r="r" b="b"/>
            <a:pathLst>
              <a:path w="11450320" h="0">
                <a:moveTo>
                  <a:pt x="0" y="0"/>
                </a:moveTo>
                <a:lnTo>
                  <a:pt x="11450066" y="0"/>
                </a:lnTo>
              </a:path>
            </a:pathLst>
          </a:custGeom>
          <a:ln w="12700">
            <a:solidFill>
              <a:srgbClr val="8EB3D2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95176" y="6478523"/>
            <a:ext cx="466344" cy="1203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374" y="466470"/>
            <a:ext cx="226314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94676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2669" y="1285908"/>
            <a:ext cx="7112000" cy="4547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94676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08020"/>
            <a:ext cx="12192000" cy="151637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02584" y="3286709"/>
            <a:ext cx="61976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5">
                <a:solidFill>
                  <a:srgbClr val="FFC000"/>
                </a:solidFill>
                <a:latin typeface="SimSun"/>
                <a:cs typeface="SimSun"/>
              </a:rPr>
              <a:t>翻转课堂及结课要求</a:t>
            </a:r>
            <a:endParaRPr sz="54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05529" y="5598058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Microsoft YaHei"/>
                <a:cs typeface="Microsoft YaHei"/>
              </a:rPr>
              <a:t>主讲：潘峰，陈大力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91655" y="5598058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Microsoft YaHei"/>
                <a:cs typeface="Microsoft YaHei"/>
              </a:rPr>
              <a:t>东北大学信息学院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889242" y="2170938"/>
            <a:ext cx="5302885" cy="76200"/>
          </a:xfrm>
          <a:custGeom>
            <a:avLst/>
            <a:gdLst/>
            <a:ahLst/>
            <a:cxnLst/>
            <a:rect l="l" t="t" r="r" b="b"/>
            <a:pathLst>
              <a:path w="53028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5302884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5302884" h="76200">
                <a:moveTo>
                  <a:pt x="5302758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5302758" y="47625"/>
                </a:lnTo>
                <a:lnTo>
                  <a:pt x="5302758" y="2857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572" y="2830067"/>
            <a:ext cx="2046731" cy="2046731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40386" y="905217"/>
            <a:ext cx="11342370" cy="675005"/>
            <a:chOff x="40386" y="905217"/>
            <a:chExt cx="11342370" cy="675005"/>
          </a:xfrm>
        </p:grpSpPr>
        <p:sp>
          <p:nvSpPr>
            <p:cNvPr id="10" name="object 10" descr=""/>
            <p:cNvSpPr/>
            <p:nvPr/>
          </p:nvSpPr>
          <p:spPr>
            <a:xfrm>
              <a:off x="40386" y="1159002"/>
              <a:ext cx="5878830" cy="76200"/>
            </a:xfrm>
            <a:custGeom>
              <a:avLst/>
              <a:gdLst/>
              <a:ahLst/>
              <a:cxnLst/>
              <a:rect l="l" t="t" r="r" b="b"/>
              <a:pathLst>
                <a:path w="5878830" h="76200">
                  <a:moveTo>
                    <a:pt x="5802122" y="0"/>
                  </a:moveTo>
                  <a:lnTo>
                    <a:pt x="5802122" y="76200"/>
                  </a:lnTo>
                  <a:lnTo>
                    <a:pt x="5859272" y="47625"/>
                  </a:lnTo>
                  <a:lnTo>
                    <a:pt x="5814822" y="47625"/>
                  </a:lnTo>
                  <a:lnTo>
                    <a:pt x="5814822" y="28575"/>
                  </a:lnTo>
                  <a:lnTo>
                    <a:pt x="5859272" y="28575"/>
                  </a:lnTo>
                  <a:lnTo>
                    <a:pt x="5802122" y="0"/>
                  </a:lnTo>
                  <a:close/>
                </a:path>
                <a:path w="5878830" h="76200">
                  <a:moveTo>
                    <a:pt x="5802122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5802122" y="47625"/>
                  </a:lnTo>
                  <a:lnTo>
                    <a:pt x="5802122" y="28575"/>
                  </a:lnTo>
                  <a:close/>
                </a:path>
                <a:path w="5878830" h="76200">
                  <a:moveTo>
                    <a:pt x="5859272" y="28575"/>
                  </a:moveTo>
                  <a:lnTo>
                    <a:pt x="5814822" y="28575"/>
                  </a:lnTo>
                  <a:lnTo>
                    <a:pt x="5814822" y="47625"/>
                  </a:lnTo>
                  <a:lnTo>
                    <a:pt x="5859272" y="47625"/>
                  </a:lnTo>
                  <a:lnTo>
                    <a:pt x="5878322" y="38100"/>
                  </a:lnTo>
                  <a:lnTo>
                    <a:pt x="5859272" y="2857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8632" y="905217"/>
              <a:ext cx="705446" cy="67491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4788" y="905217"/>
              <a:ext cx="705446" cy="67491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0943" y="905217"/>
              <a:ext cx="705446" cy="67491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7100" y="905217"/>
              <a:ext cx="705446" cy="67491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3255" y="905217"/>
              <a:ext cx="705446" cy="67491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47888" y="905217"/>
              <a:ext cx="705446" cy="67491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34043" y="905217"/>
              <a:ext cx="705446" cy="67491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20200" y="905217"/>
              <a:ext cx="705446" cy="67491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06355" y="905217"/>
              <a:ext cx="705446" cy="67491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90988" y="905217"/>
              <a:ext cx="705446" cy="67491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77143" y="905217"/>
              <a:ext cx="705446" cy="674916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5996685" y="981202"/>
            <a:ext cx="5189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109" algn="l"/>
                <a:tab pos="984885" algn="l"/>
                <a:tab pos="1471295" algn="l"/>
                <a:tab pos="1957070" algn="l"/>
                <a:tab pos="2442210" algn="l"/>
                <a:tab pos="2928620" algn="l"/>
                <a:tab pos="3414395" algn="l"/>
                <a:tab pos="3900804" algn="l"/>
                <a:tab pos="4385310" algn="l"/>
                <a:tab pos="4871720" algn="l"/>
              </a:tabLst>
            </a:pPr>
            <a:r>
              <a:rPr dirty="0" sz="2400" spc="-50" b="1">
                <a:solidFill>
                  <a:srgbClr val="FFC000"/>
                </a:solidFill>
                <a:latin typeface="Microsoft YaHei"/>
                <a:cs typeface="Microsoft YaHei"/>
              </a:rPr>
              <a:t>国</a:t>
            </a:r>
            <a:r>
              <a:rPr dirty="0" sz="2400" b="1">
                <a:solidFill>
                  <a:srgbClr val="FFC000"/>
                </a:solidFill>
                <a:latin typeface="Microsoft YaHei"/>
                <a:cs typeface="Microsoft YaHei"/>
              </a:rPr>
              <a:t>	</a:t>
            </a:r>
            <a:r>
              <a:rPr dirty="0" sz="2400" spc="-50" b="1">
                <a:solidFill>
                  <a:srgbClr val="FFC000"/>
                </a:solidFill>
                <a:latin typeface="Microsoft YaHei"/>
                <a:cs typeface="Microsoft YaHei"/>
              </a:rPr>
              <a:t>家</a:t>
            </a:r>
            <a:r>
              <a:rPr dirty="0" sz="2400" b="1">
                <a:solidFill>
                  <a:srgbClr val="FFC000"/>
                </a:solidFill>
                <a:latin typeface="Microsoft YaHei"/>
                <a:cs typeface="Microsoft YaHei"/>
              </a:rPr>
              <a:t>	</a:t>
            </a:r>
            <a:r>
              <a:rPr dirty="0" sz="2400" spc="-50" b="1">
                <a:solidFill>
                  <a:srgbClr val="FFC000"/>
                </a:solidFill>
                <a:latin typeface="Microsoft YaHei"/>
                <a:cs typeface="Microsoft YaHei"/>
              </a:rPr>
              <a:t>级</a:t>
            </a:r>
            <a:r>
              <a:rPr dirty="0" sz="2400" b="1">
                <a:solidFill>
                  <a:srgbClr val="FFC000"/>
                </a:solidFill>
                <a:latin typeface="Microsoft YaHei"/>
                <a:cs typeface="Microsoft YaHei"/>
              </a:rPr>
              <a:t>	</a:t>
            </a:r>
            <a:r>
              <a:rPr dirty="0" sz="2400" spc="-50" b="1">
                <a:solidFill>
                  <a:srgbClr val="FFC000"/>
                </a:solidFill>
                <a:latin typeface="Microsoft YaHei"/>
                <a:cs typeface="Microsoft YaHei"/>
              </a:rPr>
              <a:t>一</a:t>
            </a:r>
            <a:r>
              <a:rPr dirty="0" sz="2400" b="1">
                <a:solidFill>
                  <a:srgbClr val="FFC000"/>
                </a:solidFill>
                <a:latin typeface="Microsoft YaHei"/>
                <a:cs typeface="Microsoft YaHei"/>
              </a:rPr>
              <a:t>	</a:t>
            </a:r>
            <a:r>
              <a:rPr dirty="0" sz="2400" spc="-50" b="1">
                <a:solidFill>
                  <a:srgbClr val="FFC000"/>
                </a:solidFill>
                <a:latin typeface="Microsoft YaHei"/>
                <a:cs typeface="Microsoft YaHei"/>
              </a:rPr>
              <a:t>流</a:t>
            </a:r>
            <a:r>
              <a:rPr dirty="0" sz="2400" b="1">
                <a:solidFill>
                  <a:srgbClr val="FFC000"/>
                </a:solidFill>
                <a:latin typeface="Microsoft YaHei"/>
                <a:cs typeface="Microsoft YaHei"/>
              </a:rPr>
              <a:t>	</a:t>
            </a:r>
            <a:r>
              <a:rPr dirty="0" sz="2400" spc="-50" b="1">
                <a:solidFill>
                  <a:srgbClr val="FFC000"/>
                </a:solidFill>
                <a:latin typeface="Microsoft YaHei"/>
                <a:cs typeface="Microsoft YaHei"/>
              </a:rPr>
              <a:t>本</a:t>
            </a:r>
            <a:r>
              <a:rPr dirty="0" sz="2400" b="1">
                <a:solidFill>
                  <a:srgbClr val="FFC000"/>
                </a:solidFill>
                <a:latin typeface="Microsoft YaHei"/>
                <a:cs typeface="Microsoft YaHei"/>
              </a:rPr>
              <a:t>	</a:t>
            </a:r>
            <a:r>
              <a:rPr dirty="0" sz="2400" spc="-50" b="1">
                <a:solidFill>
                  <a:srgbClr val="FFC000"/>
                </a:solidFill>
                <a:latin typeface="Microsoft YaHei"/>
                <a:cs typeface="Microsoft YaHei"/>
              </a:rPr>
              <a:t>科</a:t>
            </a:r>
            <a:r>
              <a:rPr dirty="0" sz="2400" b="1">
                <a:solidFill>
                  <a:srgbClr val="FFC000"/>
                </a:solidFill>
                <a:latin typeface="Microsoft YaHei"/>
                <a:cs typeface="Microsoft YaHei"/>
              </a:rPr>
              <a:t>	</a:t>
            </a:r>
            <a:r>
              <a:rPr dirty="0" sz="2400" spc="-50" b="1">
                <a:solidFill>
                  <a:srgbClr val="FFC000"/>
                </a:solidFill>
                <a:latin typeface="Microsoft YaHei"/>
                <a:cs typeface="Microsoft YaHei"/>
              </a:rPr>
              <a:t>课</a:t>
            </a:r>
            <a:r>
              <a:rPr dirty="0" sz="2400" b="1">
                <a:solidFill>
                  <a:srgbClr val="FFC000"/>
                </a:solidFill>
                <a:latin typeface="Microsoft YaHei"/>
                <a:cs typeface="Microsoft YaHei"/>
              </a:rPr>
              <a:t>	</a:t>
            </a:r>
            <a:r>
              <a:rPr dirty="0" sz="2400" spc="-50" b="1">
                <a:solidFill>
                  <a:srgbClr val="FFC000"/>
                </a:solidFill>
                <a:latin typeface="Microsoft YaHei"/>
                <a:cs typeface="Microsoft YaHei"/>
              </a:rPr>
              <a:t>程</a:t>
            </a:r>
            <a:r>
              <a:rPr dirty="0" sz="2400" b="1">
                <a:solidFill>
                  <a:srgbClr val="FFC000"/>
                </a:solidFill>
                <a:latin typeface="Microsoft YaHei"/>
                <a:cs typeface="Microsoft YaHei"/>
              </a:rPr>
              <a:t>	</a:t>
            </a:r>
            <a:r>
              <a:rPr dirty="0" sz="2400" spc="-50" b="1">
                <a:solidFill>
                  <a:srgbClr val="FFC000"/>
                </a:solidFill>
                <a:latin typeface="Microsoft YaHei"/>
                <a:cs typeface="Microsoft YaHei"/>
              </a:rPr>
              <a:t>建</a:t>
            </a:r>
            <a:r>
              <a:rPr dirty="0" sz="2400" b="1">
                <a:solidFill>
                  <a:srgbClr val="FFC000"/>
                </a:solidFill>
                <a:latin typeface="Microsoft YaHei"/>
                <a:cs typeface="Microsoft YaHei"/>
              </a:rPr>
              <a:t>	</a:t>
            </a:r>
            <a:r>
              <a:rPr dirty="0" sz="2400" spc="-50" b="1">
                <a:solidFill>
                  <a:srgbClr val="FFC000"/>
                </a:solidFill>
                <a:latin typeface="Microsoft YaHei"/>
                <a:cs typeface="Microsoft YaHei"/>
              </a:rPr>
              <a:t>设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08533" y="1759153"/>
            <a:ext cx="52368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 b="1">
                <a:solidFill>
                  <a:srgbClr val="FFFFFF"/>
                </a:solidFill>
                <a:latin typeface="Times New Roman"/>
                <a:cs typeface="Times New Roman"/>
              </a:rPr>
              <a:t>MATLAB</a:t>
            </a:r>
            <a:r>
              <a:rPr dirty="0" spc="-20" b="1">
                <a:solidFill>
                  <a:srgbClr val="FFFFFF"/>
                </a:solidFill>
                <a:latin typeface="Microsoft YaHei"/>
                <a:cs typeface="Microsoft YaHei"/>
              </a:rPr>
              <a:t>语言与应用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374" y="460375"/>
            <a:ext cx="33813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成绩评定方法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1289" y="1238863"/>
            <a:ext cx="7456170" cy="3606800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785"/>
              </a:spcBef>
              <a:buFont typeface="Wingdings"/>
              <a:buChar char=""/>
              <a:tabLst>
                <a:tab pos="455930" algn="l"/>
              </a:tabLst>
            </a:pPr>
            <a:r>
              <a:rPr dirty="0" sz="2800" spc="-35">
                <a:latin typeface="SimSun"/>
                <a:cs typeface="SimSun"/>
              </a:rPr>
              <a:t>实验成绩：</a:t>
            </a:r>
            <a:r>
              <a:rPr dirty="0" sz="2800" spc="-30">
                <a:latin typeface="SimSun"/>
                <a:cs typeface="SimSun"/>
              </a:rPr>
              <a:t>30</a:t>
            </a:r>
            <a:r>
              <a:rPr dirty="0" sz="2800" spc="-50">
                <a:latin typeface="SimSun"/>
                <a:cs typeface="SimSun"/>
              </a:rPr>
              <a:t>分</a:t>
            </a:r>
            <a:endParaRPr sz="2800">
              <a:latin typeface="SimSun"/>
              <a:cs typeface="SimSun"/>
            </a:endParaRPr>
          </a:p>
          <a:p>
            <a:pPr marL="455930" indent="-443230">
              <a:lnSpc>
                <a:spcPct val="100000"/>
              </a:lnSpc>
              <a:spcBef>
                <a:spcPts val="1685"/>
              </a:spcBef>
              <a:buFont typeface="Wingdings"/>
              <a:buChar char=""/>
              <a:tabLst>
                <a:tab pos="455930" algn="l"/>
              </a:tabLst>
            </a:pPr>
            <a:r>
              <a:rPr dirty="0" sz="2800" spc="-35">
                <a:latin typeface="SimSun"/>
                <a:cs typeface="SimSun"/>
              </a:rPr>
              <a:t>慕课成绩：</a:t>
            </a:r>
            <a:r>
              <a:rPr dirty="0" sz="2800" spc="-25">
                <a:latin typeface="SimSun"/>
                <a:cs typeface="SimSun"/>
              </a:rPr>
              <a:t>30</a:t>
            </a:r>
            <a:r>
              <a:rPr dirty="0" sz="2800" spc="-50">
                <a:latin typeface="SimSun"/>
                <a:cs typeface="SimSun"/>
              </a:rPr>
              <a:t>分</a:t>
            </a:r>
            <a:endParaRPr sz="2800">
              <a:latin typeface="SimSun"/>
              <a:cs typeface="SimSun"/>
            </a:endParaRPr>
          </a:p>
          <a:p>
            <a:pPr marL="584200" indent="-571500">
              <a:lnSpc>
                <a:spcPct val="100000"/>
              </a:lnSpc>
              <a:spcBef>
                <a:spcPts val="1540"/>
              </a:spcBef>
              <a:buFont typeface="Wingdings"/>
              <a:buChar char=""/>
              <a:tabLst>
                <a:tab pos="584200" algn="l"/>
              </a:tabLst>
            </a:pPr>
            <a:r>
              <a:rPr dirty="0" sz="2400" spc="-10">
                <a:latin typeface="SimSun"/>
                <a:cs typeface="SimSun"/>
              </a:rPr>
              <a:t>慕课（线上学习 单元测试 单元作业 结课考试</a:t>
            </a:r>
            <a:r>
              <a:rPr dirty="0" sz="2400" spc="-25">
                <a:latin typeface="SimSun"/>
                <a:cs typeface="SimSun"/>
              </a:rPr>
              <a:t>））</a:t>
            </a:r>
            <a:endParaRPr sz="2400">
              <a:latin typeface="SimSun"/>
              <a:cs typeface="SimSun"/>
            </a:endParaRPr>
          </a:p>
          <a:p>
            <a:pPr marL="455930" indent="-443230">
              <a:lnSpc>
                <a:spcPct val="100000"/>
              </a:lnSpc>
              <a:spcBef>
                <a:spcPts val="1580"/>
              </a:spcBef>
              <a:buFont typeface="Wingdings"/>
              <a:buChar char=""/>
              <a:tabLst>
                <a:tab pos="455930" algn="l"/>
              </a:tabLst>
            </a:pPr>
            <a:r>
              <a:rPr dirty="0" sz="2800" spc="-35">
                <a:latin typeface="SimSun"/>
                <a:cs typeface="SimSun"/>
              </a:rPr>
              <a:t>期末考核：</a:t>
            </a:r>
            <a:r>
              <a:rPr dirty="0" sz="2800" spc="-25">
                <a:latin typeface="SimSun"/>
                <a:cs typeface="SimSun"/>
              </a:rPr>
              <a:t>40</a:t>
            </a:r>
            <a:r>
              <a:rPr dirty="0" sz="2800" spc="-50">
                <a:latin typeface="SimSun"/>
                <a:cs typeface="SimSun"/>
              </a:rPr>
              <a:t>分</a:t>
            </a:r>
            <a:endParaRPr sz="2800">
              <a:latin typeface="SimSun"/>
              <a:cs typeface="SimSun"/>
            </a:endParaRPr>
          </a:p>
          <a:p>
            <a:pPr marL="584200" indent="-571500">
              <a:lnSpc>
                <a:spcPct val="100000"/>
              </a:lnSpc>
              <a:spcBef>
                <a:spcPts val="1540"/>
              </a:spcBef>
              <a:buFont typeface="Wingdings"/>
              <a:buChar char=""/>
              <a:tabLst>
                <a:tab pos="584200" algn="l"/>
              </a:tabLst>
            </a:pPr>
            <a:r>
              <a:rPr dirty="0" sz="2400" spc="-5">
                <a:latin typeface="SimSun"/>
                <a:cs typeface="SimSun"/>
              </a:rPr>
              <a:t>个人大作业：</a:t>
            </a:r>
            <a:r>
              <a:rPr dirty="0" sz="2400" spc="-10">
                <a:latin typeface="SimSun"/>
                <a:cs typeface="SimSun"/>
              </a:rPr>
              <a:t>30</a:t>
            </a:r>
            <a:r>
              <a:rPr dirty="0" sz="2400" spc="-50">
                <a:latin typeface="SimSun"/>
                <a:cs typeface="SimSun"/>
              </a:rPr>
              <a:t>分</a:t>
            </a:r>
            <a:endParaRPr sz="2400">
              <a:latin typeface="SimSun"/>
              <a:cs typeface="SimSun"/>
            </a:endParaRPr>
          </a:p>
          <a:p>
            <a:pPr marL="584200" indent="-571500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584200" algn="l"/>
              </a:tabLst>
            </a:pPr>
            <a:r>
              <a:rPr dirty="0" sz="2400">
                <a:latin typeface="SimSun"/>
                <a:cs typeface="SimSun"/>
              </a:rPr>
              <a:t>翻转课堂汇报交流：10</a:t>
            </a:r>
            <a:r>
              <a:rPr dirty="0" sz="2400" spc="-50">
                <a:latin typeface="SimSun"/>
                <a:cs typeface="SimSun"/>
              </a:rPr>
              <a:t>分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6047" y="2147316"/>
            <a:ext cx="2389631" cy="2389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374" y="460375"/>
            <a:ext cx="39408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自选大作业课题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0491" y="1618589"/>
            <a:ext cx="10655300" cy="4056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1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  <a:tab pos="672465" algn="l"/>
              </a:tabLst>
            </a:pPr>
            <a:r>
              <a:rPr dirty="0" sz="3200">
                <a:solidFill>
                  <a:srgbClr val="094676"/>
                </a:solidFill>
                <a:latin typeface="Times New Roman"/>
                <a:cs typeface="Times New Roman"/>
              </a:rPr>
              <a:t>	</a:t>
            </a:r>
            <a:r>
              <a:rPr dirty="0" sz="3200" spc="-20">
                <a:solidFill>
                  <a:srgbClr val="094676"/>
                </a:solidFill>
                <a:latin typeface="SimSun"/>
                <a:cs typeface="SimSun"/>
              </a:rPr>
              <a:t>选择一个实际问题，对该问题进行数学建模，并使用</a:t>
            </a:r>
            <a:r>
              <a:rPr dirty="0" sz="3200" spc="-50">
                <a:solidFill>
                  <a:srgbClr val="094676"/>
                </a:solidFill>
                <a:latin typeface="SimSun"/>
                <a:cs typeface="SimSun"/>
              </a:rPr>
              <a:t> </a:t>
            </a:r>
            <a:r>
              <a:rPr dirty="0" sz="3200">
                <a:solidFill>
                  <a:srgbClr val="094676"/>
                </a:solidFill>
                <a:latin typeface="SimSun"/>
                <a:cs typeface="SimSun"/>
              </a:rPr>
              <a:t>MATLAB</a:t>
            </a:r>
            <a:r>
              <a:rPr dirty="0" sz="3200" spc="-15">
                <a:solidFill>
                  <a:srgbClr val="094676"/>
                </a:solidFill>
                <a:latin typeface="SimSun"/>
                <a:cs typeface="SimSun"/>
              </a:rPr>
              <a:t>工具对该模型进行求解，给出实验结果分析，并撰</a:t>
            </a:r>
            <a:r>
              <a:rPr dirty="0" sz="3200" spc="-20">
                <a:solidFill>
                  <a:srgbClr val="094676"/>
                </a:solidFill>
                <a:latin typeface="SimSun"/>
                <a:cs typeface="SimSun"/>
              </a:rPr>
              <a:t>写论文。</a:t>
            </a:r>
            <a:endParaRPr sz="3200">
              <a:latin typeface="SimSun"/>
              <a:cs typeface="SimSun"/>
            </a:endParaRPr>
          </a:p>
          <a:p>
            <a:pPr marL="469265" indent="-456565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3200" spc="-10">
                <a:solidFill>
                  <a:srgbClr val="094676"/>
                </a:solidFill>
                <a:latin typeface="SimSun"/>
                <a:cs typeface="SimSun"/>
              </a:rPr>
              <a:t>选题包含但不限于以下方向</a:t>
            </a:r>
            <a:endParaRPr sz="3200">
              <a:latin typeface="SimSun"/>
              <a:cs typeface="SimSun"/>
            </a:endParaRPr>
          </a:p>
          <a:p>
            <a:pPr lvl="1" marL="750570" indent="-285750">
              <a:lnSpc>
                <a:spcPct val="100000"/>
              </a:lnSpc>
              <a:spcBef>
                <a:spcPts val="385"/>
              </a:spcBef>
              <a:buSzPct val="96428"/>
              <a:buFont typeface="Wingdings"/>
              <a:buChar char=""/>
              <a:tabLst>
                <a:tab pos="750570" algn="l"/>
              </a:tabLst>
            </a:pPr>
            <a:r>
              <a:rPr dirty="0" sz="2800" spc="-40">
                <a:solidFill>
                  <a:srgbClr val="006FC0"/>
                </a:solidFill>
                <a:latin typeface="SimSun"/>
                <a:cs typeface="SimSun"/>
              </a:rPr>
              <a:t>数学、物理课程中理论问题的分析和演示</a:t>
            </a:r>
            <a:endParaRPr sz="2800">
              <a:latin typeface="SimSun"/>
              <a:cs typeface="SimSun"/>
            </a:endParaRPr>
          </a:p>
          <a:p>
            <a:pPr lvl="1" marL="750570" indent="-285750">
              <a:lnSpc>
                <a:spcPct val="100000"/>
              </a:lnSpc>
              <a:spcBef>
                <a:spcPts val="340"/>
              </a:spcBef>
              <a:buSzPct val="96428"/>
              <a:buFont typeface="Wingdings"/>
              <a:buChar char=""/>
              <a:tabLst>
                <a:tab pos="750570" algn="l"/>
              </a:tabLst>
            </a:pPr>
            <a:r>
              <a:rPr dirty="0" sz="2800" spc="-45">
                <a:solidFill>
                  <a:srgbClr val="006FC0"/>
                </a:solidFill>
                <a:latin typeface="SimSun"/>
                <a:cs typeface="SimSun"/>
              </a:rPr>
              <a:t>专业课工程问题的建模和求解</a:t>
            </a:r>
            <a:endParaRPr sz="2800">
              <a:latin typeface="SimSun"/>
              <a:cs typeface="SimSun"/>
            </a:endParaRPr>
          </a:p>
          <a:p>
            <a:pPr lvl="1" marL="750570" indent="-28575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750570" algn="l"/>
              </a:tabLst>
            </a:pPr>
            <a:r>
              <a:rPr dirty="0" sz="2800" spc="-40">
                <a:solidFill>
                  <a:srgbClr val="006FC0"/>
                </a:solidFill>
                <a:latin typeface="SimSun"/>
                <a:cs typeface="SimSun"/>
              </a:rPr>
              <a:t>生活中有趣现象和游戏的数学建模和演示</a:t>
            </a:r>
            <a:endParaRPr sz="2800">
              <a:latin typeface="SimSun"/>
              <a:cs typeface="SimSun"/>
            </a:endParaRPr>
          </a:p>
          <a:p>
            <a:pPr lvl="1" marL="750570" indent="-28575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750570" algn="l"/>
              </a:tabLst>
            </a:pPr>
            <a:r>
              <a:rPr dirty="0" sz="2800" spc="-40">
                <a:solidFill>
                  <a:srgbClr val="006FC0"/>
                </a:solidFill>
                <a:latin typeface="SimSun"/>
                <a:cs typeface="SimSun"/>
              </a:rPr>
              <a:t>独立完成往年大学生数学建模竞赛题目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论文要求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1322" y="1610338"/>
            <a:ext cx="10761980" cy="350202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245"/>
              </a:spcBef>
              <a:buFont typeface="Wingdings"/>
              <a:buChar char=""/>
              <a:tabLst>
                <a:tab pos="469265" algn="l"/>
              </a:tabLst>
            </a:pPr>
            <a:r>
              <a:rPr dirty="0" sz="1900" spc="-35">
                <a:solidFill>
                  <a:srgbClr val="094676"/>
                </a:solidFill>
                <a:latin typeface="Microsoft YaHei"/>
                <a:cs typeface="Microsoft YaHei"/>
              </a:rPr>
              <a:t>论文结构内容：</a:t>
            </a:r>
            <a:endParaRPr sz="1900">
              <a:latin typeface="Microsoft YaHei"/>
              <a:cs typeface="Microsoft YaHei"/>
            </a:endParaRPr>
          </a:p>
          <a:p>
            <a:pPr marL="253365">
              <a:lnSpc>
                <a:spcPct val="100000"/>
              </a:lnSpc>
              <a:spcBef>
                <a:spcPts val="1140"/>
              </a:spcBef>
              <a:tabLst>
                <a:tab pos="6891020" algn="l"/>
              </a:tabLst>
            </a:pPr>
            <a:r>
              <a:rPr dirty="0" sz="1900" spc="-25">
                <a:solidFill>
                  <a:srgbClr val="094676"/>
                </a:solidFill>
                <a:latin typeface="Microsoft YaHei"/>
                <a:cs typeface="Microsoft YaHei"/>
              </a:rPr>
              <a:t>标题、目录、摘要、正文、（问</a:t>
            </a:r>
            <a:r>
              <a:rPr dirty="0" sz="1900" spc="-20">
                <a:solidFill>
                  <a:srgbClr val="094676"/>
                </a:solidFill>
                <a:latin typeface="Microsoft YaHei"/>
                <a:cs typeface="Microsoft YaHei"/>
              </a:rPr>
              <a:t>题</a:t>
            </a:r>
            <a:r>
              <a:rPr dirty="0" sz="1900" spc="-25">
                <a:solidFill>
                  <a:srgbClr val="094676"/>
                </a:solidFill>
                <a:latin typeface="Microsoft YaHei"/>
                <a:cs typeface="Microsoft YaHei"/>
              </a:rPr>
              <a:t>描述</a:t>
            </a:r>
            <a:r>
              <a:rPr dirty="0" sz="1900" spc="-20">
                <a:solidFill>
                  <a:srgbClr val="094676"/>
                </a:solidFill>
                <a:latin typeface="Microsoft YaHei"/>
                <a:cs typeface="Microsoft YaHei"/>
              </a:rPr>
              <a:t>、</a:t>
            </a:r>
            <a:r>
              <a:rPr dirty="0" sz="1900" spc="-25">
                <a:solidFill>
                  <a:srgbClr val="094676"/>
                </a:solidFill>
                <a:latin typeface="Microsoft YaHei"/>
                <a:cs typeface="Microsoft YaHei"/>
              </a:rPr>
              <a:t>模型</a:t>
            </a:r>
            <a:r>
              <a:rPr dirty="0" sz="1900" spc="-20">
                <a:solidFill>
                  <a:srgbClr val="094676"/>
                </a:solidFill>
                <a:latin typeface="Microsoft YaHei"/>
                <a:cs typeface="Microsoft YaHei"/>
              </a:rPr>
              <a:t>建</a:t>
            </a:r>
            <a:r>
              <a:rPr dirty="0" sz="1900" spc="-25">
                <a:solidFill>
                  <a:srgbClr val="094676"/>
                </a:solidFill>
                <a:latin typeface="Microsoft YaHei"/>
                <a:cs typeface="Microsoft YaHei"/>
              </a:rPr>
              <a:t>立、</a:t>
            </a:r>
            <a:r>
              <a:rPr dirty="0" sz="1900" spc="-20">
                <a:solidFill>
                  <a:srgbClr val="094676"/>
                </a:solidFill>
                <a:latin typeface="Microsoft YaHei"/>
                <a:cs typeface="Microsoft YaHei"/>
              </a:rPr>
              <a:t>模</a:t>
            </a:r>
            <a:r>
              <a:rPr dirty="0" sz="1900" spc="-25">
                <a:solidFill>
                  <a:srgbClr val="094676"/>
                </a:solidFill>
                <a:latin typeface="Microsoft YaHei"/>
                <a:cs typeface="Microsoft YaHei"/>
              </a:rPr>
              <a:t>型求</a:t>
            </a:r>
            <a:r>
              <a:rPr dirty="0" sz="1900" spc="-50">
                <a:solidFill>
                  <a:srgbClr val="094676"/>
                </a:solidFill>
                <a:latin typeface="Microsoft YaHei"/>
                <a:cs typeface="Microsoft YaHei"/>
              </a:rPr>
              <a:t>解</a:t>
            </a:r>
            <a:r>
              <a:rPr dirty="0" sz="1900">
                <a:solidFill>
                  <a:srgbClr val="094676"/>
                </a:solidFill>
                <a:latin typeface="Microsoft YaHei"/>
                <a:cs typeface="Microsoft YaHei"/>
              </a:rPr>
              <a:t>	</a:t>
            </a:r>
            <a:r>
              <a:rPr dirty="0" sz="1900" spc="-10">
                <a:solidFill>
                  <a:srgbClr val="094676"/>
                </a:solidFill>
                <a:latin typeface="SimSun"/>
                <a:cs typeface="SimSun"/>
              </a:rPr>
              <a:t>\</a:t>
            </a:r>
            <a:r>
              <a:rPr dirty="0" sz="1900" spc="-25">
                <a:solidFill>
                  <a:srgbClr val="094676"/>
                </a:solidFill>
                <a:latin typeface="Microsoft YaHei"/>
                <a:cs typeface="Microsoft YaHei"/>
              </a:rPr>
              <a:t>实验结果分析、结</a:t>
            </a:r>
            <a:r>
              <a:rPr dirty="0" sz="1900">
                <a:solidFill>
                  <a:srgbClr val="094676"/>
                </a:solidFill>
                <a:latin typeface="Microsoft YaHei"/>
                <a:cs typeface="Microsoft YaHei"/>
              </a:rPr>
              <a:t>论</a:t>
            </a:r>
            <a:r>
              <a:rPr dirty="0" sz="1900" spc="475">
                <a:solidFill>
                  <a:srgbClr val="094676"/>
                </a:solidFill>
                <a:latin typeface="Microsoft YaHei"/>
                <a:cs typeface="Microsoft YaHei"/>
              </a:rPr>
              <a:t> </a:t>
            </a:r>
            <a:r>
              <a:rPr dirty="0" sz="1900" spc="-25">
                <a:solidFill>
                  <a:srgbClr val="094676"/>
                </a:solidFill>
                <a:latin typeface="Microsoft YaHei"/>
                <a:cs typeface="Microsoft YaHei"/>
              </a:rPr>
              <a:t>）参考文献</a:t>
            </a:r>
            <a:r>
              <a:rPr dirty="0" sz="1900" spc="-50">
                <a:solidFill>
                  <a:srgbClr val="094676"/>
                </a:solidFill>
                <a:latin typeface="Microsoft YaHei"/>
                <a:cs typeface="Microsoft YaHei"/>
              </a:rPr>
              <a:t>。</a:t>
            </a:r>
            <a:endParaRPr sz="1900">
              <a:latin typeface="Microsoft YaHei"/>
              <a:cs typeface="Microsoft YaHei"/>
            </a:endParaRPr>
          </a:p>
          <a:p>
            <a:pPr marL="469265" indent="-456565">
              <a:lnSpc>
                <a:spcPct val="100000"/>
              </a:lnSpc>
              <a:spcBef>
                <a:spcPts val="1140"/>
              </a:spcBef>
              <a:buFont typeface="Wingdings"/>
              <a:buChar char=""/>
              <a:tabLst>
                <a:tab pos="469265" algn="l"/>
              </a:tabLst>
            </a:pPr>
            <a:r>
              <a:rPr dirty="0" sz="1900" spc="-30">
                <a:solidFill>
                  <a:srgbClr val="094676"/>
                </a:solidFill>
                <a:latin typeface="Microsoft YaHei"/>
                <a:cs typeface="Microsoft YaHei"/>
              </a:rPr>
              <a:t>格式要求：</a:t>
            </a:r>
            <a:endParaRPr sz="1900">
              <a:latin typeface="Microsoft YaHei"/>
              <a:cs typeface="Microsoft YaHei"/>
            </a:endParaRPr>
          </a:p>
          <a:p>
            <a:pPr marL="527685" indent="-514984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27685" algn="l"/>
              </a:tabLst>
            </a:pPr>
            <a:r>
              <a:rPr dirty="0" sz="1900" spc="-30">
                <a:solidFill>
                  <a:srgbClr val="094676"/>
                </a:solidFill>
                <a:latin typeface="SimSun"/>
                <a:cs typeface="SimSun"/>
              </a:rPr>
              <a:t>标准</a:t>
            </a:r>
            <a:r>
              <a:rPr dirty="0" sz="1900" spc="-25">
                <a:solidFill>
                  <a:srgbClr val="094676"/>
                </a:solidFill>
                <a:latin typeface="SimSun"/>
                <a:cs typeface="SimSun"/>
              </a:rPr>
              <a:t>A4，</a:t>
            </a:r>
            <a:r>
              <a:rPr dirty="0" sz="1900" spc="-30">
                <a:solidFill>
                  <a:srgbClr val="094676"/>
                </a:solidFill>
                <a:latin typeface="SimSun"/>
                <a:cs typeface="SimSun"/>
              </a:rPr>
              <a:t>中文小四号宋体，英文小四号“</a:t>
            </a:r>
            <a:r>
              <a:rPr dirty="0" sz="1900">
                <a:solidFill>
                  <a:srgbClr val="094676"/>
                </a:solidFill>
                <a:latin typeface="SimSun"/>
                <a:cs typeface="SimSun"/>
              </a:rPr>
              <a:t>Times</a:t>
            </a:r>
            <a:r>
              <a:rPr dirty="0" sz="1900" spc="125">
                <a:solidFill>
                  <a:srgbClr val="094676"/>
                </a:solidFill>
                <a:latin typeface="SimSun"/>
                <a:cs typeface="SimSun"/>
              </a:rPr>
              <a:t> </a:t>
            </a:r>
            <a:r>
              <a:rPr dirty="0" sz="1900">
                <a:solidFill>
                  <a:srgbClr val="094676"/>
                </a:solidFill>
                <a:latin typeface="SimSun"/>
                <a:cs typeface="SimSun"/>
              </a:rPr>
              <a:t>New</a:t>
            </a:r>
            <a:r>
              <a:rPr dirty="0" sz="1900" spc="75">
                <a:solidFill>
                  <a:srgbClr val="094676"/>
                </a:solidFill>
                <a:latin typeface="SimSun"/>
                <a:cs typeface="SimSun"/>
              </a:rPr>
              <a:t> </a:t>
            </a:r>
            <a:r>
              <a:rPr dirty="0" sz="1900" spc="-20">
                <a:solidFill>
                  <a:srgbClr val="094676"/>
                </a:solidFill>
                <a:latin typeface="SimSun"/>
                <a:cs typeface="SimSun"/>
              </a:rPr>
              <a:t>Roman</a:t>
            </a:r>
            <a:r>
              <a:rPr dirty="0" sz="1900" spc="-30">
                <a:solidFill>
                  <a:srgbClr val="094676"/>
                </a:solidFill>
                <a:latin typeface="SimSun"/>
                <a:cs typeface="SimSun"/>
              </a:rPr>
              <a:t>”字型，全文统一，单倍行间距。</a:t>
            </a:r>
            <a:endParaRPr sz="1900">
              <a:latin typeface="SimSun"/>
              <a:cs typeface="SimSun"/>
            </a:endParaRPr>
          </a:p>
          <a:p>
            <a:pPr marL="527685" indent="-514984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527685" algn="l"/>
              </a:tabLst>
            </a:pPr>
            <a:r>
              <a:rPr dirty="0" sz="1900" spc="-30">
                <a:solidFill>
                  <a:srgbClr val="094676"/>
                </a:solidFill>
                <a:latin typeface="SimSun"/>
                <a:cs typeface="SimSun"/>
              </a:rPr>
              <a:t>页数：文字</a:t>
            </a:r>
            <a:r>
              <a:rPr dirty="0" sz="1900" spc="-10">
                <a:solidFill>
                  <a:srgbClr val="094676"/>
                </a:solidFill>
                <a:latin typeface="SimSun"/>
                <a:cs typeface="SimSun"/>
              </a:rPr>
              <a:t>4000</a:t>
            </a:r>
            <a:r>
              <a:rPr dirty="0" sz="1900" spc="-25">
                <a:solidFill>
                  <a:srgbClr val="094676"/>
                </a:solidFill>
                <a:latin typeface="SimSun"/>
                <a:cs typeface="SimSun"/>
              </a:rPr>
              <a:t>字以上，含图表</a:t>
            </a:r>
            <a:r>
              <a:rPr dirty="0" sz="1900" spc="-10">
                <a:solidFill>
                  <a:srgbClr val="094676"/>
                </a:solidFill>
                <a:latin typeface="SimSun"/>
                <a:cs typeface="SimSun"/>
              </a:rPr>
              <a:t>10</a:t>
            </a:r>
            <a:r>
              <a:rPr dirty="0" sz="1900" spc="-35">
                <a:solidFill>
                  <a:srgbClr val="094676"/>
                </a:solidFill>
                <a:latin typeface="SimSun"/>
                <a:cs typeface="SimSun"/>
              </a:rPr>
              <a:t>页以上。</a:t>
            </a:r>
            <a:endParaRPr sz="1900">
              <a:latin typeface="SimSun"/>
              <a:cs typeface="SimSun"/>
            </a:endParaRPr>
          </a:p>
          <a:p>
            <a:pPr marL="527685" indent="-514984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27685" algn="l"/>
              </a:tabLst>
            </a:pPr>
            <a:r>
              <a:rPr dirty="0" sz="1900" spc="-30">
                <a:solidFill>
                  <a:srgbClr val="094676"/>
                </a:solidFill>
                <a:latin typeface="SimSun"/>
                <a:cs typeface="SimSun"/>
              </a:rPr>
              <a:t>文档首页写清楚学号、姓名和班级</a:t>
            </a:r>
            <a:endParaRPr sz="1900">
              <a:latin typeface="SimSun"/>
              <a:cs typeface="SimSun"/>
            </a:endParaRPr>
          </a:p>
          <a:p>
            <a:pPr marL="527685" indent="-514984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27685" algn="l"/>
              </a:tabLst>
            </a:pPr>
            <a:r>
              <a:rPr dirty="0" sz="1900" spc="-30">
                <a:solidFill>
                  <a:srgbClr val="094676"/>
                </a:solidFill>
                <a:latin typeface="SimSun"/>
                <a:cs typeface="SimSun"/>
              </a:rPr>
              <a:t>程序代码：给出</a:t>
            </a:r>
            <a:r>
              <a:rPr dirty="0" sz="1900" spc="-20">
                <a:solidFill>
                  <a:srgbClr val="094676"/>
                </a:solidFill>
                <a:latin typeface="SimSun"/>
                <a:cs typeface="SimSun"/>
              </a:rPr>
              <a:t>MATLAB</a:t>
            </a:r>
            <a:r>
              <a:rPr dirty="0" sz="1900" spc="-30">
                <a:solidFill>
                  <a:srgbClr val="094676"/>
                </a:solidFill>
                <a:latin typeface="SimSun"/>
                <a:cs typeface="SimSun"/>
              </a:rPr>
              <a:t>代码注释。</a:t>
            </a:r>
            <a:r>
              <a:rPr dirty="0" sz="1900" spc="-25">
                <a:solidFill>
                  <a:srgbClr val="094676"/>
                </a:solidFill>
                <a:latin typeface="SimSun"/>
                <a:cs typeface="SimSun"/>
              </a:rPr>
              <a:t>（提交可执行的</a:t>
            </a:r>
            <a:r>
              <a:rPr dirty="0" sz="1900" spc="-20">
                <a:solidFill>
                  <a:srgbClr val="094676"/>
                </a:solidFill>
                <a:latin typeface="SimSun"/>
                <a:cs typeface="SimSun"/>
              </a:rPr>
              <a:t>matlab</a:t>
            </a:r>
            <a:r>
              <a:rPr dirty="0" sz="1900" spc="-25">
                <a:solidFill>
                  <a:srgbClr val="094676"/>
                </a:solidFill>
                <a:latin typeface="SimSun"/>
                <a:cs typeface="SimSun"/>
              </a:rPr>
              <a:t>代码</a:t>
            </a:r>
            <a:r>
              <a:rPr dirty="0" sz="1900" spc="-50">
                <a:solidFill>
                  <a:srgbClr val="094676"/>
                </a:solidFill>
                <a:latin typeface="SimSun"/>
                <a:cs typeface="SimSun"/>
              </a:rPr>
              <a:t>）</a:t>
            </a:r>
            <a:endParaRPr sz="1900">
              <a:latin typeface="SimSun"/>
              <a:cs typeface="SimSun"/>
            </a:endParaRPr>
          </a:p>
          <a:p>
            <a:pPr marL="527685" indent="-514984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27685" algn="l"/>
              </a:tabLst>
            </a:pPr>
            <a:r>
              <a:rPr dirty="0" sz="1900" spc="-10">
                <a:solidFill>
                  <a:srgbClr val="FF0000"/>
                </a:solidFill>
                <a:latin typeface="SimSun"/>
                <a:cs typeface="SimSun"/>
              </a:rPr>
              <a:t>不得抄袭，相似超过</a:t>
            </a:r>
            <a:r>
              <a:rPr dirty="0" sz="1900">
                <a:solidFill>
                  <a:srgbClr val="FF0000"/>
                </a:solidFill>
                <a:latin typeface="SimSun"/>
                <a:cs typeface="SimSun"/>
              </a:rPr>
              <a:t>50%</a:t>
            </a:r>
            <a:r>
              <a:rPr dirty="0" sz="1900" spc="-25">
                <a:solidFill>
                  <a:srgbClr val="FF0000"/>
                </a:solidFill>
                <a:latin typeface="SimSun"/>
                <a:cs typeface="SimSun"/>
              </a:rPr>
              <a:t>取消双方成绩！</a:t>
            </a:r>
            <a:endParaRPr sz="1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374" y="460375"/>
            <a:ext cx="33813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翻转课堂交流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45"/>
              </a:spcBef>
              <a:buFont typeface="Wingdings"/>
              <a:buChar char=""/>
              <a:tabLst>
                <a:tab pos="469265" algn="l"/>
              </a:tabLst>
            </a:pPr>
            <a:r>
              <a:rPr dirty="0">
                <a:latin typeface="SimSun"/>
                <a:cs typeface="SimSun"/>
              </a:rPr>
              <a:t>PPT</a:t>
            </a:r>
            <a:r>
              <a:rPr dirty="0" spc="-5"/>
              <a:t>汇报、交流研讨内容：</a:t>
            </a:r>
          </a:p>
          <a:p>
            <a:pPr marL="1155700">
              <a:lnSpc>
                <a:spcPct val="100000"/>
              </a:lnSpc>
              <a:spcBef>
                <a:spcPts val="645"/>
              </a:spcBef>
            </a:pPr>
            <a:r>
              <a:rPr dirty="0" spc="-10">
                <a:latin typeface="SimSun"/>
                <a:cs typeface="SimSun"/>
              </a:rPr>
              <a:t>1</a:t>
            </a:r>
            <a:r>
              <a:rPr dirty="0" spc="-15"/>
              <a:t>、作业选题依据和意义</a:t>
            </a:r>
          </a:p>
          <a:p>
            <a:pPr marL="1155700">
              <a:lnSpc>
                <a:spcPct val="100000"/>
              </a:lnSpc>
              <a:spcBef>
                <a:spcPts val="650"/>
              </a:spcBef>
            </a:pPr>
            <a:r>
              <a:rPr dirty="0">
                <a:latin typeface="SimSun"/>
                <a:cs typeface="SimSun"/>
              </a:rPr>
              <a:t>2</a:t>
            </a:r>
            <a:r>
              <a:rPr dirty="0" spc="-10"/>
              <a:t>、数学模型建立</a:t>
            </a:r>
          </a:p>
          <a:p>
            <a:pPr marL="1155700">
              <a:lnSpc>
                <a:spcPct val="100000"/>
              </a:lnSpc>
              <a:spcBef>
                <a:spcPts val="650"/>
              </a:spcBef>
            </a:pPr>
            <a:r>
              <a:rPr dirty="0">
                <a:latin typeface="SimSun"/>
                <a:cs typeface="SimSun"/>
              </a:rPr>
              <a:t>3</a:t>
            </a:r>
            <a:r>
              <a:rPr dirty="0"/>
              <a:t>、如何利用</a:t>
            </a:r>
            <a:r>
              <a:rPr dirty="0">
                <a:latin typeface="SimSun"/>
                <a:cs typeface="SimSun"/>
              </a:rPr>
              <a:t>matlab</a:t>
            </a:r>
            <a:r>
              <a:rPr dirty="0" spc="-5"/>
              <a:t>求解和分析给出结果和分析</a:t>
            </a:r>
          </a:p>
          <a:p>
            <a:pPr marL="1155700">
              <a:lnSpc>
                <a:spcPct val="100000"/>
              </a:lnSpc>
              <a:spcBef>
                <a:spcPts val="645"/>
              </a:spcBef>
            </a:pPr>
            <a:r>
              <a:rPr dirty="0">
                <a:latin typeface="SimSun"/>
                <a:cs typeface="SimSun"/>
              </a:rPr>
              <a:t>4</a:t>
            </a:r>
            <a:r>
              <a:rPr dirty="0" spc="-5"/>
              <a:t>、分享选题、建模和求解过程中遇到的问题和收获</a:t>
            </a:r>
          </a:p>
          <a:p>
            <a:pPr marL="469265" indent="-456565">
              <a:lnSpc>
                <a:spcPct val="100000"/>
              </a:lnSpc>
              <a:spcBef>
                <a:spcPts val="650"/>
              </a:spcBef>
              <a:buFont typeface="Wingdings"/>
              <a:buChar char=""/>
              <a:tabLst>
                <a:tab pos="469265" algn="l"/>
              </a:tabLst>
            </a:pPr>
            <a:r>
              <a:rPr dirty="0" spc="-10">
                <a:solidFill>
                  <a:srgbClr val="FF0000"/>
                </a:solidFill>
                <a:latin typeface="SimSun"/>
                <a:cs typeface="SimSun"/>
              </a:rPr>
              <a:t>10</a:t>
            </a:r>
            <a:r>
              <a:rPr dirty="0" spc="-10">
                <a:solidFill>
                  <a:srgbClr val="FF0000"/>
                </a:solidFill>
              </a:rPr>
              <a:t>月</a:t>
            </a:r>
            <a:r>
              <a:rPr dirty="0" spc="-10">
                <a:solidFill>
                  <a:srgbClr val="FF0000"/>
                </a:solidFill>
                <a:latin typeface="SimSun"/>
                <a:cs typeface="SimSun"/>
              </a:rPr>
              <a:t>7</a:t>
            </a:r>
            <a:r>
              <a:rPr dirty="0" spc="-10">
                <a:solidFill>
                  <a:srgbClr val="FF0000"/>
                </a:solidFill>
              </a:rPr>
              <a:t>日</a:t>
            </a:r>
            <a:r>
              <a:rPr dirty="0" spc="-10">
                <a:solidFill>
                  <a:srgbClr val="FF0000"/>
                </a:solidFill>
                <a:latin typeface="SimSun"/>
                <a:cs typeface="SimSun"/>
              </a:rPr>
              <a:t>10</a:t>
            </a:r>
            <a:r>
              <a:rPr dirty="0" spc="-10">
                <a:solidFill>
                  <a:srgbClr val="FF0000"/>
                </a:solidFill>
              </a:rPr>
              <a:t>：</a:t>
            </a:r>
            <a:r>
              <a:rPr dirty="0" spc="-10">
                <a:solidFill>
                  <a:srgbClr val="FF0000"/>
                </a:solidFill>
                <a:latin typeface="SimSun"/>
                <a:cs typeface="SimSun"/>
              </a:rPr>
              <a:t>00</a:t>
            </a:r>
            <a:r>
              <a:rPr dirty="0" spc="-10">
                <a:solidFill>
                  <a:srgbClr val="FF0000"/>
                </a:solidFill>
              </a:rPr>
              <a:t>开始，</a:t>
            </a:r>
            <a:r>
              <a:rPr dirty="0" spc="-10">
                <a:solidFill>
                  <a:srgbClr val="FF0000"/>
                </a:solidFill>
                <a:latin typeface="SimSun"/>
                <a:cs typeface="SimSun"/>
              </a:rPr>
              <a:t>QQ</a:t>
            </a:r>
            <a:r>
              <a:rPr dirty="0" spc="-10">
                <a:solidFill>
                  <a:srgbClr val="FF0000"/>
                </a:solidFill>
              </a:rPr>
              <a:t>群在线报名</a:t>
            </a:r>
            <a:r>
              <a:rPr dirty="0" spc="-15"/>
              <a:t>，课堂分享名额有限先到先得</a:t>
            </a:r>
          </a:p>
          <a:p>
            <a:pPr marL="469265" indent="-456565">
              <a:lnSpc>
                <a:spcPct val="100000"/>
              </a:lnSpc>
              <a:spcBef>
                <a:spcPts val="650"/>
              </a:spcBef>
              <a:buFont typeface="Wingdings"/>
              <a:buChar char=""/>
              <a:tabLst>
                <a:tab pos="469265" algn="l"/>
              </a:tabLst>
            </a:pPr>
            <a:r>
              <a:rPr dirty="0" spc="-5"/>
              <a:t>报名时需同时提交汇报题目，后报名者不可以和前面重复题目</a:t>
            </a:r>
          </a:p>
          <a:p>
            <a:pPr marL="469265" indent="-456565">
              <a:lnSpc>
                <a:spcPct val="100000"/>
              </a:lnSpc>
              <a:spcBef>
                <a:spcPts val="650"/>
              </a:spcBef>
              <a:buFont typeface="Wingdings"/>
              <a:buChar char=""/>
              <a:tabLst>
                <a:tab pos="469265" algn="l"/>
              </a:tabLst>
            </a:pPr>
            <a:r>
              <a:rPr dirty="0"/>
              <a:t>第</a:t>
            </a:r>
            <a:r>
              <a:rPr dirty="0">
                <a:latin typeface="SimSun"/>
                <a:cs typeface="SimSun"/>
              </a:rPr>
              <a:t>11</a:t>
            </a:r>
            <a:r>
              <a:rPr dirty="0"/>
              <a:t>、</a:t>
            </a:r>
            <a:r>
              <a:rPr dirty="0">
                <a:latin typeface="SimSun"/>
                <a:cs typeface="SimSun"/>
              </a:rPr>
              <a:t>12</a:t>
            </a:r>
            <a:r>
              <a:rPr dirty="0"/>
              <a:t>次课分享，每人陈述</a:t>
            </a:r>
            <a:r>
              <a:rPr dirty="0">
                <a:latin typeface="SimSun"/>
                <a:cs typeface="SimSun"/>
              </a:rPr>
              <a:t>5</a:t>
            </a:r>
            <a:r>
              <a:rPr dirty="0"/>
              <a:t>分钟，提问</a:t>
            </a:r>
            <a:r>
              <a:rPr dirty="0">
                <a:latin typeface="SimSun"/>
                <a:cs typeface="SimSun"/>
              </a:rPr>
              <a:t>3-5</a:t>
            </a:r>
            <a:r>
              <a:rPr dirty="0" spc="-25"/>
              <a:t>分钟</a:t>
            </a:r>
          </a:p>
          <a:p>
            <a:pPr marL="469265" indent="-456565">
              <a:lnSpc>
                <a:spcPct val="100000"/>
              </a:lnSpc>
              <a:spcBef>
                <a:spcPts val="645"/>
              </a:spcBef>
              <a:buFont typeface="Wingdings"/>
              <a:buChar char=""/>
              <a:tabLst>
                <a:tab pos="469265" algn="l"/>
              </a:tabLst>
            </a:pPr>
            <a:r>
              <a:rPr dirty="0" spc="-5"/>
              <a:t>课堂未完成分享的同学，录制五分钟分享视频，和大作业一起提交</a:t>
            </a:r>
          </a:p>
          <a:p>
            <a:pPr marL="469265" indent="-456565">
              <a:lnSpc>
                <a:spcPct val="100000"/>
              </a:lnSpc>
              <a:spcBef>
                <a:spcPts val="650"/>
              </a:spcBef>
              <a:buFont typeface="Wingdings"/>
              <a:buChar char=""/>
              <a:tabLst>
                <a:tab pos="469265" algn="l"/>
              </a:tabLst>
            </a:pPr>
            <a:r>
              <a:rPr dirty="0" spc="40"/>
              <a:t>翻转课堂环节评分 </a:t>
            </a:r>
            <a:r>
              <a:rPr dirty="0">
                <a:latin typeface="SimSun"/>
                <a:cs typeface="SimSun"/>
              </a:rPr>
              <a:t>10</a:t>
            </a:r>
            <a:r>
              <a:rPr dirty="0" spc="-50"/>
              <a:t>分</a:t>
            </a:r>
          </a:p>
          <a:p>
            <a:pPr lvl="1" marL="697865" indent="-227965">
              <a:lnSpc>
                <a:spcPct val="100000"/>
              </a:lnSpc>
              <a:spcBef>
                <a:spcPts val="610"/>
              </a:spcBef>
              <a:buFont typeface="Wingdings"/>
              <a:buChar char=""/>
              <a:tabLst>
                <a:tab pos="697865" algn="l"/>
              </a:tabLst>
            </a:pPr>
            <a:r>
              <a:rPr dirty="0" sz="1600" spc="-25">
                <a:solidFill>
                  <a:srgbClr val="006FC0"/>
                </a:solidFill>
                <a:latin typeface="Microsoft YaHei"/>
                <a:cs typeface="Microsoft YaHei"/>
              </a:rPr>
              <a:t>课堂汇报基础分</a:t>
            </a:r>
            <a:r>
              <a:rPr dirty="0" sz="1600" spc="-10">
                <a:solidFill>
                  <a:srgbClr val="006FC0"/>
                </a:solidFill>
                <a:latin typeface="SimSun"/>
                <a:cs typeface="SimSun"/>
              </a:rPr>
              <a:t>8</a:t>
            </a:r>
            <a:r>
              <a:rPr dirty="0" sz="1600" spc="-25">
                <a:solidFill>
                  <a:srgbClr val="006FC0"/>
                </a:solidFill>
                <a:latin typeface="Microsoft YaHei"/>
                <a:cs typeface="Microsoft YaHei"/>
              </a:rPr>
              <a:t>分，视频汇报基础分</a:t>
            </a:r>
            <a:r>
              <a:rPr dirty="0" sz="1600" spc="-10">
                <a:solidFill>
                  <a:srgbClr val="006FC0"/>
                </a:solidFill>
                <a:latin typeface="SimSun"/>
                <a:cs typeface="SimSun"/>
              </a:rPr>
              <a:t>6</a:t>
            </a:r>
            <a:r>
              <a:rPr dirty="0" sz="1600" spc="-40">
                <a:solidFill>
                  <a:srgbClr val="006FC0"/>
                </a:solidFill>
                <a:latin typeface="Microsoft YaHei"/>
                <a:cs typeface="Microsoft YaHei"/>
              </a:rPr>
              <a:t>分；</a:t>
            </a:r>
            <a:endParaRPr sz="1600">
              <a:latin typeface="Microsoft YaHei"/>
              <a:cs typeface="Microsoft YaHei"/>
            </a:endParaRPr>
          </a:p>
          <a:p>
            <a:pPr lvl="1" marL="697865" indent="-227965">
              <a:lnSpc>
                <a:spcPct val="100000"/>
              </a:lnSpc>
              <a:spcBef>
                <a:spcPts val="575"/>
              </a:spcBef>
              <a:buFont typeface="Wingdings"/>
              <a:buChar char=""/>
              <a:tabLst>
                <a:tab pos="697865" algn="l"/>
              </a:tabLst>
            </a:pPr>
            <a:r>
              <a:rPr dirty="0" sz="1600" spc="-25">
                <a:solidFill>
                  <a:srgbClr val="006FC0"/>
                </a:solidFill>
                <a:latin typeface="Microsoft YaHei"/>
                <a:cs typeface="Microsoft YaHei"/>
              </a:rPr>
              <a:t>结合</a:t>
            </a:r>
            <a:r>
              <a:rPr dirty="0" sz="1600" spc="-10">
                <a:solidFill>
                  <a:srgbClr val="006FC0"/>
                </a:solidFill>
                <a:latin typeface="SimSun"/>
                <a:cs typeface="SimSun"/>
              </a:rPr>
              <a:t>ppt</a:t>
            </a:r>
            <a:r>
              <a:rPr dirty="0" sz="1600" spc="-25">
                <a:solidFill>
                  <a:srgbClr val="006FC0"/>
                </a:solidFill>
                <a:latin typeface="Microsoft YaHei"/>
                <a:cs typeface="Microsoft YaHei"/>
              </a:rPr>
              <a:t>内容和汇报情况上下浮动</a:t>
            </a:r>
            <a:r>
              <a:rPr dirty="0" sz="1600" spc="-10">
                <a:solidFill>
                  <a:srgbClr val="006FC0"/>
                </a:solidFill>
                <a:latin typeface="SimSun"/>
                <a:cs typeface="SimSun"/>
              </a:rPr>
              <a:t>2</a:t>
            </a:r>
            <a:r>
              <a:rPr dirty="0" sz="1600" spc="-40">
                <a:solidFill>
                  <a:srgbClr val="006FC0"/>
                </a:solidFill>
                <a:latin typeface="Microsoft YaHei"/>
                <a:cs typeface="Microsoft YaHei"/>
              </a:rPr>
              <a:t>分；</a:t>
            </a:r>
            <a:endParaRPr sz="1600">
              <a:latin typeface="Microsoft YaHei"/>
              <a:cs typeface="Microsoft YaHei"/>
            </a:endParaRPr>
          </a:p>
          <a:p>
            <a:pPr lvl="1" marL="697865" indent="-227965">
              <a:lnSpc>
                <a:spcPct val="100000"/>
              </a:lnSpc>
              <a:spcBef>
                <a:spcPts val="575"/>
              </a:spcBef>
              <a:buFont typeface="Wingdings"/>
              <a:buChar char=""/>
              <a:tabLst>
                <a:tab pos="697865" algn="l"/>
              </a:tabLst>
            </a:pPr>
            <a:r>
              <a:rPr dirty="0" sz="1600" spc="-25">
                <a:solidFill>
                  <a:srgbClr val="006FC0"/>
                </a:solidFill>
                <a:latin typeface="Microsoft YaHei"/>
                <a:cs typeface="Microsoft YaHei"/>
              </a:rPr>
              <a:t>交流环节积极提问加分</a:t>
            </a:r>
            <a:r>
              <a:rPr dirty="0" sz="1600" spc="-10">
                <a:solidFill>
                  <a:srgbClr val="006FC0"/>
                </a:solidFill>
                <a:latin typeface="SimSun"/>
                <a:cs typeface="SimSun"/>
              </a:rPr>
              <a:t>1-2</a:t>
            </a:r>
            <a:r>
              <a:rPr dirty="0" sz="1600" spc="-40">
                <a:solidFill>
                  <a:srgbClr val="006FC0"/>
                </a:solidFill>
                <a:latin typeface="Microsoft YaHei"/>
                <a:cs typeface="Microsoft YaHei"/>
              </a:rPr>
              <a:t>分。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作业提交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4980" y="1347292"/>
            <a:ext cx="2958465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583565" algn="l"/>
              </a:tabLst>
            </a:pPr>
            <a:r>
              <a:rPr dirty="0" sz="3100" spc="-45">
                <a:solidFill>
                  <a:srgbClr val="006FC0"/>
                </a:solidFill>
                <a:latin typeface="SimSun"/>
                <a:cs typeface="SimSun"/>
              </a:rPr>
              <a:t>作业提交内容</a:t>
            </a:r>
            <a:endParaRPr sz="31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32180" y="1819808"/>
            <a:ext cx="9054465" cy="210439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470"/>
              </a:spcBef>
              <a:buFont typeface="Wingdings"/>
              <a:buChar char=""/>
              <a:tabLst>
                <a:tab pos="584200" algn="l"/>
              </a:tabLst>
            </a:pPr>
            <a:r>
              <a:rPr dirty="0" sz="3100" spc="-45">
                <a:solidFill>
                  <a:srgbClr val="006FC0"/>
                </a:solidFill>
                <a:latin typeface="SimSun"/>
                <a:cs typeface="SimSun"/>
              </a:rPr>
              <a:t>大作业论文</a:t>
            </a:r>
            <a:endParaRPr sz="3100">
              <a:latin typeface="SimSun"/>
              <a:cs typeface="SimSun"/>
            </a:endParaRPr>
          </a:p>
          <a:p>
            <a:pPr marL="584200" indent="-571500">
              <a:lnSpc>
                <a:spcPct val="100000"/>
              </a:lnSpc>
              <a:spcBef>
                <a:spcPts val="375"/>
              </a:spcBef>
              <a:buFont typeface="Wingdings"/>
              <a:buChar char=""/>
              <a:tabLst>
                <a:tab pos="584200" algn="l"/>
              </a:tabLst>
            </a:pPr>
            <a:r>
              <a:rPr dirty="0" sz="3100" spc="-45">
                <a:solidFill>
                  <a:srgbClr val="006FC0"/>
                </a:solidFill>
                <a:latin typeface="SimSun"/>
                <a:cs typeface="SimSun"/>
              </a:rPr>
              <a:t>程序代码</a:t>
            </a:r>
            <a:endParaRPr sz="3100">
              <a:latin typeface="SimSun"/>
              <a:cs typeface="SimSun"/>
            </a:endParaRPr>
          </a:p>
          <a:p>
            <a:pPr marL="584200" indent="-571500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584200" algn="l"/>
              </a:tabLst>
            </a:pPr>
            <a:r>
              <a:rPr dirty="0" sz="3100" spc="-45">
                <a:solidFill>
                  <a:srgbClr val="006FC0"/>
                </a:solidFill>
                <a:latin typeface="SimSun"/>
                <a:cs typeface="SimSun"/>
              </a:rPr>
              <a:t>翻转课堂汇报</a:t>
            </a:r>
            <a:r>
              <a:rPr dirty="0" sz="3100" spc="-25">
                <a:solidFill>
                  <a:srgbClr val="006FC0"/>
                </a:solidFill>
                <a:latin typeface="SimSun"/>
                <a:cs typeface="SimSun"/>
              </a:rPr>
              <a:t>ppt</a:t>
            </a:r>
            <a:endParaRPr sz="3100">
              <a:latin typeface="SimSun"/>
              <a:cs typeface="SimSun"/>
            </a:endParaRPr>
          </a:p>
          <a:p>
            <a:pPr marL="584200" indent="-571500">
              <a:lnSpc>
                <a:spcPct val="100000"/>
              </a:lnSpc>
              <a:spcBef>
                <a:spcPts val="375"/>
              </a:spcBef>
              <a:buFont typeface="Wingdings"/>
              <a:buChar char=""/>
              <a:tabLst>
                <a:tab pos="584200" algn="l"/>
              </a:tabLst>
            </a:pPr>
            <a:r>
              <a:rPr dirty="0" sz="3100" spc="-40">
                <a:solidFill>
                  <a:srgbClr val="006FC0"/>
                </a:solidFill>
                <a:latin typeface="SimSun"/>
                <a:cs typeface="SimSun"/>
              </a:rPr>
              <a:t>课堂未现场交流的同学提交录制的</a:t>
            </a:r>
            <a:r>
              <a:rPr dirty="0" sz="3100" spc="-10">
                <a:solidFill>
                  <a:srgbClr val="006FC0"/>
                </a:solidFill>
                <a:latin typeface="SimSun"/>
                <a:cs typeface="SimSun"/>
              </a:rPr>
              <a:t>5</a:t>
            </a:r>
            <a:r>
              <a:rPr dirty="0" sz="3100" spc="-45">
                <a:solidFill>
                  <a:srgbClr val="006FC0"/>
                </a:solidFill>
                <a:latin typeface="SimSun"/>
                <a:cs typeface="SimSun"/>
              </a:rPr>
              <a:t>分钟汇报视频</a:t>
            </a:r>
            <a:endParaRPr sz="31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4980" y="3739063"/>
            <a:ext cx="11226165" cy="2224405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730"/>
              </a:spcBef>
              <a:buFont typeface="Wingdings"/>
              <a:buChar char=""/>
              <a:tabLst>
                <a:tab pos="583565" algn="l"/>
              </a:tabLst>
            </a:pPr>
            <a:r>
              <a:rPr dirty="0" sz="3100" spc="-40">
                <a:solidFill>
                  <a:srgbClr val="006FC0"/>
                </a:solidFill>
                <a:latin typeface="SimSun"/>
                <a:cs typeface="SimSun"/>
              </a:rPr>
              <a:t>提交方法：</a:t>
            </a:r>
            <a:r>
              <a:rPr dirty="0" sz="3100" spc="-30">
                <a:solidFill>
                  <a:srgbClr val="006FC0"/>
                </a:solidFill>
                <a:latin typeface="SimSun"/>
                <a:cs typeface="SimSun"/>
              </a:rPr>
              <a:t>11</a:t>
            </a:r>
            <a:r>
              <a:rPr dirty="0" sz="3100" spc="-40">
                <a:solidFill>
                  <a:srgbClr val="006FC0"/>
                </a:solidFill>
                <a:latin typeface="SimSun"/>
                <a:cs typeface="SimSun"/>
              </a:rPr>
              <a:t>月</a:t>
            </a:r>
            <a:r>
              <a:rPr dirty="0" sz="3100" spc="-25">
                <a:solidFill>
                  <a:srgbClr val="006FC0"/>
                </a:solidFill>
                <a:latin typeface="SimSun"/>
                <a:cs typeface="SimSun"/>
              </a:rPr>
              <a:t>8</a:t>
            </a:r>
            <a:r>
              <a:rPr dirty="0" sz="3100" spc="-40">
                <a:solidFill>
                  <a:srgbClr val="006FC0"/>
                </a:solidFill>
                <a:latin typeface="SimSun"/>
                <a:cs typeface="SimSun"/>
              </a:rPr>
              <a:t>日，学委统一收取，交到信息学馆</a:t>
            </a:r>
            <a:r>
              <a:rPr dirty="0" sz="3100" spc="-25">
                <a:solidFill>
                  <a:srgbClr val="006FC0"/>
                </a:solidFill>
                <a:latin typeface="SimSun"/>
                <a:cs typeface="SimSun"/>
              </a:rPr>
              <a:t>514</a:t>
            </a:r>
            <a:r>
              <a:rPr dirty="0" sz="3100" spc="-40">
                <a:solidFill>
                  <a:srgbClr val="006FC0"/>
                </a:solidFill>
                <a:latin typeface="SimSun"/>
                <a:cs typeface="SimSun"/>
              </a:rPr>
              <a:t>房间</a:t>
            </a:r>
            <a:endParaRPr sz="31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1375"/>
              </a:spcBef>
            </a:pPr>
            <a:r>
              <a:rPr dirty="0" sz="2600" spc="-20">
                <a:solidFill>
                  <a:srgbClr val="FF0000"/>
                </a:solidFill>
                <a:latin typeface="SimSun"/>
                <a:cs typeface="SimSun"/>
              </a:rPr>
              <a:t>电子版作业采用“学号+姓名+内容”作为文件标题，</a:t>
            </a:r>
            <a:endParaRPr sz="26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915"/>
              </a:spcBef>
            </a:pPr>
            <a:r>
              <a:rPr dirty="0" sz="2600">
                <a:solidFill>
                  <a:srgbClr val="FF0000"/>
                </a:solidFill>
                <a:latin typeface="SimSun"/>
                <a:cs typeface="SimSun"/>
              </a:rPr>
              <a:t>例“20191001张三论文 ”“20191001</a:t>
            </a:r>
            <a:r>
              <a:rPr dirty="0" sz="2600" spc="-10">
                <a:solidFill>
                  <a:srgbClr val="FF0000"/>
                </a:solidFill>
                <a:latin typeface="SimSun"/>
                <a:cs typeface="SimSun"/>
              </a:rPr>
              <a:t>张三程序”“20191001</a:t>
            </a:r>
            <a:r>
              <a:rPr dirty="0" sz="2600" spc="-35">
                <a:solidFill>
                  <a:srgbClr val="FF0000"/>
                </a:solidFill>
                <a:latin typeface="SimSun"/>
                <a:cs typeface="SimSun"/>
              </a:rPr>
              <a:t>张三</a:t>
            </a:r>
            <a:endParaRPr sz="26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dirty="0" sz="2600" spc="-10">
                <a:solidFill>
                  <a:srgbClr val="FF0000"/>
                </a:solidFill>
                <a:latin typeface="SimSun"/>
                <a:cs typeface="SimSun"/>
              </a:rPr>
              <a:t>PPT”“20191001</a:t>
            </a:r>
            <a:r>
              <a:rPr dirty="0" sz="2600" spc="-20">
                <a:solidFill>
                  <a:srgbClr val="FF0000"/>
                </a:solidFill>
                <a:latin typeface="SimSun"/>
                <a:cs typeface="SimSun"/>
              </a:rPr>
              <a:t>张三汇报视频”。每个同学一个文件夹打包压缩后上传。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2023-10-08T15:32:40Z</dcterms:created>
  <dcterms:modified xsi:type="dcterms:W3CDTF">2023-10-08T15:32:40Z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2023-10-08T00:00:00Z</vt:filetime>
  </property>
  <property fmtid="{D5CDD505-2E9C-101B-9397-08002B2CF9AE}" pid="5" name="Producer">
    <vt:lpwstr>Microsoft® PowerPoint® 2019</vt:lpwstr>
  </property>
</Properties>
</file>