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3681770"/>
            <a:ext cx="9933503" cy="1388745"/>
          </a:xfrm>
          <a:prstGeom prst="rect">
            <a:avLst/>
          </a:prstGeom>
          <a:noFill/>
          <a:ln/>
        </p:spPr>
        <p:txBody>
          <a:bodyPr wrap="squar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Maximizing Your Digital Presence with {company name}</a:t>
            </a:r>
            <a:endParaRPr lang="en-US" sz="4374" dirty="0"/>
          </a:p>
        </p:txBody>
      </p:sp>
      <p:sp>
        <p:nvSpPr>
          <p:cNvPr id="5" name="Text 3"/>
          <p:cNvSpPr/>
          <p:nvPr/>
        </p:nvSpPr>
        <p:spPr>
          <a:xfrm>
            <a:off x="2348389" y="5403771"/>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Hi {Name},</a:t>
            </a:r>
            <a:endParaRPr lang="en-US" sz="1750" dirty="0"/>
          </a:p>
        </p:txBody>
      </p:sp>
      <p:sp>
        <p:nvSpPr>
          <p:cNvPr id="6" name="Text 4"/>
          <p:cNvSpPr/>
          <p:nvPr/>
        </p:nvSpPr>
        <p:spPr>
          <a:xfrm>
            <a:off x="2348389" y="6009084"/>
            <a:ext cx="9933503" cy="710803"/>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This proposal outlines a comprehensive digital marketing strategy tailored to your needs. Our goal is to help you get the most out of your digital presence and maximize your visibility online.</a:t>
            </a:r>
            <a:endParaRPr lang="en-US" sz="1750" dirty="0"/>
          </a:p>
        </p:txBody>
      </p:sp>
      <p:sp>
        <p:nvSpPr>
          <p:cNvPr id="7" name="Text 5"/>
          <p:cNvSpPr/>
          <p:nvPr/>
        </p:nvSpPr>
        <p:spPr>
          <a:xfrm>
            <a:off x="2348389" y="6969800"/>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Thanks for your time.</a:t>
            </a:r>
            <a:endParaRPr lang="en-US" sz="1750" dirty="0"/>
          </a:p>
        </p:txBody>
      </p:sp>
      <p:pic>
        <p:nvPicPr>
          <p:cNvPr id="8" name="Image 0" descr="preencoded.png">    </p:cNvPr>
          <p:cNvPicPr>
            <a:picLocks noChangeAspect="1"/>
          </p:cNvPicPr>
          <p:nvPr/>
        </p:nvPicPr>
        <p:blipFill>
          <a:blip r:embed="rId1"/>
          <a:stretch>
            <a:fillRect/>
          </a:stretch>
        </p:blipFill>
        <p:spPr>
          <a:xfrm>
            <a:off x="0" y="0"/>
            <a:ext cx="14630400" cy="277749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833199" y="1654493"/>
            <a:ext cx="7477601" cy="1388745"/>
          </a:xfrm>
          <a:prstGeom prst="rect">
            <a:avLst/>
          </a:prstGeom>
          <a:noFill/>
          <a:ln/>
        </p:spPr>
        <p:txBody>
          <a:bodyPr wrap="squar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Grow Your Business with Digital Marketing</a:t>
            </a:r>
            <a:endParaRPr lang="en-US" sz="4374" dirty="0"/>
          </a:p>
        </p:txBody>
      </p:sp>
      <p:sp>
        <p:nvSpPr>
          <p:cNvPr id="5" name="Text 3"/>
          <p:cNvSpPr/>
          <p:nvPr/>
        </p:nvSpPr>
        <p:spPr>
          <a:xfrm>
            <a:off x="1188601" y="3376493"/>
            <a:ext cx="7122200"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Search Engine Optimization (SEO):</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Optimizing web pages and content to increase organic visibility on search engines</a:t>
            </a:r>
            <a:endParaRPr lang="en-US" sz="1750" dirty="0"/>
          </a:p>
        </p:txBody>
      </p:sp>
      <p:sp>
        <p:nvSpPr>
          <p:cNvPr id="6" name="Text 4"/>
          <p:cNvSpPr/>
          <p:nvPr/>
        </p:nvSpPr>
        <p:spPr>
          <a:xfrm>
            <a:off x="1188601" y="4176117"/>
            <a:ext cx="7122200"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Social Media Marketing:</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Creating campaigns to advertise on social media platforms</a:t>
            </a:r>
            <a:endParaRPr lang="en-US" sz="1750" dirty="0"/>
          </a:p>
        </p:txBody>
      </p:sp>
      <p:sp>
        <p:nvSpPr>
          <p:cNvPr id="7" name="Text 5"/>
          <p:cNvSpPr/>
          <p:nvPr/>
        </p:nvSpPr>
        <p:spPr>
          <a:xfrm>
            <a:off x="1188601" y="4975741"/>
            <a:ext cx="7122200"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Content Marketing:</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Creating content such as blog posts and videos to engage customers</a:t>
            </a:r>
            <a:endParaRPr lang="en-US" sz="1750" dirty="0"/>
          </a:p>
        </p:txBody>
      </p:sp>
      <p:sp>
        <p:nvSpPr>
          <p:cNvPr id="8" name="Text 6"/>
          <p:cNvSpPr/>
          <p:nvPr/>
        </p:nvSpPr>
        <p:spPr>
          <a:xfrm>
            <a:off x="1188601" y="5775365"/>
            <a:ext cx="7122200" cy="355402"/>
          </a:xfrm>
          <a:prstGeom prst="rect">
            <a:avLst/>
          </a:prstGeom>
          <a:noFill/>
          <a:ln/>
        </p:spPr>
        <p:txBody>
          <a:bodyPr wrap="non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Email Marketing:</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Creating campaigns to send targeted emails to customers</a:t>
            </a:r>
            <a:endParaRPr lang="en-US" sz="1750" dirty="0"/>
          </a:p>
        </p:txBody>
      </p:sp>
      <p:sp>
        <p:nvSpPr>
          <p:cNvPr id="9" name="Text 7"/>
          <p:cNvSpPr/>
          <p:nvPr/>
        </p:nvSpPr>
        <p:spPr>
          <a:xfrm>
            <a:off x="1188601" y="6219587"/>
            <a:ext cx="7122200" cy="355402"/>
          </a:xfrm>
          <a:prstGeom prst="rect">
            <a:avLst/>
          </a:prstGeom>
          <a:noFill/>
          <a:ln/>
        </p:spPr>
        <p:txBody>
          <a:bodyPr wrap="non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Online Advertising:</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Creating campaigns to advertise on online platforms</a:t>
            </a:r>
            <a:endParaRPr lang="en-US" sz="1750" dirty="0"/>
          </a:p>
        </p:txBody>
      </p:sp>
      <p:pic>
        <p:nvPicPr>
          <p:cNvPr id="10"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833199" y="2409706"/>
            <a:ext cx="7477601" cy="1388745"/>
          </a:xfrm>
          <a:prstGeom prst="rect">
            <a:avLst/>
          </a:prstGeom>
          <a:noFill/>
          <a:ln/>
        </p:spPr>
        <p:txBody>
          <a:bodyPr wrap="squar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Grow Your Business with Our Services</a:t>
            </a:r>
            <a:endParaRPr lang="en-US" sz="4374" dirty="0"/>
          </a:p>
        </p:txBody>
      </p:sp>
      <p:sp>
        <p:nvSpPr>
          <p:cNvPr id="5" name="Text 3"/>
          <p:cNvSpPr/>
          <p:nvPr/>
        </p:nvSpPr>
        <p:spPr>
          <a:xfrm>
            <a:off x="1188601" y="4131707"/>
            <a:ext cx="7122200" cy="355402"/>
          </a:xfrm>
          <a:prstGeom prst="rect">
            <a:avLst/>
          </a:prstGeom>
          <a:noFill/>
          <a:ln/>
        </p:spPr>
        <p:txBody>
          <a:bodyPr wrap="non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Increase Visibility:</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Make your online presence felt.</a:t>
            </a:r>
            <a:endParaRPr lang="en-US" sz="1750" dirty="0"/>
          </a:p>
        </p:txBody>
      </p:sp>
      <p:sp>
        <p:nvSpPr>
          <p:cNvPr id="6" name="Text 4"/>
          <p:cNvSpPr/>
          <p:nvPr/>
        </p:nvSpPr>
        <p:spPr>
          <a:xfrm>
            <a:off x="1188601" y="4575929"/>
            <a:ext cx="7122200" cy="355402"/>
          </a:xfrm>
          <a:prstGeom prst="rect">
            <a:avLst/>
          </a:prstGeom>
          <a:noFill/>
          <a:ln/>
        </p:spPr>
        <p:txBody>
          <a:bodyPr wrap="non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Boost Traffic:</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Get more people to your website.</a:t>
            </a:r>
            <a:endParaRPr lang="en-US" sz="1750" dirty="0"/>
          </a:p>
        </p:txBody>
      </p:sp>
      <p:sp>
        <p:nvSpPr>
          <p:cNvPr id="7" name="Text 5"/>
          <p:cNvSpPr/>
          <p:nvPr/>
        </p:nvSpPr>
        <p:spPr>
          <a:xfrm>
            <a:off x="1188601" y="5020151"/>
            <a:ext cx="7122200" cy="355402"/>
          </a:xfrm>
          <a:prstGeom prst="rect">
            <a:avLst/>
          </a:prstGeom>
          <a:noFill/>
          <a:ln/>
        </p:spPr>
        <p:txBody>
          <a:bodyPr wrap="non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Engage Customers:</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Create meaningful relationships.</a:t>
            </a:r>
            <a:endParaRPr lang="en-US" sz="1750" dirty="0"/>
          </a:p>
        </p:txBody>
      </p:sp>
      <p:sp>
        <p:nvSpPr>
          <p:cNvPr id="8" name="Text 6"/>
          <p:cNvSpPr/>
          <p:nvPr/>
        </p:nvSpPr>
        <p:spPr>
          <a:xfrm>
            <a:off x="1188601" y="5464373"/>
            <a:ext cx="7122200" cy="355402"/>
          </a:xfrm>
          <a:prstGeom prst="rect">
            <a:avLst/>
          </a:prstGeom>
          <a:noFill/>
          <a:ln/>
        </p:spPr>
        <p:txBody>
          <a:bodyPr wrap="non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Grow Leads &amp; Sales:</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Generate more business.</a:t>
            </a:r>
            <a:endParaRPr lang="en-US" sz="1750" dirty="0"/>
          </a:p>
        </p:txBody>
      </p:sp>
      <p:pic>
        <p:nvPicPr>
          <p:cNvPr id="9"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2258378"/>
            <a:ext cx="7665720"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Understand Our Pricing Tiers</a:t>
            </a:r>
            <a:endParaRPr lang="en-US" sz="4374" dirty="0"/>
          </a:p>
        </p:txBody>
      </p:sp>
      <p:sp>
        <p:nvSpPr>
          <p:cNvPr id="5" name="Text 3"/>
          <p:cNvSpPr/>
          <p:nvPr/>
        </p:nvSpPr>
        <p:spPr>
          <a:xfrm>
            <a:off x="2348389" y="3286006"/>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We offer three different subscription tiers, each with different levels of access and support.</a:t>
            </a:r>
            <a:endParaRPr lang="en-US" sz="1750" dirty="0"/>
          </a:p>
        </p:txBody>
      </p:sp>
      <p:sp>
        <p:nvSpPr>
          <p:cNvPr id="6" name="Shape 4"/>
          <p:cNvSpPr/>
          <p:nvPr/>
        </p:nvSpPr>
        <p:spPr>
          <a:xfrm>
            <a:off x="2348389" y="3891320"/>
            <a:ext cx="3163014" cy="2079903"/>
          </a:xfrm>
          <a:prstGeom prst="roundRect">
            <a:avLst>
              <a:gd name="adj" fmla="val 3205"/>
            </a:avLst>
          </a:prstGeom>
          <a:solidFill>
            <a:srgbClr val="F6E9D5"/>
          </a:solidFill>
          <a:ln/>
        </p:spPr>
      </p:sp>
      <p:sp>
        <p:nvSpPr>
          <p:cNvPr id="7" name="Text 5"/>
          <p:cNvSpPr/>
          <p:nvPr/>
        </p:nvSpPr>
        <p:spPr>
          <a:xfrm>
            <a:off x="2570559" y="4113490"/>
            <a:ext cx="2221944" cy="347186"/>
          </a:xfrm>
          <a:prstGeom prst="rect">
            <a:avLst/>
          </a:prstGeom>
          <a:noFill/>
          <a:ln/>
        </p:spPr>
        <p:txBody>
          <a:bodyPr wrap="none" rtlCol="0" anchor="t"/>
          <a:lstStyle/>
          <a:p>
            <a:pPr indent="0" marL="0">
              <a:lnSpc>
                <a:spcPts val="2734"/>
              </a:lnSpc>
              <a:buNone/>
            </a:pPr>
            <a:r>
              <a:rPr lang="en-US" sz="2187" b="1" dirty="0">
                <a:solidFill>
                  <a:srgbClr val="38512F"/>
                </a:solidFill>
                <a:latin typeface="Lora" pitchFamily="34" charset="0"/>
                <a:ea typeface="Lora" pitchFamily="34" charset="-122"/>
                <a:cs typeface="Lora" pitchFamily="34" charset="-120"/>
              </a:rPr>
              <a:t>Basic</a:t>
            </a:r>
            <a:endParaRPr lang="en-US" sz="2187" dirty="0"/>
          </a:p>
        </p:txBody>
      </p:sp>
      <p:sp>
        <p:nvSpPr>
          <p:cNvPr id="8" name="Text 6"/>
          <p:cNvSpPr/>
          <p:nvPr/>
        </p:nvSpPr>
        <p:spPr>
          <a:xfrm>
            <a:off x="2570559" y="4682847"/>
            <a:ext cx="2718673"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$200/month. Includes all services with basic access and support.</a:t>
            </a:r>
            <a:endParaRPr lang="en-US" sz="1750" dirty="0"/>
          </a:p>
        </p:txBody>
      </p:sp>
      <p:sp>
        <p:nvSpPr>
          <p:cNvPr id="9" name="Shape 7"/>
          <p:cNvSpPr/>
          <p:nvPr/>
        </p:nvSpPr>
        <p:spPr>
          <a:xfrm>
            <a:off x="5733574" y="3891320"/>
            <a:ext cx="3163014" cy="2079903"/>
          </a:xfrm>
          <a:prstGeom prst="roundRect">
            <a:avLst>
              <a:gd name="adj" fmla="val 3205"/>
            </a:avLst>
          </a:prstGeom>
          <a:solidFill>
            <a:srgbClr val="F6E9D5"/>
          </a:solidFill>
          <a:ln/>
        </p:spPr>
      </p:sp>
      <p:sp>
        <p:nvSpPr>
          <p:cNvPr id="10" name="Text 8"/>
          <p:cNvSpPr/>
          <p:nvPr/>
        </p:nvSpPr>
        <p:spPr>
          <a:xfrm>
            <a:off x="5955744" y="4113490"/>
            <a:ext cx="2221944" cy="347186"/>
          </a:xfrm>
          <a:prstGeom prst="rect">
            <a:avLst/>
          </a:prstGeom>
          <a:noFill/>
          <a:ln/>
        </p:spPr>
        <p:txBody>
          <a:bodyPr wrap="none" rtlCol="0" anchor="t"/>
          <a:lstStyle/>
          <a:p>
            <a:pPr indent="0" marL="0">
              <a:lnSpc>
                <a:spcPts val="2734"/>
              </a:lnSpc>
              <a:buNone/>
            </a:pPr>
            <a:r>
              <a:rPr lang="en-US" sz="2187" b="1" dirty="0">
                <a:solidFill>
                  <a:srgbClr val="38512F"/>
                </a:solidFill>
                <a:latin typeface="Lora" pitchFamily="34" charset="0"/>
                <a:ea typeface="Lora" pitchFamily="34" charset="-122"/>
                <a:cs typeface="Lora" pitchFamily="34" charset="-120"/>
              </a:rPr>
              <a:t>Standard</a:t>
            </a:r>
            <a:endParaRPr lang="en-US" sz="2187" dirty="0"/>
          </a:p>
        </p:txBody>
      </p:sp>
      <p:sp>
        <p:nvSpPr>
          <p:cNvPr id="11" name="Text 9"/>
          <p:cNvSpPr/>
          <p:nvPr/>
        </p:nvSpPr>
        <p:spPr>
          <a:xfrm>
            <a:off x="5955744" y="4682847"/>
            <a:ext cx="2718673"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$400/month. Includes all services with standard access and support.</a:t>
            </a:r>
            <a:endParaRPr lang="en-US" sz="1750" dirty="0"/>
          </a:p>
        </p:txBody>
      </p:sp>
      <p:sp>
        <p:nvSpPr>
          <p:cNvPr id="12" name="Shape 10"/>
          <p:cNvSpPr/>
          <p:nvPr/>
        </p:nvSpPr>
        <p:spPr>
          <a:xfrm>
            <a:off x="9118759" y="3891320"/>
            <a:ext cx="3163014" cy="2079903"/>
          </a:xfrm>
          <a:prstGeom prst="roundRect">
            <a:avLst>
              <a:gd name="adj" fmla="val 3205"/>
            </a:avLst>
          </a:prstGeom>
          <a:solidFill>
            <a:srgbClr val="F6E9D5"/>
          </a:solidFill>
          <a:ln/>
        </p:spPr>
      </p:sp>
      <p:sp>
        <p:nvSpPr>
          <p:cNvPr id="13" name="Text 11"/>
          <p:cNvSpPr/>
          <p:nvPr/>
        </p:nvSpPr>
        <p:spPr>
          <a:xfrm>
            <a:off x="9340929" y="4113490"/>
            <a:ext cx="2221944" cy="347186"/>
          </a:xfrm>
          <a:prstGeom prst="rect">
            <a:avLst/>
          </a:prstGeom>
          <a:noFill/>
          <a:ln/>
        </p:spPr>
        <p:txBody>
          <a:bodyPr wrap="none" rtlCol="0" anchor="t"/>
          <a:lstStyle/>
          <a:p>
            <a:pPr indent="0" marL="0">
              <a:lnSpc>
                <a:spcPts val="2734"/>
              </a:lnSpc>
              <a:buNone/>
            </a:pPr>
            <a:r>
              <a:rPr lang="en-US" sz="2187" b="1" dirty="0">
                <a:solidFill>
                  <a:srgbClr val="38512F"/>
                </a:solidFill>
                <a:latin typeface="Lora" pitchFamily="34" charset="0"/>
                <a:ea typeface="Lora" pitchFamily="34" charset="-122"/>
                <a:cs typeface="Lora" pitchFamily="34" charset="-120"/>
              </a:rPr>
              <a:t>Premium</a:t>
            </a:r>
            <a:endParaRPr lang="en-US" sz="2187" dirty="0"/>
          </a:p>
        </p:txBody>
      </p:sp>
      <p:sp>
        <p:nvSpPr>
          <p:cNvPr id="14" name="Text 12"/>
          <p:cNvSpPr/>
          <p:nvPr/>
        </p:nvSpPr>
        <p:spPr>
          <a:xfrm>
            <a:off x="9340929" y="4682847"/>
            <a:ext cx="2718673"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$600/month. Includes all services with premium access and support.</a:t>
            </a:r>
            <a:endParaRPr lang="en-US" sz="1750"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2923461"/>
            <a:ext cx="5715000"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Terms and Conditions</a:t>
            </a:r>
            <a:endParaRPr lang="en-US" sz="4374" dirty="0"/>
          </a:p>
        </p:txBody>
      </p:sp>
      <p:sp>
        <p:nvSpPr>
          <p:cNvPr id="5" name="Text 3"/>
          <p:cNvSpPr/>
          <p:nvPr/>
        </p:nvSpPr>
        <p:spPr>
          <a:xfrm>
            <a:off x="2703790" y="4062174"/>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All services are subject to availability and may be changed or discontinued at any time.</a:t>
            </a:r>
            <a:endParaRPr lang="en-US" sz="1750" dirty="0"/>
          </a:p>
        </p:txBody>
      </p:sp>
      <p:sp>
        <p:nvSpPr>
          <p:cNvPr id="6" name="Text 4"/>
          <p:cNvSpPr/>
          <p:nvPr/>
        </p:nvSpPr>
        <p:spPr>
          <a:xfrm>
            <a:off x="2703790" y="4506397"/>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All payments must be made within 30 days of the invoice date.</a:t>
            </a:r>
            <a:endParaRPr lang="en-US" sz="1750" dirty="0"/>
          </a:p>
        </p:txBody>
      </p:sp>
      <p:sp>
        <p:nvSpPr>
          <p:cNvPr id="7" name="Text 5"/>
          <p:cNvSpPr/>
          <p:nvPr/>
        </p:nvSpPr>
        <p:spPr>
          <a:xfrm>
            <a:off x="2703790" y="4950619"/>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All services must be cancelled in writing at least 30 days prior to the end of the subscription period.</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0791"/>
          </a:xfrm>
          <a:prstGeom prst="rect">
            <a:avLst/>
          </a:prstGeom>
          <a:solidFill>
            <a:srgbClr val="FEF5E7"/>
          </a:solidFill>
          <a:ln/>
        </p:spPr>
      </p:sp>
      <p:sp>
        <p:nvSpPr>
          <p:cNvPr id="4" name="Text 2"/>
          <p:cNvSpPr/>
          <p:nvPr/>
        </p:nvSpPr>
        <p:spPr>
          <a:xfrm>
            <a:off x="3705463" y="443984"/>
            <a:ext cx="7219474" cy="1009174"/>
          </a:xfrm>
          <a:prstGeom prst="rect">
            <a:avLst/>
          </a:prstGeom>
          <a:noFill/>
          <a:ln/>
        </p:spPr>
        <p:txBody>
          <a:bodyPr wrap="square" rtlCol="0" anchor="t"/>
          <a:lstStyle/>
          <a:p>
            <a:pPr indent="0" marL="0">
              <a:lnSpc>
                <a:spcPts val="3974"/>
              </a:lnSpc>
              <a:buNone/>
            </a:pPr>
            <a:r>
              <a:rPr lang="en-US" sz="3179" dirty="0">
                <a:solidFill>
                  <a:srgbClr val="38512F"/>
                </a:solidFill>
                <a:latin typeface="Lora" pitchFamily="34" charset="0"/>
                <a:ea typeface="Lora" pitchFamily="34" charset="-122"/>
                <a:cs typeface="Lora" pitchFamily="34" charset="-120"/>
              </a:rPr>
              <a:t>Creating a Comprehensive Digital Marketing Strategy</a:t>
            </a:r>
            <a:endParaRPr lang="en-US" sz="3179" dirty="0"/>
          </a:p>
        </p:txBody>
      </p:sp>
      <p:sp>
        <p:nvSpPr>
          <p:cNvPr id="5" name="Text 3"/>
          <p:cNvSpPr/>
          <p:nvPr/>
        </p:nvSpPr>
        <p:spPr>
          <a:xfrm>
            <a:off x="3705463" y="1695331"/>
            <a:ext cx="7219474" cy="258247"/>
          </a:xfrm>
          <a:prstGeom prst="rect">
            <a:avLst/>
          </a:prstGeom>
          <a:noFill/>
          <a:ln/>
        </p:spPr>
        <p:txBody>
          <a:bodyPr wrap="none" rtlCol="0" anchor="t"/>
          <a:lstStyle/>
          <a:p>
            <a:pPr indent="0" marL="0">
              <a:lnSpc>
                <a:spcPts val="2035"/>
              </a:lnSpc>
              <a:buNone/>
            </a:pPr>
            <a:r>
              <a:rPr lang="en-US" sz="1272" dirty="0">
                <a:solidFill>
                  <a:srgbClr val="3A3630"/>
                </a:solidFill>
                <a:latin typeface="Source Sans Pro" pitchFamily="34" charset="0"/>
                <a:ea typeface="Source Sans Pro" pitchFamily="34" charset="-122"/>
                <a:cs typeface="Source Sans Pro" pitchFamily="34" charset="-120"/>
              </a:rPr>
              <a:t>Learn how to develop and implement a comprehensive digital marketing strategy in four weeks.</a:t>
            </a:r>
            <a:endParaRPr lang="en-US" sz="1272" dirty="0"/>
          </a:p>
        </p:txBody>
      </p:sp>
      <p:sp>
        <p:nvSpPr>
          <p:cNvPr id="6" name="Shape 4"/>
          <p:cNvSpPr/>
          <p:nvPr/>
        </p:nvSpPr>
        <p:spPr>
          <a:xfrm>
            <a:off x="3937635" y="2135148"/>
            <a:ext cx="20122" cy="5651659"/>
          </a:xfrm>
          <a:prstGeom prst="rect">
            <a:avLst/>
          </a:prstGeom>
          <a:solidFill>
            <a:srgbClr val="38512F"/>
          </a:solidFill>
          <a:ln/>
        </p:spPr>
      </p:sp>
      <p:sp>
        <p:nvSpPr>
          <p:cNvPr id="7" name="Shape 5"/>
          <p:cNvSpPr/>
          <p:nvPr/>
        </p:nvSpPr>
        <p:spPr>
          <a:xfrm>
            <a:off x="4129266" y="2432745"/>
            <a:ext cx="0" cy="20122"/>
          </a:xfrm>
          <a:prstGeom prst="rect">
            <a:avLst/>
          </a:prstGeom>
          <a:solidFill>
            <a:srgbClr val="38512F"/>
          </a:solidFill>
          <a:ln/>
        </p:spPr>
      </p:sp>
      <p:sp>
        <p:nvSpPr>
          <p:cNvPr id="8" name="Shape 6"/>
          <p:cNvSpPr/>
          <p:nvPr/>
        </p:nvSpPr>
        <p:spPr>
          <a:xfrm>
            <a:off x="3766006" y="2261235"/>
            <a:ext cx="363260" cy="363260"/>
          </a:xfrm>
          <a:prstGeom prst="roundRect">
            <a:avLst>
              <a:gd name="adj" fmla="val 13337"/>
            </a:avLst>
          </a:prstGeom>
          <a:solidFill>
            <a:srgbClr val="F6E9D5"/>
          </a:solidFill>
          <a:ln/>
        </p:spPr>
      </p:sp>
      <p:sp>
        <p:nvSpPr>
          <p:cNvPr id="9" name="Text 7"/>
          <p:cNvSpPr/>
          <p:nvPr/>
        </p:nvSpPr>
        <p:spPr>
          <a:xfrm>
            <a:off x="3901857" y="2291477"/>
            <a:ext cx="91440" cy="302776"/>
          </a:xfrm>
          <a:prstGeom prst="rect">
            <a:avLst/>
          </a:prstGeom>
          <a:noFill/>
          <a:ln/>
        </p:spPr>
        <p:txBody>
          <a:bodyPr wrap="none" rtlCol="0" anchor="t"/>
          <a:lstStyle/>
          <a:p>
            <a:pPr algn="ctr" indent="0" marL="0">
              <a:lnSpc>
                <a:spcPts val="2384"/>
              </a:lnSpc>
              <a:buNone/>
            </a:pPr>
            <a:r>
              <a:rPr lang="en-US" sz="1907" dirty="0">
                <a:solidFill>
                  <a:srgbClr val="38512F"/>
                </a:solidFill>
                <a:latin typeface="Lora" pitchFamily="34" charset="0"/>
                <a:ea typeface="Lora" pitchFamily="34" charset="-122"/>
                <a:cs typeface="Lora" pitchFamily="34" charset="-120"/>
              </a:rPr>
              <a:t>1</a:t>
            </a:r>
            <a:endParaRPr lang="en-US" sz="1907" dirty="0"/>
          </a:p>
        </p:txBody>
      </p:sp>
      <p:sp>
        <p:nvSpPr>
          <p:cNvPr id="10" name="Text 8"/>
          <p:cNvSpPr/>
          <p:nvPr/>
        </p:nvSpPr>
        <p:spPr>
          <a:xfrm>
            <a:off x="4270534" y="2296597"/>
            <a:ext cx="1614845" cy="252174"/>
          </a:xfrm>
          <a:prstGeom prst="rect">
            <a:avLst/>
          </a:prstGeom>
          <a:noFill/>
          <a:ln/>
        </p:spPr>
        <p:txBody>
          <a:bodyPr wrap="none" rtlCol="0" anchor="t"/>
          <a:lstStyle/>
          <a:p>
            <a:pPr algn="l" indent="0" marL="0">
              <a:lnSpc>
                <a:spcPts val="1987"/>
              </a:lnSpc>
              <a:buNone/>
            </a:pPr>
            <a:r>
              <a:rPr lang="en-US" sz="1589" b="1" dirty="0">
                <a:solidFill>
                  <a:srgbClr val="38512F"/>
                </a:solidFill>
                <a:latin typeface="Lora" pitchFamily="34" charset="0"/>
                <a:ea typeface="Lora" pitchFamily="34" charset="-122"/>
                <a:cs typeface="Lora" pitchFamily="34" charset="-120"/>
              </a:rPr>
              <a:t>Step 1: Plan</a:t>
            </a:r>
            <a:endParaRPr lang="en-US" sz="1589" dirty="0"/>
          </a:p>
        </p:txBody>
      </p:sp>
      <p:sp>
        <p:nvSpPr>
          <p:cNvPr id="11" name="Text 9"/>
          <p:cNvSpPr/>
          <p:nvPr/>
        </p:nvSpPr>
        <p:spPr>
          <a:xfrm>
            <a:off x="4270534" y="2710220"/>
            <a:ext cx="6654403" cy="258247"/>
          </a:xfrm>
          <a:prstGeom prst="rect">
            <a:avLst/>
          </a:prstGeom>
          <a:noFill/>
          <a:ln/>
        </p:spPr>
        <p:txBody>
          <a:bodyPr wrap="none" rtlCol="0" anchor="t"/>
          <a:lstStyle/>
          <a:p>
            <a:pPr algn="l" indent="0" marL="0">
              <a:lnSpc>
                <a:spcPts val="2035"/>
              </a:lnSpc>
              <a:buNone/>
            </a:pPr>
            <a:r>
              <a:rPr lang="en-US" sz="1272" dirty="0">
                <a:solidFill>
                  <a:srgbClr val="3A3630"/>
                </a:solidFill>
                <a:latin typeface="Source Sans Pro" pitchFamily="34" charset="0"/>
                <a:ea typeface="Source Sans Pro" pitchFamily="34" charset="-122"/>
                <a:cs typeface="Source Sans Pro" pitchFamily="34" charset="-120"/>
              </a:rPr>
              <a:t>Outline the project goals and objectives and develop a timeline.</a:t>
            </a:r>
            <a:endParaRPr lang="en-US" sz="1272" dirty="0"/>
          </a:p>
        </p:txBody>
      </p:sp>
      <p:sp>
        <p:nvSpPr>
          <p:cNvPr id="12" name="Shape 10"/>
          <p:cNvSpPr/>
          <p:nvPr/>
        </p:nvSpPr>
        <p:spPr>
          <a:xfrm>
            <a:off x="4129266" y="3886021"/>
            <a:ext cx="0" cy="20122"/>
          </a:xfrm>
          <a:prstGeom prst="rect">
            <a:avLst/>
          </a:prstGeom>
          <a:solidFill>
            <a:srgbClr val="38512F"/>
          </a:solidFill>
          <a:ln/>
        </p:spPr>
      </p:sp>
      <p:sp>
        <p:nvSpPr>
          <p:cNvPr id="13" name="Shape 11"/>
          <p:cNvSpPr/>
          <p:nvPr/>
        </p:nvSpPr>
        <p:spPr>
          <a:xfrm>
            <a:off x="3766006" y="3714512"/>
            <a:ext cx="363260" cy="363260"/>
          </a:xfrm>
          <a:prstGeom prst="roundRect">
            <a:avLst>
              <a:gd name="adj" fmla="val 13337"/>
            </a:avLst>
          </a:prstGeom>
          <a:solidFill>
            <a:srgbClr val="F6E9D5"/>
          </a:solidFill>
          <a:ln/>
        </p:spPr>
      </p:sp>
      <p:sp>
        <p:nvSpPr>
          <p:cNvPr id="14" name="Text 12"/>
          <p:cNvSpPr/>
          <p:nvPr/>
        </p:nvSpPr>
        <p:spPr>
          <a:xfrm>
            <a:off x="3882807" y="3744754"/>
            <a:ext cx="129540" cy="302776"/>
          </a:xfrm>
          <a:prstGeom prst="rect">
            <a:avLst/>
          </a:prstGeom>
          <a:noFill/>
          <a:ln/>
        </p:spPr>
        <p:txBody>
          <a:bodyPr wrap="none" rtlCol="0" anchor="t"/>
          <a:lstStyle/>
          <a:p>
            <a:pPr algn="ctr" indent="0" marL="0">
              <a:lnSpc>
                <a:spcPts val="2384"/>
              </a:lnSpc>
              <a:buNone/>
            </a:pPr>
            <a:r>
              <a:rPr lang="en-US" sz="1907" dirty="0">
                <a:solidFill>
                  <a:srgbClr val="38512F"/>
                </a:solidFill>
                <a:latin typeface="Lora" pitchFamily="34" charset="0"/>
                <a:ea typeface="Lora" pitchFamily="34" charset="-122"/>
                <a:cs typeface="Lora" pitchFamily="34" charset="-120"/>
              </a:rPr>
              <a:t>2</a:t>
            </a:r>
            <a:endParaRPr lang="en-US" sz="1907" dirty="0"/>
          </a:p>
        </p:txBody>
      </p:sp>
      <p:sp>
        <p:nvSpPr>
          <p:cNvPr id="15" name="Text 13"/>
          <p:cNvSpPr/>
          <p:nvPr/>
        </p:nvSpPr>
        <p:spPr>
          <a:xfrm>
            <a:off x="4270534" y="3749873"/>
            <a:ext cx="1614845" cy="252174"/>
          </a:xfrm>
          <a:prstGeom prst="rect">
            <a:avLst/>
          </a:prstGeom>
          <a:noFill/>
          <a:ln/>
        </p:spPr>
        <p:txBody>
          <a:bodyPr wrap="none" rtlCol="0" anchor="t"/>
          <a:lstStyle/>
          <a:p>
            <a:pPr algn="l" indent="0" marL="0">
              <a:lnSpc>
                <a:spcPts val="1987"/>
              </a:lnSpc>
              <a:buNone/>
            </a:pPr>
            <a:r>
              <a:rPr lang="en-US" sz="1589" b="1" dirty="0">
                <a:solidFill>
                  <a:srgbClr val="38512F"/>
                </a:solidFill>
                <a:latin typeface="Lora" pitchFamily="34" charset="0"/>
                <a:ea typeface="Lora" pitchFamily="34" charset="-122"/>
                <a:cs typeface="Lora" pitchFamily="34" charset="-120"/>
              </a:rPr>
              <a:t>Step 2: Research</a:t>
            </a:r>
            <a:endParaRPr lang="en-US" sz="1589" dirty="0"/>
          </a:p>
        </p:txBody>
      </p:sp>
      <p:sp>
        <p:nvSpPr>
          <p:cNvPr id="16" name="Text 14"/>
          <p:cNvSpPr/>
          <p:nvPr/>
        </p:nvSpPr>
        <p:spPr>
          <a:xfrm>
            <a:off x="4270534" y="4163497"/>
            <a:ext cx="6654403" cy="258247"/>
          </a:xfrm>
          <a:prstGeom prst="rect">
            <a:avLst/>
          </a:prstGeom>
          <a:noFill/>
          <a:ln/>
        </p:spPr>
        <p:txBody>
          <a:bodyPr wrap="none" rtlCol="0" anchor="t"/>
          <a:lstStyle/>
          <a:p>
            <a:pPr algn="l" indent="0" marL="0">
              <a:lnSpc>
                <a:spcPts val="2035"/>
              </a:lnSpc>
              <a:buNone/>
            </a:pPr>
            <a:r>
              <a:rPr lang="en-US" sz="1272" dirty="0">
                <a:solidFill>
                  <a:srgbClr val="3A3630"/>
                </a:solidFill>
                <a:latin typeface="Source Sans Pro" pitchFamily="34" charset="0"/>
                <a:ea typeface="Source Sans Pro" pitchFamily="34" charset="-122"/>
                <a:cs typeface="Source Sans Pro" pitchFamily="34" charset="-120"/>
              </a:rPr>
              <a:t>Conduct market research to identify potential customer segments and trends.</a:t>
            </a:r>
            <a:endParaRPr lang="en-US" sz="1272" dirty="0"/>
          </a:p>
        </p:txBody>
      </p:sp>
      <p:sp>
        <p:nvSpPr>
          <p:cNvPr id="17" name="Shape 15"/>
          <p:cNvSpPr/>
          <p:nvPr/>
        </p:nvSpPr>
        <p:spPr>
          <a:xfrm>
            <a:off x="4129266" y="5339298"/>
            <a:ext cx="0" cy="20122"/>
          </a:xfrm>
          <a:prstGeom prst="rect">
            <a:avLst/>
          </a:prstGeom>
          <a:solidFill>
            <a:srgbClr val="38512F"/>
          </a:solidFill>
          <a:ln/>
        </p:spPr>
      </p:sp>
      <p:sp>
        <p:nvSpPr>
          <p:cNvPr id="18" name="Shape 16"/>
          <p:cNvSpPr/>
          <p:nvPr/>
        </p:nvSpPr>
        <p:spPr>
          <a:xfrm>
            <a:off x="3766006" y="5167789"/>
            <a:ext cx="363260" cy="363260"/>
          </a:xfrm>
          <a:prstGeom prst="roundRect">
            <a:avLst>
              <a:gd name="adj" fmla="val 13337"/>
            </a:avLst>
          </a:prstGeom>
          <a:solidFill>
            <a:srgbClr val="F6E9D5"/>
          </a:solidFill>
          <a:ln/>
        </p:spPr>
      </p:sp>
      <p:sp>
        <p:nvSpPr>
          <p:cNvPr id="19" name="Text 17"/>
          <p:cNvSpPr/>
          <p:nvPr/>
        </p:nvSpPr>
        <p:spPr>
          <a:xfrm>
            <a:off x="3878997" y="5198031"/>
            <a:ext cx="137160" cy="302776"/>
          </a:xfrm>
          <a:prstGeom prst="rect">
            <a:avLst/>
          </a:prstGeom>
          <a:noFill/>
          <a:ln/>
        </p:spPr>
        <p:txBody>
          <a:bodyPr wrap="none" rtlCol="0" anchor="t"/>
          <a:lstStyle/>
          <a:p>
            <a:pPr algn="ctr" indent="0" marL="0">
              <a:lnSpc>
                <a:spcPts val="2384"/>
              </a:lnSpc>
              <a:buNone/>
            </a:pPr>
            <a:r>
              <a:rPr lang="en-US" sz="1907" dirty="0">
                <a:solidFill>
                  <a:srgbClr val="38512F"/>
                </a:solidFill>
                <a:latin typeface="Lora" pitchFamily="34" charset="0"/>
                <a:ea typeface="Lora" pitchFamily="34" charset="-122"/>
                <a:cs typeface="Lora" pitchFamily="34" charset="-120"/>
              </a:rPr>
              <a:t>3</a:t>
            </a:r>
            <a:endParaRPr lang="en-US" sz="1907" dirty="0"/>
          </a:p>
        </p:txBody>
      </p:sp>
      <p:sp>
        <p:nvSpPr>
          <p:cNvPr id="20" name="Text 18"/>
          <p:cNvSpPr/>
          <p:nvPr/>
        </p:nvSpPr>
        <p:spPr>
          <a:xfrm>
            <a:off x="4270534" y="5203150"/>
            <a:ext cx="2529840" cy="252174"/>
          </a:xfrm>
          <a:prstGeom prst="rect">
            <a:avLst/>
          </a:prstGeom>
          <a:noFill/>
          <a:ln/>
        </p:spPr>
        <p:txBody>
          <a:bodyPr wrap="none" rtlCol="0" anchor="t"/>
          <a:lstStyle/>
          <a:p>
            <a:pPr algn="l" indent="0" marL="0">
              <a:lnSpc>
                <a:spcPts val="1987"/>
              </a:lnSpc>
              <a:buNone/>
            </a:pPr>
            <a:r>
              <a:rPr lang="en-US" sz="1589" b="1" dirty="0">
                <a:solidFill>
                  <a:srgbClr val="38512F"/>
                </a:solidFill>
                <a:latin typeface="Lora" pitchFamily="34" charset="0"/>
                <a:ea typeface="Lora" pitchFamily="34" charset="-122"/>
                <a:cs typeface="Lora" pitchFamily="34" charset="-120"/>
              </a:rPr>
              <a:t>Step 3: Develop Strategies</a:t>
            </a:r>
            <a:endParaRPr lang="en-US" sz="1589" dirty="0"/>
          </a:p>
        </p:txBody>
      </p:sp>
      <p:sp>
        <p:nvSpPr>
          <p:cNvPr id="21" name="Text 19"/>
          <p:cNvSpPr/>
          <p:nvPr/>
        </p:nvSpPr>
        <p:spPr>
          <a:xfrm>
            <a:off x="4270534" y="5616773"/>
            <a:ext cx="6654403" cy="258247"/>
          </a:xfrm>
          <a:prstGeom prst="rect">
            <a:avLst/>
          </a:prstGeom>
          <a:noFill/>
          <a:ln/>
        </p:spPr>
        <p:txBody>
          <a:bodyPr wrap="none" rtlCol="0" anchor="t"/>
          <a:lstStyle/>
          <a:p>
            <a:pPr algn="l" indent="0" marL="0">
              <a:lnSpc>
                <a:spcPts val="2035"/>
              </a:lnSpc>
              <a:buNone/>
            </a:pPr>
            <a:r>
              <a:rPr lang="en-US" sz="1272" dirty="0">
                <a:solidFill>
                  <a:srgbClr val="3A3630"/>
                </a:solidFill>
                <a:latin typeface="Source Sans Pro" pitchFamily="34" charset="0"/>
                <a:ea typeface="Source Sans Pro" pitchFamily="34" charset="-122"/>
                <a:cs typeface="Source Sans Pro" pitchFamily="34" charset="-120"/>
              </a:rPr>
              <a:t>Create strategies for reaching and engaging target audiences.</a:t>
            </a:r>
            <a:endParaRPr lang="en-US" sz="1272" dirty="0"/>
          </a:p>
        </p:txBody>
      </p:sp>
      <p:sp>
        <p:nvSpPr>
          <p:cNvPr id="22" name="Shape 20"/>
          <p:cNvSpPr/>
          <p:nvPr/>
        </p:nvSpPr>
        <p:spPr>
          <a:xfrm>
            <a:off x="4129266" y="6792575"/>
            <a:ext cx="0" cy="20122"/>
          </a:xfrm>
          <a:prstGeom prst="rect">
            <a:avLst/>
          </a:prstGeom>
          <a:solidFill>
            <a:srgbClr val="38512F"/>
          </a:solidFill>
          <a:ln/>
        </p:spPr>
      </p:sp>
      <p:sp>
        <p:nvSpPr>
          <p:cNvPr id="23" name="Shape 21"/>
          <p:cNvSpPr/>
          <p:nvPr/>
        </p:nvSpPr>
        <p:spPr>
          <a:xfrm>
            <a:off x="3766006" y="6621066"/>
            <a:ext cx="363260" cy="363260"/>
          </a:xfrm>
          <a:prstGeom prst="roundRect">
            <a:avLst>
              <a:gd name="adj" fmla="val 13337"/>
            </a:avLst>
          </a:prstGeom>
          <a:solidFill>
            <a:srgbClr val="F6E9D5"/>
          </a:solidFill>
          <a:ln/>
        </p:spPr>
      </p:sp>
      <p:sp>
        <p:nvSpPr>
          <p:cNvPr id="24" name="Text 22"/>
          <p:cNvSpPr/>
          <p:nvPr/>
        </p:nvSpPr>
        <p:spPr>
          <a:xfrm>
            <a:off x="3882807" y="6651307"/>
            <a:ext cx="129540" cy="302776"/>
          </a:xfrm>
          <a:prstGeom prst="rect">
            <a:avLst/>
          </a:prstGeom>
          <a:noFill/>
          <a:ln/>
        </p:spPr>
        <p:txBody>
          <a:bodyPr wrap="none" rtlCol="0" anchor="t"/>
          <a:lstStyle/>
          <a:p>
            <a:pPr algn="ctr" indent="0" marL="0">
              <a:lnSpc>
                <a:spcPts val="2384"/>
              </a:lnSpc>
              <a:buNone/>
            </a:pPr>
            <a:r>
              <a:rPr lang="en-US" sz="1907" dirty="0">
                <a:solidFill>
                  <a:srgbClr val="38512F"/>
                </a:solidFill>
                <a:latin typeface="Lora" pitchFamily="34" charset="0"/>
                <a:ea typeface="Lora" pitchFamily="34" charset="-122"/>
                <a:cs typeface="Lora" pitchFamily="34" charset="-120"/>
              </a:rPr>
              <a:t>4</a:t>
            </a:r>
            <a:endParaRPr lang="en-US" sz="1907" dirty="0"/>
          </a:p>
        </p:txBody>
      </p:sp>
      <p:sp>
        <p:nvSpPr>
          <p:cNvPr id="25" name="Text 23"/>
          <p:cNvSpPr/>
          <p:nvPr/>
        </p:nvSpPr>
        <p:spPr>
          <a:xfrm>
            <a:off x="4270534" y="6656427"/>
            <a:ext cx="1752600" cy="252174"/>
          </a:xfrm>
          <a:prstGeom prst="rect">
            <a:avLst/>
          </a:prstGeom>
          <a:noFill/>
          <a:ln/>
        </p:spPr>
        <p:txBody>
          <a:bodyPr wrap="none" rtlCol="0" anchor="t"/>
          <a:lstStyle/>
          <a:p>
            <a:pPr algn="l" indent="0" marL="0">
              <a:lnSpc>
                <a:spcPts val="1987"/>
              </a:lnSpc>
              <a:buNone/>
            </a:pPr>
            <a:r>
              <a:rPr lang="en-US" sz="1589" b="1" dirty="0">
                <a:solidFill>
                  <a:srgbClr val="38512F"/>
                </a:solidFill>
                <a:latin typeface="Lora" pitchFamily="34" charset="0"/>
                <a:ea typeface="Lora" pitchFamily="34" charset="-122"/>
                <a:cs typeface="Lora" pitchFamily="34" charset="-120"/>
              </a:rPr>
              <a:t>Step 4: Implement</a:t>
            </a:r>
            <a:endParaRPr lang="en-US" sz="1589" dirty="0"/>
          </a:p>
        </p:txBody>
      </p:sp>
      <p:sp>
        <p:nvSpPr>
          <p:cNvPr id="26" name="Text 24"/>
          <p:cNvSpPr/>
          <p:nvPr/>
        </p:nvSpPr>
        <p:spPr>
          <a:xfrm>
            <a:off x="4270534" y="7070050"/>
            <a:ext cx="6654403" cy="258247"/>
          </a:xfrm>
          <a:prstGeom prst="rect">
            <a:avLst/>
          </a:prstGeom>
          <a:noFill/>
          <a:ln/>
        </p:spPr>
        <p:txBody>
          <a:bodyPr wrap="none" rtlCol="0" anchor="t"/>
          <a:lstStyle/>
          <a:p>
            <a:pPr algn="l" indent="0" marL="0">
              <a:lnSpc>
                <a:spcPts val="2035"/>
              </a:lnSpc>
              <a:buNone/>
            </a:pPr>
            <a:r>
              <a:rPr lang="en-US" sz="1272" dirty="0">
                <a:solidFill>
                  <a:srgbClr val="3A3630"/>
                </a:solidFill>
                <a:latin typeface="Source Sans Pro" pitchFamily="34" charset="0"/>
                <a:ea typeface="Source Sans Pro" pitchFamily="34" charset="-122"/>
                <a:cs typeface="Source Sans Pro" pitchFamily="34" charset="-120"/>
              </a:rPr>
              <a:t>Execute the strategies and track performance.</a:t>
            </a:r>
            <a:endParaRPr lang="en-US" sz="1272" dirty="0"/>
          </a:p>
        </p:txBody>
      </p:sp>
      <p:pic>
        <p:nvPicPr>
          <p:cNvPr id="2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2887385"/>
            <a:ext cx="4443889"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Conclusion</a:t>
            </a:r>
            <a:endParaRPr lang="en-US" sz="4374" dirty="0"/>
          </a:p>
        </p:txBody>
      </p:sp>
      <p:sp>
        <p:nvSpPr>
          <p:cNvPr id="5" name="Text 3"/>
          <p:cNvSpPr/>
          <p:nvPr/>
        </p:nvSpPr>
        <p:spPr>
          <a:xfrm>
            <a:off x="2348389" y="4026098"/>
            <a:ext cx="9933503" cy="710803"/>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We believe that this project will help you maximize your visibility online and increase your leads and sales. If you have any questions or would like to discuss further, please don't hesitate to contact us.</a:t>
            </a:r>
            <a:endParaRPr lang="en-US" sz="1750" dirty="0"/>
          </a:p>
        </p:txBody>
      </p:sp>
      <p:sp>
        <p:nvSpPr>
          <p:cNvPr id="6" name="Text 4"/>
          <p:cNvSpPr/>
          <p:nvPr/>
        </p:nvSpPr>
        <p:spPr>
          <a:xfrm>
            <a:off x="2348389" y="4986814"/>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Thank you for your consideration.</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2023-10-08T16:01:03Z</dcterms:created>
  <dcterms:modified xsi:type="dcterms:W3CDTF">2023-10-08T16:01:03Z</dcterms:modified>
</cp:coreProperties>
</file>