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245-140A-4128-889F-B655377C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52949-32EE-40CD-870A-E389BEDCC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D5CE-627B-462A-85EA-78C367AA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C1FD-E1C0-446C-AC52-651C7EC4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20AE-D0BD-4E71-8A0A-27AC1B2C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44B2-E7AB-4B37-914D-2415B03C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A115F-8885-404E-9781-992377B04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46EA-56D3-4042-B9EB-B7EB11AC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33A2-7487-404F-AE81-3790FE0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568B-DB7E-4DE9-81CE-0E4D716D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79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B2BC3-8728-4EF1-869F-E83E8D17C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4A38-E14B-48A4-B97D-F22D7107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EA9E-9673-488D-B544-FF9A4800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1F5D-D911-446D-8E72-AEE8AC3A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92EE-2DDB-49F1-BC78-86D65E71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0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2C25-E426-4CD2-B4E9-BA0DEACA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BC30-809C-4A35-B57B-E43BEEAF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CA8B-CF5E-4DAC-9749-41E0D07E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7B55-859F-40D3-BA7E-4003AFBE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322D-74F8-40E3-BCE5-0EEC4537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2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C5D-446D-408C-97B6-CC095678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41A6-3E90-48D1-AC15-3D95A243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8ABA-1D0F-4A1A-A2D4-70475AE0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6119-A3B8-429D-8639-E989D11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0741-0304-4987-A810-DDB7465C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7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0F88-7008-421B-8959-18A4E8E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1609-E449-4125-9D4C-BBC0EC6B1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CBF4-1535-410A-825B-D60B1C161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76376-FE13-43E0-BD86-6CC11444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B395-7149-47D5-9A6B-CB80E237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4E07E-9BEF-4956-A85D-4BD1F97D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38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FC31-0ACF-48E2-94E9-551F0963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1DC0-4A38-4A82-98DE-D116FC44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8CCFF-351C-409C-A6DD-745CA7CF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84D2F-E0F8-4D82-8CBF-82AC93EAC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B90AA-3D5E-4448-9EF0-63080AA2E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1E13D-F1CD-4022-AFC7-0F326C85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1B4BB-01DE-4285-B9B2-9F06D596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BB9AA-C23C-4780-BC1F-5EB3C6B6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36C3-2FD4-4D27-8983-C80982B6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9ED5B-A5C6-4E14-A98F-8D0494CB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9D8CE-DF59-4153-9711-309640F7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55167-2ED5-4C53-BCFA-9867DC86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4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46703-CEB8-45BA-AD1F-6C048F1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4010-11F2-4A2C-83CB-D776F1C1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C296-4338-442E-8D2D-EAD4B200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C868-E1C7-47DB-A2A9-83593475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2117-8461-4672-9283-08D39DBD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A9AF7-DC3E-44B8-BE46-0F53E239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65C7-FE65-4F4C-915F-4753F3A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D3CE-6939-4A16-BFE8-08F7685E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1797-ABF5-4833-BFE8-A0B4EC47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3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8BB6-7C87-4C30-A88E-FC0157CD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EAEB5-D21A-4791-878F-2A182BB81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769E0-6FA6-46C8-A06E-67AB1F6C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06C2-1F7C-45D6-B85B-CB1850E9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1C45-938C-46CF-9D94-D2FC1236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70D77-D214-4C9D-A669-C84FB7CB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BA877-A555-4369-9903-037FEB94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99D84-DD6D-4E94-85B2-0B93FC0E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8411-C2F2-45E8-94A3-4145E6DF6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08DB-18B8-4B36-A20C-00467EC81ED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D7C7-9186-4717-BAC1-D72CDE0DC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6A74-A5AB-48CA-9A08-5F9EA79EB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B93E-930D-4A56-AFEF-6F4E4404D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1B0E-749D-469B-9519-194BF5F7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4521"/>
          </a:xfrm>
        </p:spPr>
        <p:txBody>
          <a:bodyPr>
            <a:noAutofit/>
          </a:bodyPr>
          <a:lstStyle/>
          <a:p>
            <a:pPr lvl="0" algn="l"/>
            <a:r>
              <a:rPr lang="en-GB" sz="1800" dirty="0">
                <a:solidFill>
                  <a:srgbClr val="00B050"/>
                </a:solidFill>
              </a:rPr>
              <a:t>What % of each risk group respond &amp; fund?</a:t>
            </a:r>
            <a:br>
              <a:rPr lang="en-GB" sz="1800" dirty="0">
                <a:solidFill>
                  <a:srgbClr val="00B050"/>
                </a:solidFill>
              </a:rPr>
            </a:br>
            <a:br>
              <a:rPr lang="en-GB" sz="1800" dirty="0">
                <a:solidFill>
                  <a:srgbClr val="00B050"/>
                </a:solidFill>
              </a:rPr>
            </a:br>
            <a:r>
              <a:rPr lang="en-GB" sz="1800" dirty="0">
                <a:solidFill>
                  <a:srgbClr val="00B050"/>
                </a:solidFill>
              </a:rPr>
              <a:t>Renewal rates of pre-approved customers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>
                <a:solidFill>
                  <a:srgbClr val="00B050"/>
                </a:solidFill>
              </a:rPr>
              <a:t>Fund and response rates for different industries by month?</a:t>
            </a:r>
            <a:br>
              <a:rPr lang="en-GB" sz="1800" dirty="0">
                <a:solidFill>
                  <a:srgbClr val="00B050"/>
                </a:solidFill>
              </a:rPr>
            </a:br>
            <a:br>
              <a:rPr lang="en-GB" sz="1800" dirty="0"/>
            </a:br>
            <a:r>
              <a:rPr lang="en-GB" sz="1800" dirty="0">
                <a:solidFill>
                  <a:srgbClr val="00B050"/>
                </a:solidFill>
              </a:rPr>
              <a:t>Most non-responsive industries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>
                <a:solidFill>
                  <a:srgbClr val="00B050"/>
                </a:solidFill>
              </a:rPr>
              <a:t>Conversion by industry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>
                <a:solidFill>
                  <a:srgbClr val="00B050"/>
                </a:solidFill>
              </a:rPr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38826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7412-086D-4C0A-A712-F4E0D4B6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What % of each risk group respond &amp; fund?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DCFF-A62B-4FF5-9BC6-69035477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5" y="1673812"/>
            <a:ext cx="5575919" cy="3712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04164-872A-4B92-8BC7-4B853FC3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655" y="1633208"/>
            <a:ext cx="5144513" cy="3717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1D30B4-0296-409A-9EA7-7B3889D152C4}"/>
              </a:ext>
            </a:extLst>
          </p:cNvPr>
          <p:cNvSpPr txBox="1"/>
          <p:nvPr/>
        </p:nvSpPr>
        <p:spPr>
          <a:xfrm>
            <a:off x="1106905" y="5386749"/>
            <a:ext cx="486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As PAM score increases (riskier), customer response increases.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B4CCF-B139-483D-A2EB-A5D60966C620}"/>
              </a:ext>
            </a:extLst>
          </p:cNvPr>
          <p:cNvSpPr txBox="1"/>
          <p:nvPr/>
        </p:nvSpPr>
        <p:spPr>
          <a:xfrm>
            <a:off x="6987848" y="5350872"/>
            <a:ext cx="436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PAM score has little effect on funding rate.</a:t>
            </a:r>
          </a:p>
        </p:txBody>
      </p:sp>
    </p:spTree>
    <p:extLst>
      <p:ext uri="{BB962C8B-B14F-4D97-AF65-F5344CB8AC3E}">
        <p14:creationId xmlns:p14="http://schemas.microsoft.com/office/powerpoint/2010/main" val="33230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7412-086D-4C0A-A712-F4E0D4B6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Renewal rates of pre-approved 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7C3496-4C86-48E9-8E9C-A114180E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13384"/>
              </p:ext>
            </p:extLst>
          </p:nvPr>
        </p:nvGraphicFramePr>
        <p:xfrm>
          <a:off x="838200" y="1610003"/>
          <a:ext cx="9333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458">
                  <a:extLst>
                    <a:ext uri="{9D8B030D-6E8A-4147-A177-3AD203B41FA5}">
                      <a16:colId xmlns:a16="http://schemas.microsoft.com/office/drawing/2014/main" val="108218202"/>
                    </a:ext>
                  </a:extLst>
                </a:gridCol>
                <a:gridCol w="1515545">
                  <a:extLst>
                    <a:ext uri="{9D8B030D-6E8A-4147-A177-3AD203B41FA5}">
                      <a16:colId xmlns:a16="http://schemas.microsoft.com/office/drawing/2014/main" val="2703763722"/>
                    </a:ext>
                  </a:extLst>
                </a:gridCol>
                <a:gridCol w="3151371">
                  <a:extLst>
                    <a:ext uri="{9D8B030D-6E8A-4147-A177-3AD203B41FA5}">
                      <a16:colId xmlns:a16="http://schemas.microsoft.com/office/drawing/2014/main" val="4108789916"/>
                    </a:ext>
                  </a:extLst>
                </a:gridCol>
                <a:gridCol w="2333458">
                  <a:extLst>
                    <a:ext uri="{9D8B030D-6E8A-4147-A177-3AD203B41FA5}">
                      <a16:colId xmlns:a16="http://schemas.microsoft.com/office/drawing/2014/main" val="69872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Pre-Approved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 Seasonal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Renewal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1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921980-D354-4FE0-A27D-68D9E6ED3DC5}"/>
              </a:ext>
            </a:extLst>
          </p:cNvPr>
          <p:cNvSpPr txBox="1"/>
          <p:nvPr/>
        </p:nvSpPr>
        <p:spPr>
          <a:xfrm>
            <a:off x="838199" y="2935566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Pre-Approved generally perform better (as expected), however do not renew at different levels</a:t>
            </a:r>
          </a:p>
          <a:p>
            <a:r>
              <a:rPr lang="en-GB" b="1" dirty="0">
                <a:solidFill>
                  <a:schemeClr val="accent1"/>
                </a:solidFill>
              </a:rPr>
              <a:t>	- Better customers generally will have other options</a:t>
            </a:r>
          </a:p>
          <a:p>
            <a:r>
              <a:rPr lang="en-GB" b="1" dirty="0">
                <a:solidFill>
                  <a:schemeClr val="accent1"/>
                </a:solidFill>
              </a:rPr>
              <a:t>	- Worse customers less likely to get approved</a:t>
            </a:r>
          </a:p>
        </p:txBody>
      </p:sp>
    </p:spTree>
    <p:extLst>
      <p:ext uri="{BB962C8B-B14F-4D97-AF65-F5344CB8AC3E}">
        <p14:creationId xmlns:p14="http://schemas.microsoft.com/office/powerpoint/2010/main" val="22250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1E3-918F-4FE1-8C74-6AAF96BE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Industry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06B8-DC19-4F4D-922A-49D373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7 industries identified from MCC descriptions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87618B-5967-4B1E-AEB4-5CF4F8F9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90940"/>
              </p:ext>
            </p:extLst>
          </p:nvPr>
        </p:nvGraphicFramePr>
        <p:xfrm>
          <a:off x="1414378" y="2517934"/>
          <a:ext cx="8860588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215147">
                  <a:extLst>
                    <a:ext uri="{9D8B030D-6E8A-4147-A177-3AD203B41FA5}">
                      <a16:colId xmlns:a16="http://schemas.microsoft.com/office/drawing/2014/main" val="2035555767"/>
                    </a:ext>
                  </a:extLst>
                </a:gridCol>
                <a:gridCol w="2215147">
                  <a:extLst>
                    <a:ext uri="{9D8B030D-6E8A-4147-A177-3AD203B41FA5}">
                      <a16:colId xmlns:a16="http://schemas.microsoft.com/office/drawing/2014/main" val="1538904966"/>
                    </a:ext>
                  </a:extLst>
                </a:gridCol>
                <a:gridCol w="2215147">
                  <a:extLst>
                    <a:ext uri="{9D8B030D-6E8A-4147-A177-3AD203B41FA5}">
                      <a16:colId xmlns:a16="http://schemas.microsoft.com/office/drawing/2014/main" val="3408540041"/>
                    </a:ext>
                  </a:extLst>
                </a:gridCol>
                <a:gridCol w="2215147">
                  <a:extLst>
                    <a:ext uri="{9D8B030D-6E8A-4147-A177-3AD203B41FA5}">
                      <a16:colId xmlns:a16="http://schemas.microsoft.com/office/drawing/2014/main" val="859475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Times mailed (K)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% of total mailings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Response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20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FF0000"/>
                          </a:solidFill>
                          <a:latin typeface="+mn-lt"/>
                        </a:rPr>
                        <a:t>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92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Food/Drink/Hotel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  <a:latin typeface="+mn-lt"/>
                        </a:rPr>
                        <a:t>0.66%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04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Beauty/Barbers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  <a:latin typeface="+mn-lt"/>
                        </a:rPr>
                        <a:t>0.46%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21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Medical/Dental/Vets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FF0000"/>
                          </a:solidFill>
                          <a:latin typeface="+mn-lt"/>
                        </a:rPr>
                        <a:t>0.19%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26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Professional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FF0000"/>
                          </a:solidFill>
                          <a:latin typeface="+mn-lt"/>
                        </a:rPr>
                        <a:t>0.26%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1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00B050"/>
                          </a:solidFill>
                          <a:latin typeface="+mn-lt"/>
                        </a:rPr>
                        <a:t>0.42%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42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Industrial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FF0000"/>
                          </a:solidFill>
                          <a:latin typeface="+mn-lt"/>
                        </a:rPr>
                        <a:t>0.25%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2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+mn-lt"/>
                        </a:rPr>
                        <a:t>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rgbClr val="FF0000"/>
                          </a:solidFill>
                          <a:latin typeface="+mn-lt"/>
                        </a:rPr>
                        <a:t>0.31%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50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2,966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+mn-lt"/>
                        </a:rPr>
                        <a:t>0.41%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00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4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7412-086D-4C0A-A712-F4E0D4B6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89"/>
          </a:xfrm>
        </p:spPr>
        <p:txBody>
          <a:bodyPr>
            <a:normAutofit/>
          </a:bodyPr>
          <a:lstStyle/>
          <a:p>
            <a:r>
              <a:rPr lang="en-GB" sz="3200" dirty="0"/>
              <a:t>Fund and response rates for different industries by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D7546-3374-488D-9C05-0693B16476F4}"/>
              </a:ext>
            </a:extLst>
          </p:cNvPr>
          <p:cNvSpPr txBox="1"/>
          <p:nvPr/>
        </p:nvSpPr>
        <p:spPr>
          <a:xfrm>
            <a:off x="7694805" y="1220264"/>
            <a:ext cx="3866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Clear spikes in response rate Dec-Feb for all industries, greater for Food/Drink/Hotel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Some spike in August for most industries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Industrial, Professional Services, Auto all behave fairly similarly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5DDF2-EC23-4B93-8543-75A5E1BFB9DF}"/>
              </a:ext>
            </a:extLst>
          </p:cNvPr>
          <p:cNvSpPr txBox="1"/>
          <p:nvPr/>
        </p:nvSpPr>
        <p:spPr>
          <a:xfrm>
            <a:off x="7694805" y="4771966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No trend in fund rate for industries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5B010-AED7-4C9D-9E4E-3D8269DC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7" y="1143384"/>
            <a:ext cx="7442808" cy="2739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D4464-0ACC-4E05-ABF0-E79DB79C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92" y="3882468"/>
            <a:ext cx="7212017" cy="27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3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7412-086D-4C0A-A712-F4E0D4B6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11"/>
            <a:ext cx="10515600" cy="757822"/>
          </a:xfrm>
        </p:spPr>
        <p:txBody>
          <a:bodyPr/>
          <a:lstStyle/>
          <a:p>
            <a:r>
              <a:rPr lang="en-GB" dirty="0"/>
              <a:t>Seasonality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57167F7-51B5-4509-AF15-FD9DA1CEE3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-182880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FF937-73BD-4990-BBB8-DDBB1AC5A1BC}"/>
              </a:ext>
            </a:extLst>
          </p:cNvPr>
          <p:cNvSpPr txBox="1"/>
          <p:nvPr/>
        </p:nvSpPr>
        <p:spPr>
          <a:xfrm>
            <a:off x="703847" y="946248"/>
            <a:ext cx="1078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Using customers’ volume, we can calculate their busyness by month.</a:t>
            </a:r>
          </a:p>
          <a:p>
            <a:r>
              <a:rPr lang="en-GB" dirty="0">
                <a:solidFill>
                  <a:schemeClr val="accent1"/>
                </a:solidFill>
              </a:rPr>
              <a:t>I.e. January busyness = (Average Jan volume) / (Average volume in other months)</a:t>
            </a:r>
          </a:p>
          <a:p>
            <a:r>
              <a:rPr lang="en-GB" dirty="0">
                <a:solidFill>
                  <a:schemeClr val="accent1"/>
                </a:solidFill>
              </a:rPr>
              <a:t>Call this metric ‘Xer’ (multiplier)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6CBD1-DB9B-49D5-A6C9-AEFC580A53EE}"/>
              </a:ext>
            </a:extLst>
          </p:cNvPr>
          <p:cNvSpPr txBox="1"/>
          <p:nvPr/>
        </p:nvSpPr>
        <p:spPr>
          <a:xfrm>
            <a:off x="376699" y="5311587"/>
            <a:ext cx="10977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Dec-Feb is generally less busy for customers</a:t>
            </a:r>
          </a:p>
          <a:p>
            <a:r>
              <a:rPr lang="en-GB" dirty="0">
                <a:solidFill>
                  <a:schemeClr val="accent1"/>
                </a:solidFill>
              </a:rPr>
              <a:t>Dec especially is a lot flatter – customers are more likely to be more or less busy than other months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There is correlation between business being quiet and response rate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E6A78E-DEFC-4753-9EE6-474EE632ACC0}"/>
              </a:ext>
            </a:extLst>
          </p:cNvPr>
          <p:cNvGrpSpPr/>
          <p:nvPr/>
        </p:nvGrpSpPr>
        <p:grpSpPr>
          <a:xfrm>
            <a:off x="431799" y="1869578"/>
            <a:ext cx="10922001" cy="3488000"/>
            <a:chOff x="344905" y="1974826"/>
            <a:chExt cx="11280943" cy="382323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FB48EF-5F69-40DB-AC62-00DCE97DE8A0}"/>
                </a:ext>
              </a:extLst>
            </p:cNvPr>
            <p:cNvGrpSpPr/>
            <p:nvPr/>
          </p:nvGrpSpPr>
          <p:grpSpPr>
            <a:xfrm>
              <a:off x="566152" y="2159492"/>
              <a:ext cx="11059696" cy="3638571"/>
              <a:chOff x="658686" y="1711471"/>
              <a:chExt cx="11059696" cy="36385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857BB8-C180-46E3-AB18-B78F08CDEEAB}"/>
                  </a:ext>
                </a:extLst>
              </p:cNvPr>
              <p:cNvGrpSpPr/>
              <p:nvPr/>
            </p:nvGrpSpPr>
            <p:grpSpPr>
              <a:xfrm>
                <a:off x="658686" y="1829253"/>
                <a:ext cx="5766177" cy="3520789"/>
                <a:chOff x="2174665" y="1636748"/>
                <a:chExt cx="6423904" cy="388930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8813BD1-0479-432D-9661-384DABDC23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74665" y="1636748"/>
                  <a:ext cx="6423904" cy="3889303"/>
                </a:xfrm>
                <a:prstGeom prst="rect">
                  <a:avLst/>
                </a:prstGeom>
              </p:spPr>
            </p:pic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516EB7E-B941-4B52-B38E-3AB00DB29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4433" y="1686554"/>
                  <a:ext cx="0" cy="343476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343D097-6373-47B0-84D0-5E50BE4CD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377" y="1711471"/>
                <a:ext cx="5114005" cy="3638571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CD31E0-CECB-43F9-9F3A-D1A6DE919B7F}"/>
                </a:ext>
              </a:extLst>
            </p:cNvPr>
            <p:cNvSpPr txBox="1"/>
            <p:nvPr/>
          </p:nvSpPr>
          <p:spPr>
            <a:xfrm>
              <a:off x="344905" y="1974826"/>
              <a:ext cx="568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Distribution of Xer by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82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299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% of each risk group respond &amp; fund?  Renewal rates of pre-approved customers  Fund and response rates for different industries by month?  Most non-responsive industries  Conversion by industry  Seasonality</vt:lpstr>
      <vt:lpstr>What % of each risk group respond &amp; fund?</vt:lpstr>
      <vt:lpstr>Renewal rates of pre-approved customers</vt:lpstr>
      <vt:lpstr>Industry Grouping</vt:lpstr>
      <vt:lpstr>Fund and response rates for different industries by month</vt:lpstr>
      <vt:lpstr>Seasonality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offers are customers taking in relation to their CAT A and CAT C offers?  What % of each risk group respond &amp; fund?  Results from pre-approving &gt;25k group? Response rates and deals  Renewal rates of pre-approved customers  Fund and response rates for different industries by month?  Most non-responsive industries  Conversion by industry  Seasonality</dc:title>
  <dc:creator>Ryan Skeels</dc:creator>
  <cp:lastModifiedBy>Ryan Skeels</cp:lastModifiedBy>
  <cp:revision>24</cp:revision>
  <dcterms:created xsi:type="dcterms:W3CDTF">2019-11-18T12:31:11Z</dcterms:created>
  <dcterms:modified xsi:type="dcterms:W3CDTF">2019-11-20T16:18:31Z</dcterms:modified>
</cp:coreProperties>
</file>