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6" r:id="rId4"/>
    <p:sldId id="258" r:id="rId5"/>
    <p:sldId id="259" r:id="rId6"/>
    <p:sldId id="265" r:id="rId7"/>
    <p:sldId id="260" r:id="rId8"/>
    <p:sldId id="267" r:id="rId9"/>
    <p:sldId id="268"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BB98-79A5-2FB9-D981-826606501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538847-BC29-6584-CFE7-CD4644015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07AD67-87CE-13F7-417F-2DFA3A3A8328}"/>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025685A0-6289-0A47-0F40-97C380B40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EAB63-34B4-A6BE-55D2-6565D4B4559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15414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176D-3A93-EC54-9AF3-3002FA5C08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1E93E-0D11-7265-86A9-81200BAC1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02114-A256-846B-6DBD-8077464ADD57}"/>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B17D12E3-4C73-C663-CDAE-33B824E1B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267FD-8021-323A-77B2-2601EAA94E8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8429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48956-FDE3-2B72-584C-6BCD8EEC71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9C201F-A4A7-0FA8-8152-1C6151E3AF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85B57-E843-E0EF-5DDD-62B5470EFD02}"/>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49A5899F-344A-3B88-147E-3AEC73279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DB6E6-620C-E2DC-457D-6E5ACDF87BF3}"/>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19973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5E94-88E1-E44D-A89D-C0B6C358A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DC14F-8678-69F5-6868-1B85681DD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CE693-697A-D954-7294-1A4980D62102}"/>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4A88134C-7272-05D7-19BD-E99F13A9D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8C058-5B46-D2EF-F37A-5438EF0E4F04}"/>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237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1EBE-3E29-A8ED-D937-CA2EE9B3B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D09A2-9903-1C71-0BC7-E395ACD98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330C1-DE9F-56CB-EBCA-8468F22F39D1}"/>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027D4AE9-70FC-2C47-4D71-638464011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2502A-F47C-F53F-DAFC-CBCD147BBB4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54268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4892-71BA-E169-DB48-B8B789B217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93B97-920D-2B12-7DA7-1D136F9CD5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46BBC8-D377-2D4D-66D9-3AA4C5AB2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5ED75D-6D3B-A2B4-CADC-01E7668B2EC9}"/>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6" name="Footer Placeholder 5">
            <a:extLst>
              <a:ext uri="{FF2B5EF4-FFF2-40B4-BE49-F238E27FC236}">
                <a16:creationId xmlns:a16="http://schemas.microsoft.com/office/drawing/2014/main" id="{207DCBFD-7856-4703-800D-A395B8717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6AD10-D3EE-4D87-6AAE-D80307C3C541}"/>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01115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9C73-74C9-FBCC-30CC-4D98E319D3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E292DF-1469-DCD7-5F1E-AAEC4C5FC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B99C1-9A31-84C2-C1BC-B8068D0C1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9D2266-61F2-838C-AE8D-175666B3F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838CA-0F36-28F3-5B7B-33ECFD0F1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1E693F-65D1-08F1-748F-5E37009A2643}"/>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8" name="Footer Placeholder 7">
            <a:extLst>
              <a:ext uri="{FF2B5EF4-FFF2-40B4-BE49-F238E27FC236}">
                <a16:creationId xmlns:a16="http://schemas.microsoft.com/office/drawing/2014/main" id="{4A5689C3-BF61-D6F7-73DC-B9202340AC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EB2D50-0A4A-0AF6-3C3D-DDE90EBA1A4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417159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6936-F848-48EC-8EA1-884A1DD884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1FD53F-973E-2B59-5200-B1DA8A32CF77}"/>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4" name="Footer Placeholder 3">
            <a:extLst>
              <a:ext uri="{FF2B5EF4-FFF2-40B4-BE49-F238E27FC236}">
                <a16:creationId xmlns:a16="http://schemas.microsoft.com/office/drawing/2014/main" id="{F0B7F0F1-0826-5F97-94CC-5F87C4DB92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37BF6E-2117-DEFE-A983-28AE5F756B88}"/>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05517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3A9F0-C559-F9F0-6F0E-7DBDC6A704BD}"/>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3" name="Footer Placeholder 2">
            <a:extLst>
              <a:ext uri="{FF2B5EF4-FFF2-40B4-BE49-F238E27FC236}">
                <a16:creationId xmlns:a16="http://schemas.microsoft.com/office/drawing/2014/main" id="{EF450FC4-A181-B0AA-4F70-16FD3E4A6D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05F5D-CA5D-49D4-4237-68E43934A698}"/>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1866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AC1E-A396-C568-7983-923994581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3D15FE-B2E7-29CD-1217-CFB6B558A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85733-F2BC-7137-CF93-860A4BD18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CEF2B-8099-4DD2-F7BB-E045C9B780FB}"/>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6" name="Footer Placeholder 5">
            <a:extLst>
              <a:ext uri="{FF2B5EF4-FFF2-40B4-BE49-F238E27FC236}">
                <a16:creationId xmlns:a16="http://schemas.microsoft.com/office/drawing/2014/main" id="{7F205D4B-D35F-911F-1F68-005B7FA32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1BF16-0299-8D1A-0656-E55E4D77A89F}"/>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08261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1A26-9103-E2E5-57BB-FE13F1539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32F511-00BB-0FBA-EEE6-E9834FE3B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EFE880-8084-EFC5-8E97-C2C48768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86173-C8C4-8C6B-60E5-7F3A28AA2842}"/>
              </a:ext>
            </a:extLst>
          </p:cNvPr>
          <p:cNvSpPr>
            <a:spLocks noGrp="1"/>
          </p:cNvSpPr>
          <p:nvPr>
            <p:ph type="dt" sz="half" idx="10"/>
          </p:nvPr>
        </p:nvSpPr>
        <p:spPr/>
        <p:txBody>
          <a:bodyPr/>
          <a:lstStyle/>
          <a:p>
            <a:fld id="{E3217F37-C30F-417D-ABDB-E8767FC227C6}" type="datetimeFigureOut">
              <a:rPr lang="en-IN" smtClean="0"/>
              <a:t>28-02-2024</a:t>
            </a:fld>
            <a:endParaRPr lang="en-IN"/>
          </a:p>
        </p:txBody>
      </p:sp>
      <p:sp>
        <p:nvSpPr>
          <p:cNvPr id="6" name="Footer Placeholder 5">
            <a:extLst>
              <a:ext uri="{FF2B5EF4-FFF2-40B4-BE49-F238E27FC236}">
                <a16:creationId xmlns:a16="http://schemas.microsoft.com/office/drawing/2014/main" id="{6500990C-ABBC-F2C8-C1E1-33C6C7F01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24A7C-9477-A075-ACC7-4E108F68D20A}"/>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57478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45AB3-5CAA-854B-67E5-BAB828A27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687AD-A7E5-4CE3-0A84-1E2D8E81A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22395-6DC6-2200-F21D-87D66A6A0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7F37-C30F-417D-ABDB-E8767FC227C6}" type="datetimeFigureOut">
              <a:rPr lang="en-IN" smtClean="0"/>
              <a:t>28-02-2024</a:t>
            </a:fld>
            <a:endParaRPr lang="en-IN"/>
          </a:p>
        </p:txBody>
      </p:sp>
      <p:sp>
        <p:nvSpPr>
          <p:cNvPr id="5" name="Footer Placeholder 4">
            <a:extLst>
              <a:ext uri="{FF2B5EF4-FFF2-40B4-BE49-F238E27FC236}">
                <a16:creationId xmlns:a16="http://schemas.microsoft.com/office/drawing/2014/main" id="{1EBF91AA-8382-1D31-78C4-53084811B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D8849A-4210-A0E3-DCB8-29DEF657E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2820C-CBEC-4CFC-AED3-E6A3F988A4B4}" type="slidenum">
              <a:rPr lang="en-IN" smtClean="0"/>
              <a:t>‹#›</a:t>
            </a:fld>
            <a:endParaRPr lang="en-IN"/>
          </a:p>
        </p:txBody>
      </p:sp>
    </p:spTree>
    <p:extLst>
      <p:ext uri="{BB962C8B-B14F-4D97-AF65-F5344CB8AC3E}">
        <p14:creationId xmlns:p14="http://schemas.microsoft.com/office/powerpoint/2010/main" val="76425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8A11-269C-16D1-8713-21C3A5B56F46}"/>
              </a:ext>
            </a:extLst>
          </p:cNvPr>
          <p:cNvSpPr>
            <a:spLocks noGrp="1"/>
          </p:cNvSpPr>
          <p:nvPr>
            <p:ph type="title"/>
          </p:nvPr>
        </p:nvSpPr>
        <p:spPr>
          <a:xfrm>
            <a:off x="-419878" y="2034073"/>
            <a:ext cx="13044196" cy="1073021"/>
          </a:xfrm>
        </p:spPr>
        <p:txBody>
          <a:bodyPr>
            <a:normAutofit/>
          </a:bodyPr>
          <a:lstStyle/>
          <a:p>
            <a:pPr algn="ctr"/>
            <a:r>
              <a:rPr lang="en-US" sz="3200" b="1" dirty="0">
                <a:latin typeface="Times New Roman" panose="02020603050405020304" pitchFamily="18" charset="0"/>
                <a:cs typeface="Times New Roman" panose="02020603050405020304" pitchFamily="18" charset="0"/>
              </a:rPr>
              <a:t>BRAIN TUMOR DETECTION USING MACHINE LEARNING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B42114-6FB1-4192-3E15-F2DAD173E196}"/>
              </a:ext>
            </a:extLst>
          </p:cNvPr>
          <p:cNvSpPr>
            <a:spLocks noGrp="1"/>
          </p:cNvSpPr>
          <p:nvPr>
            <p:ph idx="1"/>
          </p:nvPr>
        </p:nvSpPr>
        <p:spPr>
          <a:xfrm>
            <a:off x="838199" y="3247054"/>
            <a:ext cx="4722845" cy="3825550"/>
          </a:xfrm>
        </p:spPr>
        <p:txBody>
          <a:bodyPr>
            <a:normAutofit fontScale="62500" lnSpcReduction="20000"/>
          </a:bodyPr>
          <a:lstStyle/>
          <a:p>
            <a:pPr marL="0" indent="0" rtl="0">
              <a:spcBef>
                <a:spcPts val="0"/>
              </a:spcBef>
              <a:spcAft>
                <a:spcPts val="0"/>
              </a:spcAft>
              <a:buNone/>
            </a:pPr>
            <a:r>
              <a:rPr lang="en-US" sz="4400" b="0" i="0" u="none" strike="noStrike" dirty="0">
                <a:solidFill>
                  <a:srgbClr val="595959"/>
                </a:solidFill>
                <a:effectLst/>
                <a:latin typeface="Times New Roman" panose="02020603050405020304" pitchFamily="18" charset="0"/>
              </a:rPr>
              <a:t>GUIDED BY :</a:t>
            </a:r>
          </a:p>
          <a:p>
            <a:pPr marL="0" indent="0" rtl="0">
              <a:spcBef>
                <a:spcPts val="0"/>
              </a:spcBef>
              <a:spcAft>
                <a:spcPts val="0"/>
              </a:spcAft>
              <a:buNone/>
            </a:pPr>
            <a:endParaRPr lang="en-US" sz="4800" b="0" i="0" u="none" strike="noStrike" dirty="0">
              <a:solidFill>
                <a:srgbClr val="595959"/>
              </a:solidFill>
              <a:effectLst/>
              <a:latin typeface="Times New Roman" panose="02020603050405020304" pitchFamily="18" charset="0"/>
            </a:endParaRPr>
          </a:p>
          <a:p>
            <a:pPr marL="0" indent="0" rtl="0">
              <a:spcBef>
                <a:spcPts val="0"/>
              </a:spcBef>
              <a:spcAft>
                <a:spcPts val="0"/>
              </a:spcAft>
              <a:buNone/>
            </a:pPr>
            <a:r>
              <a:rPr lang="en-US" sz="2600" b="0" i="0" u="none" strike="noStrike" dirty="0" err="1">
                <a:solidFill>
                  <a:srgbClr val="595959"/>
                </a:solidFill>
                <a:effectLst/>
                <a:latin typeface="Times New Roman" panose="02020603050405020304" pitchFamily="18" charset="0"/>
              </a:rPr>
              <a:t>Mr</a:t>
            </a:r>
            <a:r>
              <a:rPr lang="en-US" sz="2600" b="0" i="0" u="none" strike="noStrike" dirty="0">
                <a:solidFill>
                  <a:srgbClr val="595959"/>
                </a:solidFill>
                <a:effectLst/>
                <a:latin typeface="Times New Roman" panose="02020603050405020304" pitchFamily="18" charset="0"/>
              </a:rPr>
              <a:t> R </a:t>
            </a:r>
            <a:r>
              <a:rPr lang="en-US" sz="2600" dirty="0">
                <a:solidFill>
                  <a:srgbClr val="595959"/>
                </a:solidFill>
                <a:latin typeface="Times New Roman" panose="02020603050405020304" pitchFamily="18" charset="0"/>
              </a:rPr>
              <a:t>VIJAYAGANTH</a:t>
            </a:r>
          </a:p>
          <a:p>
            <a:pPr marL="0" indent="0" rtl="0">
              <a:spcBef>
                <a:spcPts val="0"/>
              </a:spcBef>
              <a:spcAft>
                <a:spcPts val="0"/>
              </a:spcAft>
              <a:buNone/>
            </a:pPr>
            <a:endParaRPr lang="en-US" sz="2600" dirty="0">
              <a:solidFill>
                <a:srgbClr val="595959"/>
              </a:solidFill>
              <a:latin typeface="Times New Roman" panose="02020603050405020304" pitchFamily="18" charset="0"/>
            </a:endParaRPr>
          </a:p>
          <a:p>
            <a:pPr marL="0" indent="0" rtl="0">
              <a:spcBef>
                <a:spcPts val="0"/>
              </a:spcBef>
              <a:spcAft>
                <a:spcPts val="0"/>
              </a:spcAft>
              <a:buNone/>
            </a:pPr>
            <a:r>
              <a:rPr lang="en-US" sz="2600" dirty="0">
                <a:solidFill>
                  <a:srgbClr val="595959"/>
                </a:solidFill>
                <a:latin typeface="Times New Roman" panose="02020603050405020304" pitchFamily="18" charset="0"/>
              </a:rPr>
              <a:t>AP/AI</a:t>
            </a:r>
          </a:p>
          <a:p>
            <a:pPr marL="0" indent="0" rtl="0">
              <a:spcBef>
                <a:spcPts val="0"/>
              </a:spcBef>
              <a:spcAft>
                <a:spcPts val="0"/>
              </a:spcAft>
              <a:buNone/>
            </a:pPr>
            <a:endParaRPr lang="en-US" sz="2600" dirty="0">
              <a:solidFill>
                <a:srgbClr val="595959"/>
              </a:solidFill>
              <a:latin typeface="Times New Roman" panose="02020603050405020304" pitchFamily="18" charset="0"/>
            </a:endParaRPr>
          </a:p>
          <a:p>
            <a:pPr marL="0" indent="0" rtl="0">
              <a:spcBef>
                <a:spcPts val="0"/>
              </a:spcBef>
              <a:spcAft>
                <a:spcPts val="0"/>
              </a:spcAft>
              <a:buNone/>
            </a:pPr>
            <a:endParaRPr lang="en-US" sz="2600" b="0" i="0" u="none" strike="noStrike" dirty="0">
              <a:solidFill>
                <a:srgbClr val="595959"/>
              </a:solidFill>
              <a:effectLst/>
              <a:latin typeface="Times New Roman" panose="02020603050405020304" pitchFamily="18" charset="0"/>
            </a:endParaRPr>
          </a:p>
          <a:p>
            <a:pPr marL="0" indent="0" rtl="0">
              <a:spcBef>
                <a:spcPts val="0"/>
              </a:spcBef>
              <a:spcAft>
                <a:spcPts val="0"/>
              </a:spcAft>
              <a:buNone/>
            </a:pPr>
            <a:r>
              <a:rPr lang="en-US" sz="4400" b="0" i="0" u="none" strike="noStrike" dirty="0">
                <a:solidFill>
                  <a:srgbClr val="595959"/>
                </a:solidFill>
                <a:effectLst/>
                <a:latin typeface="Times New Roman" panose="02020603050405020304" pitchFamily="18" charset="0"/>
              </a:rPr>
              <a:t>TEAM</a:t>
            </a:r>
            <a:r>
              <a:rPr lang="en-US" sz="3800" b="0" i="0" u="none" strike="noStrike" dirty="0">
                <a:solidFill>
                  <a:srgbClr val="595959"/>
                </a:solidFill>
                <a:effectLst/>
                <a:latin typeface="Times New Roman" panose="02020603050405020304" pitchFamily="18" charset="0"/>
              </a:rPr>
              <a:t> </a:t>
            </a:r>
            <a:r>
              <a:rPr lang="en-US" sz="4400" b="0" i="0" u="none" strike="noStrike" dirty="0">
                <a:solidFill>
                  <a:srgbClr val="595959"/>
                </a:solidFill>
                <a:effectLst/>
                <a:latin typeface="Times New Roman" panose="02020603050405020304" pitchFamily="18" charset="0"/>
              </a:rPr>
              <a:t>MEMBERS</a:t>
            </a:r>
            <a:r>
              <a:rPr lang="en-US" sz="3800" b="0" i="0" u="none" strike="noStrike" dirty="0">
                <a:solidFill>
                  <a:srgbClr val="595959"/>
                </a:solidFill>
                <a:effectLst/>
                <a:latin typeface="Times New Roman" panose="02020603050405020304" pitchFamily="18" charset="0"/>
              </a:rPr>
              <a:t> :</a:t>
            </a:r>
          </a:p>
          <a:p>
            <a:pPr marL="0" indent="0" rtl="0">
              <a:spcBef>
                <a:spcPts val="0"/>
              </a:spcBef>
              <a:spcAft>
                <a:spcPts val="0"/>
              </a:spcAft>
              <a:buNone/>
            </a:pPr>
            <a:endParaRPr lang="en-US" sz="3800" dirty="0"/>
          </a:p>
          <a:p>
            <a:pPr rtl="0">
              <a:spcBef>
                <a:spcPts val="0"/>
              </a:spcBef>
              <a:spcAft>
                <a:spcPts val="0"/>
              </a:spcAft>
            </a:pPr>
            <a:r>
              <a:rPr lang="en-US" sz="2600" dirty="0">
                <a:solidFill>
                  <a:srgbClr val="595959"/>
                </a:solidFill>
                <a:latin typeface="Times New Roman" panose="02020603050405020304" pitchFamily="18" charset="0"/>
              </a:rPr>
              <a:t>JOTHIKA MANGAI</a:t>
            </a:r>
            <a:r>
              <a:rPr lang="en-US" sz="2600" b="0" i="0" u="none" strike="noStrike" dirty="0">
                <a:solidFill>
                  <a:srgbClr val="595959"/>
                </a:solidFill>
                <a:effectLst/>
                <a:latin typeface="Times New Roman" panose="02020603050405020304" pitchFamily="18" charset="0"/>
              </a:rPr>
              <a:t>       B  (927621BAD018)</a:t>
            </a:r>
          </a:p>
          <a:p>
            <a:pPr marL="0" indent="0" rtl="0">
              <a:spcBef>
                <a:spcPts val="0"/>
              </a:spcBef>
              <a:spcAft>
                <a:spcPts val="0"/>
              </a:spcAft>
              <a:buNone/>
            </a:pPr>
            <a:endParaRPr lang="en-US" sz="2600" b="0" i="0" u="none" strike="noStrike" dirty="0">
              <a:solidFill>
                <a:srgbClr val="595959"/>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600" dirty="0">
                <a:solidFill>
                  <a:srgbClr val="595959"/>
                </a:solidFill>
                <a:latin typeface="Times New Roman" panose="02020603050405020304" pitchFamily="18" charset="0"/>
              </a:rPr>
              <a:t>LIBERNA ASUWATHA  A</a:t>
            </a:r>
            <a:r>
              <a:rPr lang="en-US" sz="2600" b="0" i="0" u="none" strike="noStrike" dirty="0">
                <a:solidFill>
                  <a:srgbClr val="595959"/>
                </a:solidFill>
                <a:effectLst/>
                <a:latin typeface="Times New Roman" panose="02020603050405020304" pitchFamily="18" charset="0"/>
              </a:rPr>
              <a:t>  (927621BAD027)</a:t>
            </a:r>
          </a:p>
          <a:p>
            <a:pPr marL="0" indent="0" rtl="0" fontAlgn="base">
              <a:spcBef>
                <a:spcPts val="0"/>
              </a:spcBef>
              <a:spcAft>
                <a:spcPts val="0"/>
              </a:spcAft>
              <a:buNone/>
            </a:pPr>
            <a:endParaRPr lang="en-US" sz="2600" b="0" i="0" u="none" strike="noStrike" dirty="0">
              <a:solidFill>
                <a:srgbClr val="595959"/>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600" dirty="0">
                <a:solidFill>
                  <a:srgbClr val="595959"/>
                </a:solidFill>
                <a:latin typeface="Times New Roman" panose="02020603050405020304" pitchFamily="18" charset="0"/>
              </a:rPr>
              <a:t>SUPRIYA                         G</a:t>
            </a:r>
            <a:r>
              <a:rPr lang="en-US" sz="2600" b="0" i="0" u="none" strike="noStrike" dirty="0">
                <a:solidFill>
                  <a:srgbClr val="595959"/>
                </a:solidFill>
                <a:effectLst/>
                <a:latin typeface="Times New Roman" panose="02020603050405020304" pitchFamily="18" charset="0"/>
              </a:rPr>
              <a:t>  (927621BAD055)</a:t>
            </a:r>
          </a:p>
          <a:p>
            <a:pPr marL="0" indent="0">
              <a:buNone/>
            </a:pPr>
            <a:br>
              <a:rPr lang="en-US" sz="2600" b="0" dirty="0">
                <a:effectLst/>
              </a:rPr>
            </a:br>
            <a:endParaRPr lang="en-IN" sz="2600" dirty="0"/>
          </a:p>
        </p:txBody>
      </p:sp>
      <p:pic>
        <p:nvPicPr>
          <p:cNvPr id="1030" name="Picture 6" descr="Official Community of M.Kumarasamy college of engineering">
            <a:extLst>
              <a:ext uri="{FF2B5EF4-FFF2-40B4-BE49-F238E27FC236}">
                <a16:creationId xmlns:a16="http://schemas.microsoft.com/office/drawing/2014/main" id="{9AD639A7-7BCA-0269-5598-E473D839F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8" y="193906"/>
            <a:ext cx="10293221" cy="15975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F96EDB6-B478-45EE-B28C-FD0CD991F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459" y="3494101"/>
            <a:ext cx="4587496" cy="254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FDBE-CB55-7486-1AD1-78D0038C793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ARCHITECTURE</a:t>
            </a:r>
            <a:endParaRPr lang="en-IN" dirty="0">
              <a:latin typeface="Times New Roman" panose="02020603050405020304" pitchFamily="18" charset="0"/>
              <a:cs typeface="Times New Roman" panose="02020603050405020304" pitchFamily="18" charset="0"/>
            </a:endParaRPr>
          </a:p>
        </p:txBody>
      </p:sp>
      <p:sp>
        <p:nvSpPr>
          <p:cNvPr id="5" name="AutoShape 4">
            <a:extLst>
              <a:ext uri="{FF2B5EF4-FFF2-40B4-BE49-F238E27FC236}">
                <a16:creationId xmlns:a16="http://schemas.microsoft.com/office/drawing/2014/main" id="{148978D8-CE75-43F9-90A0-C0F9B6A573E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Content Placeholder 15">
            <a:extLst>
              <a:ext uri="{FF2B5EF4-FFF2-40B4-BE49-F238E27FC236}">
                <a16:creationId xmlns:a16="http://schemas.microsoft.com/office/drawing/2014/main" id="{FB640CA5-ED20-4D03-B45C-7113277DD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376" y="2192694"/>
            <a:ext cx="10105053" cy="3582955"/>
          </a:xfrm>
        </p:spPr>
      </p:pic>
    </p:spTree>
    <p:extLst>
      <p:ext uri="{BB962C8B-B14F-4D97-AF65-F5344CB8AC3E}">
        <p14:creationId xmlns:p14="http://schemas.microsoft.com/office/powerpoint/2010/main" val="216014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AC6765F-B17F-4CF7-BE7D-B6B34A8AD1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8923" y="1184988"/>
            <a:ext cx="9302620" cy="448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7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1F2A-7A3F-5D7B-ED46-EE067193E0B1}"/>
              </a:ext>
            </a:extLst>
          </p:cNvPr>
          <p:cNvSpPr>
            <a:spLocks noGrp="1"/>
          </p:cNvSpPr>
          <p:nvPr>
            <p:ph type="title"/>
          </p:nvPr>
        </p:nvSpPr>
        <p:spPr>
          <a:xfrm>
            <a:off x="838200" y="337133"/>
            <a:ext cx="10515600" cy="1325563"/>
          </a:xfrm>
        </p:spPr>
        <p:txBody>
          <a:bodyPr/>
          <a:lstStyle/>
          <a:p>
            <a:pPr algn="just"/>
            <a:r>
              <a:rPr lang="en-US" dirty="0">
                <a:latin typeface="Times New Roman" panose="02020603050405020304" pitchFamily="18" charset="0"/>
                <a:cs typeface="Times New Roman" panose="02020603050405020304" pitchFamily="18" charset="0"/>
              </a:rPr>
              <a:t>                    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FB762B-E948-A1A8-056B-117F50F8E185}"/>
              </a:ext>
            </a:extLst>
          </p:cNvPr>
          <p:cNvSpPr>
            <a:spLocks noGrp="1"/>
          </p:cNvSpPr>
          <p:nvPr>
            <p:ph idx="1"/>
          </p:nvPr>
        </p:nvSpPr>
        <p:spPr>
          <a:xfrm>
            <a:off x="931506" y="2376131"/>
            <a:ext cx="10515600" cy="4351338"/>
          </a:xfrm>
        </p:spPr>
        <p:txBody>
          <a:bodyPr>
            <a:noAutofit/>
          </a:bodyPr>
          <a:lstStyle/>
          <a:p>
            <a:pPr algn="just">
              <a:lnSpc>
                <a:spcPct val="150000"/>
              </a:lnSpc>
            </a:pPr>
            <a:r>
              <a:rPr lang="en-US" sz="1900" b="0" i="0" dirty="0">
                <a:solidFill>
                  <a:srgbClr val="222222"/>
                </a:solidFill>
                <a:effectLst/>
                <a:latin typeface="Merriweather" panose="00000500000000000000" pitchFamily="2" charset="0"/>
              </a:rPr>
              <a:t>Brain tumor occurs owing to uncontrolled and rapid growth of cells. If not treated at an initial phase, it may lead to death. Despite many significant efforts and promising outcomes in this domain, accurate segmentation and classification remain a challenging task. A major challenge for brain tumor detection arises from the variations in tumor location, shape, and size. </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3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5B62-9CA8-73CC-85F3-E4FC2E34121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C64C32-C662-B052-50F4-48FE3E446D55}"/>
              </a:ext>
            </a:extLst>
          </p:cNvPr>
          <p:cNvSpPr>
            <a:spLocks noGrp="1"/>
          </p:cNvSpPr>
          <p:nvPr>
            <p:ph idx="1"/>
          </p:nvPr>
        </p:nvSpPr>
        <p:spPr>
          <a:xfrm>
            <a:off x="905069" y="2481942"/>
            <a:ext cx="6316825" cy="3181739"/>
          </a:xfrm>
        </p:spPr>
        <p:txBody>
          <a:bodyPr>
            <a:noAutofit/>
          </a:bodyPr>
          <a:lstStyle/>
          <a:p>
            <a:pPr algn="just"/>
            <a:r>
              <a:rPr lang="en-US" sz="1900" dirty="0">
                <a:solidFill>
                  <a:srgbClr val="1F1F1F"/>
                </a:solidFill>
                <a:effectLst/>
                <a:latin typeface="ElsevierGulliver"/>
              </a:rPr>
              <a:t>Tumor defined as abnormal and uncontrollable growth of cells within an organ. Brain tumor is defined as an abnormal mass of tissue, with the cells multiplying and growing within </a:t>
            </a:r>
            <a:r>
              <a:rPr lang="en-US" sz="1900" dirty="0">
                <a:solidFill>
                  <a:srgbClr val="1F1F1F"/>
                </a:solidFill>
                <a:latin typeface="ElsevierGulliver"/>
              </a:rPr>
              <a:t>brain tissue </a:t>
            </a:r>
            <a:r>
              <a:rPr lang="en-US" sz="1900" dirty="0">
                <a:solidFill>
                  <a:srgbClr val="1F1F1F"/>
                </a:solidFill>
                <a:effectLst/>
                <a:latin typeface="ElsevierGulliver"/>
              </a:rPr>
              <a:t>and eventually creating problems for normal brain function to continue.</a:t>
            </a:r>
          </a:p>
          <a:p>
            <a:pPr algn="just"/>
            <a:r>
              <a:rPr lang="en-US" sz="1900" dirty="0">
                <a:solidFill>
                  <a:srgbClr val="1F1F1F"/>
                </a:solidFill>
                <a:effectLst/>
                <a:latin typeface="ElsevierGulliver"/>
              </a:rPr>
              <a:t>Brain tumors are generally classified into 2 groups: benign (grades 1 and 2) and malignant (grades 3 and 4). Malignant tumors are also divided by aggressiveness, from minimally aggressive to highly aggressive tumors</a:t>
            </a:r>
            <a:r>
              <a:rPr lang="en-US" sz="2000" dirty="0">
                <a:solidFill>
                  <a:srgbClr val="1F1F1F"/>
                </a:solidFill>
                <a:effectLst/>
                <a:latin typeface="ElsevierGulliver"/>
              </a:rPr>
              <a:t>. </a:t>
            </a:r>
            <a:endParaRPr lang="en-IN" sz="2000" dirty="0"/>
          </a:p>
        </p:txBody>
      </p:sp>
      <p:pic>
        <p:nvPicPr>
          <p:cNvPr id="2052" name="Picture 4">
            <a:extLst>
              <a:ext uri="{FF2B5EF4-FFF2-40B4-BE49-F238E27FC236}">
                <a16:creationId xmlns:a16="http://schemas.microsoft.com/office/drawing/2014/main" id="{B9DA63B5-D04B-40A7-ADA4-700254459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828" y="2571749"/>
            <a:ext cx="3311103" cy="280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4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A51A-B04B-647D-8DEA-864E2E40B04A}"/>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44B6D9-1D40-1010-E424-3C8596A9FF55}"/>
              </a:ext>
            </a:extLst>
          </p:cNvPr>
          <p:cNvSpPr>
            <a:spLocks noGrp="1"/>
          </p:cNvSpPr>
          <p:nvPr>
            <p:ph idx="1"/>
          </p:nvPr>
        </p:nvSpPr>
        <p:spPr>
          <a:xfrm>
            <a:off x="838200" y="2422784"/>
            <a:ext cx="10515600" cy="4351338"/>
          </a:xfrm>
        </p:spPr>
        <p:txBody>
          <a:bodyPr>
            <a:normAutofit/>
          </a:bodyPr>
          <a:lstStyle/>
          <a:p>
            <a:pPr algn="just">
              <a:lnSpc>
                <a:spcPct val="150000"/>
              </a:lnSpc>
            </a:pPr>
            <a:r>
              <a:rPr lang="en-US" sz="1900" b="0" i="0" dirty="0">
                <a:solidFill>
                  <a:srgbClr val="0D0D0D"/>
                </a:solidFill>
                <a:effectLst/>
                <a:latin typeface="Söhne"/>
              </a:rPr>
              <a:t>Brain tumors are a significant health concern globally, with a high mortality rate if not detected and treated early. The existing methods for brain tumor detection often involve manual interpretation of medical imaging, which can be time-consuming, subject to human error, and may delay critical interventions. Therefore, the need for an accurate, efficient, and automated system for brain tumor detection is crucial.</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3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9CAC-11B6-81C7-D5EC-C32E4AF439DA}"/>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STUDY OF 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B79135-99AD-3B6A-6264-F9EA0E0F7D20}"/>
              </a:ext>
            </a:extLst>
          </p:cNvPr>
          <p:cNvSpPr>
            <a:spLocks noGrp="1"/>
          </p:cNvSpPr>
          <p:nvPr>
            <p:ph idx="1"/>
          </p:nvPr>
        </p:nvSpPr>
        <p:spPr/>
        <p:txBody>
          <a:bodyPr>
            <a:noAutofit/>
          </a:bodyPr>
          <a:lstStyle/>
          <a:p>
            <a:pPr>
              <a:lnSpc>
                <a:spcPct val="150000"/>
              </a:lnSpc>
            </a:pPr>
            <a:r>
              <a:rPr lang="en-US" sz="2000" b="0" i="0" dirty="0">
                <a:solidFill>
                  <a:srgbClr val="0D0D0D"/>
                </a:solidFill>
                <a:effectLst/>
                <a:latin typeface="Söhne"/>
              </a:rPr>
              <a:t>CNNs have been widely used in medical image analysis, including brain tumor detection. These networks can automatically learn hierarchical features from medical images, making them suitable for tasks like tumor segmentation and classification.</a:t>
            </a:r>
          </a:p>
          <a:p>
            <a:pPr algn="just">
              <a:lnSpc>
                <a:spcPct val="150000"/>
              </a:lnSpc>
            </a:pPr>
            <a:r>
              <a:rPr lang="en-IN" sz="2000" b="0" i="0" dirty="0">
                <a:solidFill>
                  <a:srgbClr val="0D0D0D"/>
                </a:solidFill>
                <a:effectLst/>
                <a:latin typeface="Söhne"/>
              </a:rPr>
              <a:t>Transfer learning involves using pre-trained neural network models on large datasets for tasks related to medical image analysis. Researchers often fine-tune these models on smaller, medical-specific datasets for brain </a:t>
            </a:r>
            <a:r>
              <a:rPr lang="en-IN" sz="2000" b="0" i="0" dirty="0" err="1">
                <a:solidFill>
                  <a:srgbClr val="0D0D0D"/>
                </a:solidFill>
                <a:effectLst/>
                <a:latin typeface="Söhne"/>
              </a:rPr>
              <a:t>tumor</a:t>
            </a:r>
            <a:r>
              <a:rPr lang="en-IN" sz="2000" b="0" i="0" dirty="0">
                <a:solidFill>
                  <a:srgbClr val="0D0D0D"/>
                </a:solidFill>
                <a:effectLst/>
                <a:latin typeface="Söhne"/>
              </a:rPr>
              <a:t> detection.</a:t>
            </a:r>
            <a:endParaRPr lang="en-US" sz="2000" b="0" i="0" dirty="0">
              <a:solidFill>
                <a:srgbClr val="0D0D0D"/>
              </a:solidFill>
              <a:effectLst/>
              <a:latin typeface="Söhne"/>
              <a:cs typeface="Times New Roman" panose="02020603050405020304" pitchFamily="18" charset="0"/>
            </a:endParaRPr>
          </a:p>
          <a:p>
            <a:pPr>
              <a:lnSpc>
                <a:spcPct val="150000"/>
              </a:lnSpc>
            </a:pPr>
            <a:r>
              <a:rPr lang="en-US" sz="2000" b="0" i="0" dirty="0">
                <a:solidFill>
                  <a:srgbClr val="0D0D0D"/>
                </a:solidFill>
                <a:effectLst/>
                <a:latin typeface="Söhne"/>
              </a:rPr>
              <a:t>CDSS integrates machine learning models into the clinical workflow to assist healthcare professionals in making informed decisions. These systems aim to provide additional insights and support rather than replacing the expertise of radiologists.</a:t>
            </a:r>
            <a:endParaRPr lang="en-US" sz="2000" dirty="0">
              <a:solidFill>
                <a:srgbClr val="0D0D0D"/>
              </a:solidFill>
              <a:latin typeface="Söhne"/>
              <a:cs typeface="Times New Roman" panose="02020603050405020304" pitchFamily="18" charset="0"/>
            </a:endParaRPr>
          </a:p>
        </p:txBody>
      </p:sp>
    </p:spTree>
    <p:extLst>
      <p:ext uri="{BB962C8B-B14F-4D97-AF65-F5344CB8AC3E}">
        <p14:creationId xmlns:p14="http://schemas.microsoft.com/office/powerpoint/2010/main" val="85530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B5B4-A024-2936-CEA5-F6241A55A6C3}"/>
              </a:ext>
            </a:extLst>
          </p:cNvPr>
          <p:cNvSpPr>
            <a:spLocks noGrp="1"/>
          </p:cNvSpPr>
          <p:nvPr>
            <p:ph type="title"/>
          </p:nvPr>
        </p:nvSpPr>
        <p:spPr/>
        <p:txBody>
          <a:bodyPr/>
          <a:lstStyle/>
          <a:p>
            <a:pPr algn="ctr"/>
            <a:r>
              <a:rPr lang="en-US" dirty="0">
                <a:latin typeface="Times New Roman" panose="02020603050405020304" pitchFamily="18" charset="0"/>
                <a:ea typeface="Yu Gothic" panose="020B0400000000000000" pitchFamily="34" charset="-128"/>
                <a:cs typeface="Times New Roman" panose="02020603050405020304" pitchFamily="18" charset="0"/>
              </a:rPr>
              <a:t>PROPOSED SYSTEM</a:t>
            </a:r>
            <a:endParaRPr lang="en-IN"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27BD3F9F-B999-300B-66F7-08A040E0B4CC}"/>
              </a:ext>
            </a:extLst>
          </p:cNvPr>
          <p:cNvSpPr>
            <a:spLocks noGrp="1"/>
          </p:cNvSpPr>
          <p:nvPr>
            <p:ph idx="1"/>
          </p:nvPr>
        </p:nvSpPr>
        <p:spPr/>
        <p:txBody>
          <a:bodyPr>
            <a:noAutofit/>
          </a:bodyPr>
          <a:lstStyle/>
          <a:p>
            <a:pPr algn="just">
              <a:lnSpc>
                <a:spcPct val="150000"/>
              </a:lnSpc>
            </a:pPr>
            <a:r>
              <a:rPr lang="en-US" sz="2000" b="0" i="0" dirty="0">
                <a:solidFill>
                  <a:srgbClr val="0D0D0D"/>
                </a:solidFill>
                <a:effectLst/>
                <a:latin typeface="Söhne"/>
              </a:rPr>
              <a:t>Implement advanced data augmentation techniques to artificially increase the diversity of the training dataset. Additionally, consider data synthesis approaches to generate additional realistic medical images, addressing data scarcity issues.</a:t>
            </a:r>
          </a:p>
          <a:p>
            <a:pPr algn="just">
              <a:lnSpc>
                <a:spcPct val="150000"/>
              </a:lnSpc>
            </a:pPr>
            <a:r>
              <a:rPr lang="en-US" sz="2000" b="0" i="0" dirty="0">
                <a:solidFill>
                  <a:srgbClr val="0D0D0D"/>
                </a:solidFill>
                <a:effectLst/>
                <a:latin typeface="Söhne"/>
              </a:rPr>
              <a:t>Optimize the model for real-time processing to enable quick diagnoses. Explore deployment options, including cloud-based solutions and edge computing, for efficient integration into clinical workflows.</a:t>
            </a:r>
            <a:endParaRPr lang="en-US" sz="2000" dirty="0">
              <a:solidFill>
                <a:srgbClr val="0D0D0D"/>
              </a:solidFill>
              <a:latin typeface="Söhne"/>
            </a:endParaRPr>
          </a:p>
          <a:p>
            <a:pPr algn="just">
              <a:lnSpc>
                <a:spcPct val="150000"/>
              </a:lnSpc>
            </a:pPr>
            <a:r>
              <a:rPr lang="en-US" sz="2000" b="0" i="0" dirty="0">
                <a:solidFill>
                  <a:srgbClr val="0D0D0D"/>
                </a:solidFill>
                <a:effectLst/>
                <a:latin typeface="Söhne"/>
              </a:rPr>
              <a:t>Incorporate attention mechanisms within the neural network to focus on relevant regions of the medical images. This can enhance the model's ability to identify subtle patterns and anomalies associated with brain tumors.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22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DDA89E-3E5C-7E5E-F85B-3BE35AEE3E59}"/>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CREATIVE IDEA OF THE PROJECT</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844D075-49FC-1CB6-C3BA-C573A07D306F}"/>
              </a:ext>
            </a:extLst>
          </p:cNvPr>
          <p:cNvSpPr>
            <a:spLocks noGrp="1"/>
          </p:cNvSpPr>
          <p:nvPr>
            <p:ph idx="1"/>
          </p:nvPr>
        </p:nvSpPr>
        <p:spPr/>
        <p:txBody>
          <a:bodyPr>
            <a:normAutofit fontScale="92500"/>
          </a:bodyPr>
          <a:lstStyle/>
          <a:p>
            <a:pPr marL="0" indent="0">
              <a:lnSpc>
                <a:spcPct val="150000"/>
              </a:lnSpc>
              <a:buNone/>
            </a:pPr>
            <a:r>
              <a:rPr lang="en-US" sz="2400" b="1" i="0" dirty="0">
                <a:solidFill>
                  <a:srgbClr val="0D0D0D"/>
                </a:solidFill>
                <a:effectLst/>
                <a:latin typeface="Söhne"/>
              </a:rPr>
              <a:t>Artistic Styles and Tumor Visualization</a:t>
            </a:r>
          </a:p>
          <a:p>
            <a:pPr>
              <a:lnSpc>
                <a:spcPct val="150000"/>
              </a:lnSpc>
            </a:pPr>
            <a:r>
              <a:rPr lang="en-US" sz="2000" b="0" i="0" dirty="0">
                <a:solidFill>
                  <a:srgbClr val="0D0D0D"/>
                </a:solidFill>
                <a:effectLst/>
                <a:latin typeface="Söhne"/>
              </a:rPr>
              <a:t>This artistic layer could help both medical professionals and patients better understand the imaging results.</a:t>
            </a:r>
          </a:p>
          <a:p>
            <a:pPr marL="0" indent="0">
              <a:lnSpc>
                <a:spcPct val="150000"/>
              </a:lnSpc>
              <a:buNone/>
            </a:pPr>
            <a:r>
              <a:rPr lang="en-IN" sz="2400" b="1" i="0" dirty="0">
                <a:solidFill>
                  <a:srgbClr val="0D0D0D"/>
                </a:solidFill>
                <a:effectLst/>
                <a:latin typeface="Söhne"/>
              </a:rPr>
              <a:t>Real-time AI Artistic Feedback</a:t>
            </a:r>
          </a:p>
          <a:p>
            <a:pPr>
              <a:lnSpc>
                <a:spcPct val="150000"/>
              </a:lnSpc>
            </a:pPr>
            <a:r>
              <a:rPr lang="en-US" sz="2000" b="0" i="0" dirty="0">
                <a:solidFill>
                  <a:srgbClr val="0D0D0D"/>
                </a:solidFill>
                <a:effectLst/>
                <a:latin typeface="Söhne"/>
              </a:rPr>
              <a:t>This feature enhances user engagement and promotes a personalized experience.</a:t>
            </a:r>
            <a:endParaRPr lang="en-US" sz="2000" b="1" dirty="0">
              <a:solidFill>
                <a:srgbClr val="0D0D0D"/>
              </a:solidFill>
              <a:latin typeface="Söhne"/>
            </a:endParaRPr>
          </a:p>
          <a:p>
            <a:pPr marL="0" indent="0">
              <a:lnSpc>
                <a:spcPct val="150000"/>
              </a:lnSpc>
              <a:buNone/>
            </a:pPr>
            <a:r>
              <a:rPr lang="en-IN" sz="2400" b="1" i="0" dirty="0">
                <a:solidFill>
                  <a:srgbClr val="0D0D0D"/>
                </a:solidFill>
                <a:effectLst/>
                <a:latin typeface="Söhne"/>
              </a:rPr>
              <a:t>Interactive 3D </a:t>
            </a:r>
            <a:r>
              <a:rPr lang="en-IN" sz="2400" b="1" i="0" dirty="0" err="1">
                <a:solidFill>
                  <a:srgbClr val="0D0D0D"/>
                </a:solidFill>
                <a:effectLst/>
                <a:latin typeface="Söhne"/>
              </a:rPr>
              <a:t>Tumor</a:t>
            </a:r>
            <a:r>
              <a:rPr lang="en-IN" sz="2400" b="1" i="0" dirty="0">
                <a:solidFill>
                  <a:srgbClr val="0D0D0D"/>
                </a:solidFill>
                <a:effectLst/>
                <a:latin typeface="Söhne"/>
              </a:rPr>
              <a:t> Exploration</a:t>
            </a:r>
          </a:p>
          <a:p>
            <a:pPr>
              <a:lnSpc>
                <a:spcPct val="150000"/>
              </a:lnSpc>
            </a:pPr>
            <a:r>
              <a:rPr lang="en-US" sz="2000" b="0" i="0" dirty="0">
                <a:solidFill>
                  <a:srgbClr val="0D0D0D"/>
                </a:solidFill>
                <a:effectLst/>
                <a:latin typeface="Söhne"/>
              </a:rPr>
              <a:t>Develop an interactive 3D visualization tool that allows users to explore brain tumors in a virtual space.</a:t>
            </a:r>
            <a:endParaRPr lang="en-US" sz="2000" b="1" i="0" dirty="0">
              <a:solidFill>
                <a:srgbClr val="0D0D0D"/>
              </a:solidFill>
              <a:effectLst/>
              <a:latin typeface="Söhne"/>
            </a:endParaRPr>
          </a:p>
        </p:txBody>
      </p:sp>
    </p:spTree>
    <p:extLst>
      <p:ext uri="{BB962C8B-B14F-4D97-AF65-F5344CB8AC3E}">
        <p14:creationId xmlns:p14="http://schemas.microsoft.com/office/powerpoint/2010/main" val="140557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1727-B017-4749-B843-EF7FB63CFF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PROPOSED METHODOLOGIES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37458A-8585-4FD8-B80E-8255A5A6136A}"/>
              </a:ext>
            </a:extLst>
          </p:cNvPr>
          <p:cNvSpPr>
            <a:spLocks noGrp="1"/>
          </p:cNvSpPr>
          <p:nvPr>
            <p:ph idx="1"/>
          </p:nvPr>
        </p:nvSpPr>
        <p:spPr/>
        <p:txBody>
          <a:bodyPr>
            <a:normAutofit/>
          </a:bodyPr>
          <a:lstStyle/>
          <a:p>
            <a:pPr marL="0" indent="0">
              <a:buNone/>
            </a:pPr>
            <a:r>
              <a:rPr lang="en-IN" sz="2200" b="1" i="0" dirty="0">
                <a:solidFill>
                  <a:srgbClr val="0D0D0D"/>
                </a:solidFill>
                <a:effectLst/>
                <a:latin typeface="Söhne"/>
              </a:rPr>
              <a:t>Data Collection</a:t>
            </a:r>
          </a:p>
          <a:p>
            <a:r>
              <a:rPr lang="en-US" sz="1900" b="0" i="0" dirty="0">
                <a:solidFill>
                  <a:srgbClr val="0D0D0D"/>
                </a:solidFill>
                <a:effectLst/>
                <a:latin typeface="Söhne"/>
              </a:rPr>
              <a:t>Assemble a diverse dataset of brain MRI scans, including images with and without tumors. </a:t>
            </a:r>
            <a:endParaRPr lang="en-IN" sz="1900" b="1" i="0" dirty="0">
              <a:solidFill>
                <a:srgbClr val="0D0D0D"/>
              </a:solidFill>
              <a:effectLst/>
              <a:latin typeface="Söhne"/>
            </a:endParaRPr>
          </a:p>
          <a:p>
            <a:pPr marL="0" indent="0">
              <a:buNone/>
            </a:pPr>
            <a:r>
              <a:rPr lang="en-IN" sz="2200" b="1" i="0" dirty="0">
                <a:solidFill>
                  <a:srgbClr val="0D0D0D"/>
                </a:solidFill>
                <a:effectLst/>
                <a:latin typeface="Söhne"/>
              </a:rPr>
              <a:t>Data </a:t>
            </a:r>
            <a:r>
              <a:rPr lang="en-IN" sz="2200" b="1" i="0" dirty="0" err="1">
                <a:solidFill>
                  <a:srgbClr val="0D0D0D"/>
                </a:solidFill>
                <a:effectLst/>
                <a:latin typeface="Söhne"/>
              </a:rPr>
              <a:t>Preprocessing</a:t>
            </a:r>
            <a:endParaRPr lang="en-IN" sz="2200" b="1" i="0" dirty="0">
              <a:solidFill>
                <a:srgbClr val="0D0D0D"/>
              </a:solidFill>
              <a:effectLst/>
              <a:latin typeface="Söhne"/>
            </a:endParaRPr>
          </a:p>
          <a:p>
            <a:pPr marL="0" indent="0">
              <a:buNone/>
            </a:pPr>
            <a:r>
              <a:rPr lang="en-US" sz="1900" b="0" i="0" dirty="0">
                <a:solidFill>
                  <a:srgbClr val="0D0D0D"/>
                </a:solidFill>
                <a:effectLst/>
                <a:latin typeface="Söhne"/>
              </a:rPr>
              <a:t>Address class imbalance if present by applying oversampling or </a:t>
            </a:r>
            <a:r>
              <a:rPr lang="en-US" sz="1900" b="0" i="0" dirty="0" err="1">
                <a:solidFill>
                  <a:srgbClr val="0D0D0D"/>
                </a:solidFill>
                <a:effectLst/>
                <a:latin typeface="Söhne"/>
              </a:rPr>
              <a:t>undersampling</a:t>
            </a:r>
            <a:r>
              <a:rPr lang="en-US" sz="1900" b="0" i="0" dirty="0">
                <a:solidFill>
                  <a:srgbClr val="0D0D0D"/>
                </a:solidFill>
                <a:effectLst/>
                <a:latin typeface="Söhne"/>
              </a:rPr>
              <a:t> techniques.</a:t>
            </a:r>
            <a:endParaRPr lang="en-IN" sz="1900" b="1" i="0" dirty="0">
              <a:solidFill>
                <a:srgbClr val="0D0D0D"/>
              </a:solidFill>
              <a:effectLst/>
              <a:latin typeface="Söhne"/>
            </a:endParaRPr>
          </a:p>
          <a:p>
            <a:pPr marL="0" indent="0">
              <a:buNone/>
            </a:pPr>
            <a:r>
              <a:rPr lang="en-IN" sz="1900" b="1" i="0" dirty="0">
                <a:solidFill>
                  <a:srgbClr val="0D0D0D"/>
                </a:solidFill>
                <a:effectLst/>
                <a:latin typeface="Söhne"/>
              </a:rPr>
              <a:t>Image Feature Extraction:</a:t>
            </a:r>
          </a:p>
          <a:p>
            <a:r>
              <a:rPr lang="en-US" sz="1900" b="0" i="0" dirty="0">
                <a:solidFill>
                  <a:srgbClr val="0D0D0D"/>
                </a:solidFill>
                <a:effectLst/>
                <a:latin typeface="Söhne"/>
              </a:rPr>
              <a:t>Use Convolutional Neural Networks (CNNs) for automatic feature extraction. </a:t>
            </a:r>
          </a:p>
          <a:p>
            <a:pPr marL="0" indent="0">
              <a:buNone/>
            </a:pPr>
            <a:r>
              <a:rPr lang="en-IN" sz="2200" b="1" i="0" dirty="0">
                <a:solidFill>
                  <a:srgbClr val="0D0D0D"/>
                </a:solidFill>
                <a:effectLst/>
                <a:latin typeface="Söhne"/>
              </a:rPr>
              <a:t>3D Image Analysis</a:t>
            </a:r>
          </a:p>
          <a:p>
            <a:r>
              <a:rPr lang="en-US" sz="1900" b="0" i="0" dirty="0">
                <a:solidFill>
                  <a:srgbClr val="0D0D0D"/>
                </a:solidFill>
                <a:effectLst/>
                <a:latin typeface="Söhne"/>
              </a:rPr>
              <a:t>Extend the model to handle three-dimensional (3D) MRI scans, capturing volumetric information. </a:t>
            </a:r>
            <a:endParaRPr lang="en-IN" sz="1900" b="1" i="0" dirty="0">
              <a:solidFill>
                <a:srgbClr val="0D0D0D"/>
              </a:solidFill>
              <a:effectLst/>
              <a:latin typeface="Söhne"/>
            </a:endParaRPr>
          </a:p>
        </p:txBody>
      </p:sp>
    </p:spTree>
    <p:extLst>
      <p:ext uri="{BB962C8B-B14F-4D97-AF65-F5344CB8AC3E}">
        <p14:creationId xmlns:p14="http://schemas.microsoft.com/office/powerpoint/2010/main" val="240171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51C7-0DE7-4A75-9089-7B7315FC4358}"/>
              </a:ext>
            </a:extLst>
          </p:cNvPr>
          <p:cNvSpPr>
            <a:spLocks noGrp="1"/>
          </p:cNvSpPr>
          <p:nvPr>
            <p:ph type="title"/>
          </p:nvPr>
        </p:nvSpPr>
        <p:spPr>
          <a:xfrm>
            <a:off x="838200" y="337133"/>
            <a:ext cx="10515600" cy="1325563"/>
          </a:xfrm>
        </p:spPr>
        <p:txBody>
          <a:bodyPr/>
          <a:lstStyle/>
          <a:p>
            <a:r>
              <a:rPr lang="en-US" dirty="0">
                <a:latin typeface="Times New Roman" panose="02020603050405020304" pitchFamily="18" charset="0"/>
                <a:cs typeface="Times New Roman" panose="02020603050405020304" pitchFamily="18" charset="0"/>
              </a:rPr>
              <a:t>      PROPOSED METHODOLOGIES</a:t>
            </a:r>
            <a:endParaRPr lang="en-IN" dirty="0"/>
          </a:p>
        </p:txBody>
      </p:sp>
      <p:sp>
        <p:nvSpPr>
          <p:cNvPr id="3" name="Content Placeholder 2">
            <a:extLst>
              <a:ext uri="{FF2B5EF4-FFF2-40B4-BE49-F238E27FC236}">
                <a16:creationId xmlns:a16="http://schemas.microsoft.com/office/drawing/2014/main" id="{E455263A-965B-4B9B-9BF9-57A12AA7E734}"/>
              </a:ext>
            </a:extLst>
          </p:cNvPr>
          <p:cNvSpPr>
            <a:spLocks noGrp="1"/>
          </p:cNvSpPr>
          <p:nvPr>
            <p:ph idx="1"/>
          </p:nvPr>
        </p:nvSpPr>
        <p:spPr>
          <a:xfrm>
            <a:off x="838200" y="2108717"/>
            <a:ext cx="10515600" cy="4068245"/>
          </a:xfrm>
        </p:spPr>
        <p:txBody>
          <a:bodyPr/>
          <a:lstStyle/>
          <a:p>
            <a:pPr marL="0" indent="0">
              <a:buNone/>
            </a:pPr>
            <a:r>
              <a:rPr lang="en-IN" sz="2200" b="1" i="0" dirty="0">
                <a:solidFill>
                  <a:srgbClr val="0D0D0D"/>
                </a:solidFill>
                <a:effectLst/>
                <a:latin typeface="Söhne"/>
              </a:rPr>
              <a:t>Data Augmentation</a:t>
            </a:r>
          </a:p>
          <a:p>
            <a:r>
              <a:rPr lang="en-US" sz="1900" b="0" i="0" dirty="0">
                <a:solidFill>
                  <a:srgbClr val="0D0D0D"/>
                </a:solidFill>
                <a:effectLst/>
                <a:latin typeface="Söhne"/>
              </a:rPr>
              <a:t>Apply data augmentation techniques to artificially increase the size of the training dataset.</a:t>
            </a:r>
          </a:p>
          <a:p>
            <a:pPr marL="0" indent="0">
              <a:buNone/>
            </a:pPr>
            <a:r>
              <a:rPr lang="en-IN" sz="2200" b="1" i="0" dirty="0">
                <a:solidFill>
                  <a:srgbClr val="0D0D0D"/>
                </a:solidFill>
                <a:effectLst/>
                <a:latin typeface="Söhne"/>
              </a:rPr>
              <a:t>Real-time Processing</a:t>
            </a:r>
          </a:p>
          <a:p>
            <a:r>
              <a:rPr lang="en-US" sz="1900" b="0" i="0" dirty="0">
                <a:solidFill>
                  <a:srgbClr val="0D0D0D"/>
                </a:solidFill>
                <a:effectLst/>
                <a:latin typeface="Söhne"/>
              </a:rPr>
              <a:t>Optimize the model for real-time processing, ensuring quick and efficient tumor detection.</a:t>
            </a:r>
          </a:p>
          <a:p>
            <a:pPr marL="0" indent="0">
              <a:buNone/>
            </a:pPr>
            <a:r>
              <a:rPr lang="en-IN" sz="2000" b="1" i="0" dirty="0">
                <a:solidFill>
                  <a:srgbClr val="0D0D0D"/>
                </a:solidFill>
                <a:effectLst/>
                <a:latin typeface="Söhne"/>
              </a:rPr>
              <a:t>Collaboration with Medical </a:t>
            </a:r>
            <a:r>
              <a:rPr lang="en-IN" sz="2200" b="1" i="0" dirty="0">
                <a:solidFill>
                  <a:srgbClr val="0D0D0D"/>
                </a:solidFill>
                <a:effectLst/>
                <a:latin typeface="Söhne"/>
              </a:rPr>
              <a:t>Professionals</a:t>
            </a:r>
          </a:p>
          <a:p>
            <a:r>
              <a:rPr lang="en-US" sz="1900" b="0" i="0" dirty="0">
                <a:solidFill>
                  <a:srgbClr val="0D0D0D"/>
                </a:solidFill>
                <a:effectLst/>
                <a:latin typeface="Söhne"/>
              </a:rPr>
              <a:t>Collaborate with healthcare professionals, radiologists, and medical institutions to gather domain-specific insights, validate results, and ensure the practical applicability of the proposed system.</a:t>
            </a:r>
            <a:endParaRPr lang="en-IN" sz="1900" b="1" i="0" dirty="0">
              <a:solidFill>
                <a:srgbClr val="0D0D0D"/>
              </a:solidFill>
              <a:effectLst/>
              <a:latin typeface="Söhne"/>
            </a:endParaRPr>
          </a:p>
          <a:p>
            <a:pPr marL="0" indent="0">
              <a:buNone/>
            </a:pPr>
            <a:endParaRPr lang="en-IN" sz="2000" dirty="0"/>
          </a:p>
        </p:txBody>
      </p:sp>
    </p:spTree>
    <p:extLst>
      <p:ext uri="{BB962C8B-B14F-4D97-AF65-F5344CB8AC3E}">
        <p14:creationId xmlns:p14="http://schemas.microsoft.com/office/powerpoint/2010/main" val="38570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676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ElsevierGulliver</vt:lpstr>
      <vt:lpstr>Merriweather</vt:lpstr>
      <vt:lpstr>Söhne</vt:lpstr>
      <vt:lpstr>Times New Roman</vt:lpstr>
      <vt:lpstr>Office Theme</vt:lpstr>
      <vt:lpstr>BRAIN TUMOR DETECTION USING MACHINE LEARNING</vt:lpstr>
      <vt:lpstr>                    ABSTRACT</vt:lpstr>
      <vt:lpstr>INTRODUCTION</vt:lpstr>
      <vt:lpstr>              PROBLEM STATEMENT</vt:lpstr>
      <vt:lpstr>        STUDY OF EXISTING SYSTEM</vt:lpstr>
      <vt:lpstr>PROPOSED SYSTEM</vt:lpstr>
      <vt:lpstr>      CREATIVE IDEA OF THE PROJECT</vt:lpstr>
      <vt:lpstr>        PROPOSED METHODOLOGIES</vt:lpstr>
      <vt:lpstr>      PROPOSED METHODOLOGIES</vt:lpstr>
      <vt:lpstr>PROPOSED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NIVEDHA M</dc:creator>
  <cp:lastModifiedBy>jothika</cp:lastModifiedBy>
  <cp:revision>7</cp:revision>
  <dcterms:created xsi:type="dcterms:W3CDTF">2024-01-29T04:16:13Z</dcterms:created>
  <dcterms:modified xsi:type="dcterms:W3CDTF">2024-02-28T10:41:38Z</dcterms:modified>
</cp:coreProperties>
</file>