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6" r:id="rId3"/>
    <p:sldId id="258" r:id="rId4"/>
    <p:sldId id="262" r:id="rId5"/>
    <p:sldId id="277" r:id="rId6"/>
    <p:sldId id="267" r:id="rId7"/>
    <p:sldId id="265" r:id="rId8"/>
    <p:sldId id="276" r:id="rId9"/>
    <p:sldId id="278" r:id="rId10"/>
    <p:sldId id="279"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2BB98-79A5-2FB9-D981-826606501D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538847-BC29-6584-CFE7-CD46440157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07AD67-87CE-13F7-417F-2DFA3A3A8328}"/>
              </a:ext>
            </a:extLst>
          </p:cNvPr>
          <p:cNvSpPr>
            <a:spLocks noGrp="1"/>
          </p:cNvSpPr>
          <p:nvPr>
            <p:ph type="dt" sz="half" idx="10"/>
          </p:nvPr>
        </p:nvSpPr>
        <p:spPr/>
        <p:txBody>
          <a:bodyPr/>
          <a:lstStyle/>
          <a:p>
            <a:fld id="{E3217F37-C30F-417D-ABDB-E8767FC227C6}" type="datetimeFigureOut">
              <a:rPr lang="en-IN" smtClean="0"/>
              <a:t>22-03-2024</a:t>
            </a:fld>
            <a:endParaRPr lang="en-IN"/>
          </a:p>
        </p:txBody>
      </p:sp>
      <p:sp>
        <p:nvSpPr>
          <p:cNvPr id="5" name="Footer Placeholder 4">
            <a:extLst>
              <a:ext uri="{FF2B5EF4-FFF2-40B4-BE49-F238E27FC236}">
                <a16:creationId xmlns:a16="http://schemas.microsoft.com/office/drawing/2014/main" id="{025685A0-6289-0A47-0F40-97C380B406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9EAB63-34B4-A6BE-55D2-6565D4B45596}"/>
              </a:ext>
            </a:extLst>
          </p:cNvPr>
          <p:cNvSpPr>
            <a:spLocks noGrp="1"/>
          </p:cNvSpPr>
          <p:nvPr>
            <p:ph type="sldNum" sz="quarter" idx="12"/>
          </p:nvPr>
        </p:nvSpPr>
        <p:spPr/>
        <p:txBody>
          <a:bodyPr/>
          <a:lstStyle/>
          <a:p>
            <a:fld id="{CDB2820C-CBEC-4CFC-AED3-E6A3F988A4B4}" type="slidenum">
              <a:rPr lang="en-IN" smtClean="0"/>
              <a:t>‹#›</a:t>
            </a:fld>
            <a:endParaRPr lang="en-IN"/>
          </a:p>
        </p:txBody>
      </p:sp>
    </p:spTree>
    <p:extLst>
      <p:ext uri="{BB962C8B-B14F-4D97-AF65-F5344CB8AC3E}">
        <p14:creationId xmlns:p14="http://schemas.microsoft.com/office/powerpoint/2010/main" val="154141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7176D-3A93-EC54-9AF3-3002FA5C08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B1E93E-0D11-7265-86A9-81200BAC1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F02114-A256-846B-6DBD-8077464ADD57}"/>
              </a:ext>
            </a:extLst>
          </p:cNvPr>
          <p:cNvSpPr>
            <a:spLocks noGrp="1"/>
          </p:cNvSpPr>
          <p:nvPr>
            <p:ph type="dt" sz="half" idx="10"/>
          </p:nvPr>
        </p:nvSpPr>
        <p:spPr/>
        <p:txBody>
          <a:bodyPr/>
          <a:lstStyle/>
          <a:p>
            <a:fld id="{E3217F37-C30F-417D-ABDB-E8767FC227C6}" type="datetimeFigureOut">
              <a:rPr lang="en-IN" smtClean="0"/>
              <a:t>22-03-2024</a:t>
            </a:fld>
            <a:endParaRPr lang="en-IN"/>
          </a:p>
        </p:txBody>
      </p:sp>
      <p:sp>
        <p:nvSpPr>
          <p:cNvPr id="5" name="Footer Placeholder 4">
            <a:extLst>
              <a:ext uri="{FF2B5EF4-FFF2-40B4-BE49-F238E27FC236}">
                <a16:creationId xmlns:a16="http://schemas.microsoft.com/office/drawing/2014/main" id="{B17D12E3-4C73-C663-CDAE-33B824E1BD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2267FD-8021-323A-77B2-2601EAA94E86}"/>
              </a:ext>
            </a:extLst>
          </p:cNvPr>
          <p:cNvSpPr>
            <a:spLocks noGrp="1"/>
          </p:cNvSpPr>
          <p:nvPr>
            <p:ph type="sldNum" sz="quarter" idx="12"/>
          </p:nvPr>
        </p:nvSpPr>
        <p:spPr/>
        <p:txBody>
          <a:bodyPr/>
          <a:lstStyle/>
          <a:p>
            <a:fld id="{CDB2820C-CBEC-4CFC-AED3-E6A3F988A4B4}" type="slidenum">
              <a:rPr lang="en-IN" smtClean="0"/>
              <a:t>‹#›</a:t>
            </a:fld>
            <a:endParaRPr lang="en-IN"/>
          </a:p>
        </p:txBody>
      </p:sp>
    </p:spTree>
    <p:extLst>
      <p:ext uri="{BB962C8B-B14F-4D97-AF65-F5344CB8AC3E}">
        <p14:creationId xmlns:p14="http://schemas.microsoft.com/office/powerpoint/2010/main" val="2842907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E48956-FDE3-2B72-584C-6BCD8EEC71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9C201F-A4A7-0FA8-8152-1C6151E3AF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185B57-E843-E0EF-5DDD-62B5470EFD02}"/>
              </a:ext>
            </a:extLst>
          </p:cNvPr>
          <p:cNvSpPr>
            <a:spLocks noGrp="1"/>
          </p:cNvSpPr>
          <p:nvPr>
            <p:ph type="dt" sz="half" idx="10"/>
          </p:nvPr>
        </p:nvSpPr>
        <p:spPr/>
        <p:txBody>
          <a:bodyPr/>
          <a:lstStyle/>
          <a:p>
            <a:fld id="{E3217F37-C30F-417D-ABDB-E8767FC227C6}" type="datetimeFigureOut">
              <a:rPr lang="en-IN" smtClean="0"/>
              <a:t>22-03-2024</a:t>
            </a:fld>
            <a:endParaRPr lang="en-IN"/>
          </a:p>
        </p:txBody>
      </p:sp>
      <p:sp>
        <p:nvSpPr>
          <p:cNvPr id="5" name="Footer Placeholder 4">
            <a:extLst>
              <a:ext uri="{FF2B5EF4-FFF2-40B4-BE49-F238E27FC236}">
                <a16:creationId xmlns:a16="http://schemas.microsoft.com/office/drawing/2014/main" id="{49A5899F-344A-3B88-147E-3AEC73279D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5DB6E6-620C-E2DC-457D-6E5ACDF87BF3}"/>
              </a:ext>
            </a:extLst>
          </p:cNvPr>
          <p:cNvSpPr>
            <a:spLocks noGrp="1"/>
          </p:cNvSpPr>
          <p:nvPr>
            <p:ph type="sldNum" sz="quarter" idx="12"/>
          </p:nvPr>
        </p:nvSpPr>
        <p:spPr/>
        <p:txBody>
          <a:bodyPr/>
          <a:lstStyle/>
          <a:p>
            <a:fld id="{CDB2820C-CBEC-4CFC-AED3-E6A3F988A4B4}" type="slidenum">
              <a:rPr lang="en-IN" smtClean="0"/>
              <a:t>‹#›</a:t>
            </a:fld>
            <a:endParaRPr lang="en-IN"/>
          </a:p>
        </p:txBody>
      </p:sp>
    </p:spTree>
    <p:extLst>
      <p:ext uri="{BB962C8B-B14F-4D97-AF65-F5344CB8AC3E}">
        <p14:creationId xmlns:p14="http://schemas.microsoft.com/office/powerpoint/2010/main" val="3199731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85E94-88E1-E44D-A89D-C0B6C358A2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FDC14F-8678-69F5-6868-1B85681DD1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8CE693-697A-D954-7294-1A4980D62102}"/>
              </a:ext>
            </a:extLst>
          </p:cNvPr>
          <p:cNvSpPr>
            <a:spLocks noGrp="1"/>
          </p:cNvSpPr>
          <p:nvPr>
            <p:ph type="dt" sz="half" idx="10"/>
          </p:nvPr>
        </p:nvSpPr>
        <p:spPr/>
        <p:txBody>
          <a:bodyPr/>
          <a:lstStyle/>
          <a:p>
            <a:fld id="{E3217F37-C30F-417D-ABDB-E8767FC227C6}" type="datetimeFigureOut">
              <a:rPr lang="en-IN" smtClean="0"/>
              <a:t>22-03-2024</a:t>
            </a:fld>
            <a:endParaRPr lang="en-IN"/>
          </a:p>
        </p:txBody>
      </p:sp>
      <p:sp>
        <p:nvSpPr>
          <p:cNvPr id="5" name="Footer Placeholder 4">
            <a:extLst>
              <a:ext uri="{FF2B5EF4-FFF2-40B4-BE49-F238E27FC236}">
                <a16:creationId xmlns:a16="http://schemas.microsoft.com/office/drawing/2014/main" id="{4A88134C-7272-05D7-19BD-E99F13A9DF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48C058-5B46-D2EF-F37A-5438EF0E4F04}"/>
              </a:ext>
            </a:extLst>
          </p:cNvPr>
          <p:cNvSpPr>
            <a:spLocks noGrp="1"/>
          </p:cNvSpPr>
          <p:nvPr>
            <p:ph type="sldNum" sz="quarter" idx="12"/>
          </p:nvPr>
        </p:nvSpPr>
        <p:spPr/>
        <p:txBody>
          <a:bodyPr/>
          <a:lstStyle/>
          <a:p>
            <a:fld id="{CDB2820C-CBEC-4CFC-AED3-E6A3F988A4B4}" type="slidenum">
              <a:rPr lang="en-IN" smtClean="0"/>
              <a:t>‹#›</a:t>
            </a:fld>
            <a:endParaRPr lang="en-IN"/>
          </a:p>
        </p:txBody>
      </p:sp>
    </p:spTree>
    <p:extLst>
      <p:ext uri="{BB962C8B-B14F-4D97-AF65-F5344CB8AC3E}">
        <p14:creationId xmlns:p14="http://schemas.microsoft.com/office/powerpoint/2010/main" val="323740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B1EBE-3E29-A8ED-D937-CA2EE9B3BB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FD09A2-9903-1C71-0BC7-E395ACD986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8330C1-DE9F-56CB-EBCA-8468F22F39D1}"/>
              </a:ext>
            </a:extLst>
          </p:cNvPr>
          <p:cNvSpPr>
            <a:spLocks noGrp="1"/>
          </p:cNvSpPr>
          <p:nvPr>
            <p:ph type="dt" sz="half" idx="10"/>
          </p:nvPr>
        </p:nvSpPr>
        <p:spPr/>
        <p:txBody>
          <a:bodyPr/>
          <a:lstStyle/>
          <a:p>
            <a:fld id="{E3217F37-C30F-417D-ABDB-E8767FC227C6}" type="datetimeFigureOut">
              <a:rPr lang="en-IN" smtClean="0"/>
              <a:t>22-03-2024</a:t>
            </a:fld>
            <a:endParaRPr lang="en-IN"/>
          </a:p>
        </p:txBody>
      </p:sp>
      <p:sp>
        <p:nvSpPr>
          <p:cNvPr id="5" name="Footer Placeholder 4">
            <a:extLst>
              <a:ext uri="{FF2B5EF4-FFF2-40B4-BE49-F238E27FC236}">
                <a16:creationId xmlns:a16="http://schemas.microsoft.com/office/drawing/2014/main" id="{027D4AE9-70FC-2C47-4D71-6384640114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C2502A-F47C-F53F-DAFC-CBCD147BBB46}"/>
              </a:ext>
            </a:extLst>
          </p:cNvPr>
          <p:cNvSpPr>
            <a:spLocks noGrp="1"/>
          </p:cNvSpPr>
          <p:nvPr>
            <p:ph type="sldNum" sz="quarter" idx="12"/>
          </p:nvPr>
        </p:nvSpPr>
        <p:spPr/>
        <p:txBody>
          <a:bodyPr/>
          <a:lstStyle/>
          <a:p>
            <a:fld id="{CDB2820C-CBEC-4CFC-AED3-E6A3F988A4B4}" type="slidenum">
              <a:rPr lang="en-IN" smtClean="0"/>
              <a:t>‹#›</a:t>
            </a:fld>
            <a:endParaRPr lang="en-IN"/>
          </a:p>
        </p:txBody>
      </p:sp>
    </p:spTree>
    <p:extLst>
      <p:ext uri="{BB962C8B-B14F-4D97-AF65-F5344CB8AC3E}">
        <p14:creationId xmlns:p14="http://schemas.microsoft.com/office/powerpoint/2010/main" val="542685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4892-71BA-E169-DB48-B8B789B217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893B97-920D-2B12-7DA7-1D136F9CD5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46BBC8-D377-2D4D-66D9-3AA4C5AB2D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5ED75D-6D3B-A2B4-CADC-01E7668B2EC9}"/>
              </a:ext>
            </a:extLst>
          </p:cNvPr>
          <p:cNvSpPr>
            <a:spLocks noGrp="1"/>
          </p:cNvSpPr>
          <p:nvPr>
            <p:ph type="dt" sz="half" idx="10"/>
          </p:nvPr>
        </p:nvSpPr>
        <p:spPr/>
        <p:txBody>
          <a:bodyPr/>
          <a:lstStyle/>
          <a:p>
            <a:fld id="{E3217F37-C30F-417D-ABDB-E8767FC227C6}" type="datetimeFigureOut">
              <a:rPr lang="en-IN" smtClean="0"/>
              <a:t>22-03-2024</a:t>
            </a:fld>
            <a:endParaRPr lang="en-IN"/>
          </a:p>
        </p:txBody>
      </p:sp>
      <p:sp>
        <p:nvSpPr>
          <p:cNvPr id="6" name="Footer Placeholder 5">
            <a:extLst>
              <a:ext uri="{FF2B5EF4-FFF2-40B4-BE49-F238E27FC236}">
                <a16:creationId xmlns:a16="http://schemas.microsoft.com/office/drawing/2014/main" id="{207DCBFD-7856-4703-800D-A395B87173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F6AD10-D3EE-4D87-6AAE-D80307C3C541}"/>
              </a:ext>
            </a:extLst>
          </p:cNvPr>
          <p:cNvSpPr>
            <a:spLocks noGrp="1"/>
          </p:cNvSpPr>
          <p:nvPr>
            <p:ph type="sldNum" sz="quarter" idx="12"/>
          </p:nvPr>
        </p:nvSpPr>
        <p:spPr/>
        <p:txBody>
          <a:bodyPr/>
          <a:lstStyle/>
          <a:p>
            <a:fld id="{CDB2820C-CBEC-4CFC-AED3-E6A3F988A4B4}" type="slidenum">
              <a:rPr lang="en-IN" smtClean="0"/>
              <a:t>‹#›</a:t>
            </a:fld>
            <a:endParaRPr lang="en-IN"/>
          </a:p>
        </p:txBody>
      </p:sp>
    </p:spTree>
    <p:extLst>
      <p:ext uri="{BB962C8B-B14F-4D97-AF65-F5344CB8AC3E}">
        <p14:creationId xmlns:p14="http://schemas.microsoft.com/office/powerpoint/2010/main" val="3011155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9C73-74C9-FBCC-30CC-4D98E319D3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E292DF-1469-DCD7-5F1E-AAEC4C5FC5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6B99C1-9A31-84C2-C1BC-B8068D0C1A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9D2266-61F2-838C-AE8D-175666B3FD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8838CA-0F36-28F3-5B7B-33ECFD0F11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1E693F-65D1-08F1-748F-5E37009A2643}"/>
              </a:ext>
            </a:extLst>
          </p:cNvPr>
          <p:cNvSpPr>
            <a:spLocks noGrp="1"/>
          </p:cNvSpPr>
          <p:nvPr>
            <p:ph type="dt" sz="half" idx="10"/>
          </p:nvPr>
        </p:nvSpPr>
        <p:spPr/>
        <p:txBody>
          <a:bodyPr/>
          <a:lstStyle/>
          <a:p>
            <a:fld id="{E3217F37-C30F-417D-ABDB-E8767FC227C6}" type="datetimeFigureOut">
              <a:rPr lang="en-IN" smtClean="0"/>
              <a:t>22-03-2024</a:t>
            </a:fld>
            <a:endParaRPr lang="en-IN"/>
          </a:p>
        </p:txBody>
      </p:sp>
      <p:sp>
        <p:nvSpPr>
          <p:cNvPr id="8" name="Footer Placeholder 7">
            <a:extLst>
              <a:ext uri="{FF2B5EF4-FFF2-40B4-BE49-F238E27FC236}">
                <a16:creationId xmlns:a16="http://schemas.microsoft.com/office/drawing/2014/main" id="{4A5689C3-BF61-D6F7-73DC-B9202340ACE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EB2D50-0A4A-0AF6-3C3D-DDE90EBA1A46}"/>
              </a:ext>
            </a:extLst>
          </p:cNvPr>
          <p:cNvSpPr>
            <a:spLocks noGrp="1"/>
          </p:cNvSpPr>
          <p:nvPr>
            <p:ph type="sldNum" sz="quarter" idx="12"/>
          </p:nvPr>
        </p:nvSpPr>
        <p:spPr/>
        <p:txBody>
          <a:bodyPr/>
          <a:lstStyle/>
          <a:p>
            <a:fld id="{CDB2820C-CBEC-4CFC-AED3-E6A3F988A4B4}" type="slidenum">
              <a:rPr lang="en-IN" smtClean="0"/>
              <a:t>‹#›</a:t>
            </a:fld>
            <a:endParaRPr lang="en-IN"/>
          </a:p>
        </p:txBody>
      </p:sp>
    </p:spTree>
    <p:extLst>
      <p:ext uri="{BB962C8B-B14F-4D97-AF65-F5344CB8AC3E}">
        <p14:creationId xmlns:p14="http://schemas.microsoft.com/office/powerpoint/2010/main" val="4171598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6936-F848-48EC-8EA1-884A1DD884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1FD53F-973E-2B59-5200-B1DA8A32CF77}"/>
              </a:ext>
            </a:extLst>
          </p:cNvPr>
          <p:cNvSpPr>
            <a:spLocks noGrp="1"/>
          </p:cNvSpPr>
          <p:nvPr>
            <p:ph type="dt" sz="half" idx="10"/>
          </p:nvPr>
        </p:nvSpPr>
        <p:spPr/>
        <p:txBody>
          <a:bodyPr/>
          <a:lstStyle/>
          <a:p>
            <a:fld id="{E3217F37-C30F-417D-ABDB-E8767FC227C6}" type="datetimeFigureOut">
              <a:rPr lang="en-IN" smtClean="0"/>
              <a:t>22-03-2024</a:t>
            </a:fld>
            <a:endParaRPr lang="en-IN"/>
          </a:p>
        </p:txBody>
      </p:sp>
      <p:sp>
        <p:nvSpPr>
          <p:cNvPr id="4" name="Footer Placeholder 3">
            <a:extLst>
              <a:ext uri="{FF2B5EF4-FFF2-40B4-BE49-F238E27FC236}">
                <a16:creationId xmlns:a16="http://schemas.microsoft.com/office/drawing/2014/main" id="{F0B7F0F1-0826-5F97-94CC-5F87C4DB92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637BF6E-2117-DEFE-A983-28AE5F756B88}"/>
              </a:ext>
            </a:extLst>
          </p:cNvPr>
          <p:cNvSpPr>
            <a:spLocks noGrp="1"/>
          </p:cNvSpPr>
          <p:nvPr>
            <p:ph type="sldNum" sz="quarter" idx="12"/>
          </p:nvPr>
        </p:nvSpPr>
        <p:spPr/>
        <p:txBody>
          <a:bodyPr/>
          <a:lstStyle/>
          <a:p>
            <a:fld id="{CDB2820C-CBEC-4CFC-AED3-E6A3F988A4B4}" type="slidenum">
              <a:rPr lang="en-IN" smtClean="0"/>
              <a:t>‹#›</a:t>
            </a:fld>
            <a:endParaRPr lang="en-IN"/>
          </a:p>
        </p:txBody>
      </p:sp>
    </p:spTree>
    <p:extLst>
      <p:ext uri="{BB962C8B-B14F-4D97-AF65-F5344CB8AC3E}">
        <p14:creationId xmlns:p14="http://schemas.microsoft.com/office/powerpoint/2010/main" val="2055176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23A9F0-C559-F9F0-6F0E-7DBDC6A704BD}"/>
              </a:ext>
            </a:extLst>
          </p:cNvPr>
          <p:cNvSpPr>
            <a:spLocks noGrp="1"/>
          </p:cNvSpPr>
          <p:nvPr>
            <p:ph type="dt" sz="half" idx="10"/>
          </p:nvPr>
        </p:nvSpPr>
        <p:spPr/>
        <p:txBody>
          <a:bodyPr/>
          <a:lstStyle/>
          <a:p>
            <a:fld id="{E3217F37-C30F-417D-ABDB-E8767FC227C6}" type="datetimeFigureOut">
              <a:rPr lang="en-IN" smtClean="0"/>
              <a:t>22-03-2024</a:t>
            </a:fld>
            <a:endParaRPr lang="en-IN"/>
          </a:p>
        </p:txBody>
      </p:sp>
      <p:sp>
        <p:nvSpPr>
          <p:cNvPr id="3" name="Footer Placeholder 2">
            <a:extLst>
              <a:ext uri="{FF2B5EF4-FFF2-40B4-BE49-F238E27FC236}">
                <a16:creationId xmlns:a16="http://schemas.microsoft.com/office/drawing/2014/main" id="{EF450FC4-A181-B0AA-4F70-16FD3E4A6D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C05F5D-CA5D-49D4-4237-68E43934A698}"/>
              </a:ext>
            </a:extLst>
          </p:cNvPr>
          <p:cNvSpPr>
            <a:spLocks noGrp="1"/>
          </p:cNvSpPr>
          <p:nvPr>
            <p:ph type="sldNum" sz="quarter" idx="12"/>
          </p:nvPr>
        </p:nvSpPr>
        <p:spPr/>
        <p:txBody>
          <a:bodyPr/>
          <a:lstStyle/>
          <a:p>
            <a:fld id="{CDB2820C-CBEC-4CFC-AED3-E6A3F988A4B4}" type="slidenum">
              <a:rPr lang="en-IN" smtClean="0"/>
              <a:t>‹#›</a:t>
            </a:fld>
            <a:endParaRPr lang="en-IN"/>
          </a:p>
        </p:txBody>
      </p:sp>
    </p:spTree>
    <p:extLst>
      <p:ext uri="{BB962C8B-B14F-4D97-AF65-F5344CB8AC3E}">
        <p14:creationId xmlns:p14="http://schemas.microsoft.com/office/powerpoint/2010/main" val="218669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7AC1E-A396-C568-7983-9239945812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3D15FE-B2E7-29CD-1217-CFB6B558A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885733-F2BC-7137-CF93-860A4BD182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6CEF2B-8099-4DD2-F7BB-E045C9B780FB}"/>
              </a:ext>
            </a:extLst>
          </p:cNvPr>
          <p:cNvSpPr>
            <a:spLocks noGrp="1"/>
          </p:cNvSpPr>
          <p:nvPr>
            <p:ph type="dt" sz="half" idx="10"/>
          </p:nvPr>
        </p:nvSpPr>
        <p:spPr/>
        <p:txBody>
          <a:bodyPr/>
          <a:lstStyle/>
          <a:p>
            <a:fld id="{E3217F37-C30F-417D-ABDB-E8767FC227C6}" type="datetimeFigureOut">
              <a:rPr lang="en-IN" smtClean="0"/>
              <a:t>22-03-2024</a:t>
            </a:fld>
            <a:endParaRPr lang="en-IN"/>
          </a:p>
        </p:txBody>
      </p:sp>
      <p:sp>
        <p:nvSpPr>
          <p:cNvPr id="6" name="Footer Placeholder 5">
            <a:extLst>
              <a:ext uri="{FF2B5EF4-FFF2-40B4-BE49-F238E27FC236}">
                <a16:creationId xmlns:a16="http://schemas.microsoft.com/office/drawing/2014/main" id="{7F205D4B-D35F-911F-1F68-005B7FA328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91BF16-0299-8D1A-0656-E55E4D77A89F}"/>
              </a:ext>
            </a:extLst>
          </p:cNvPr>
          <p:cNvSpPr>
            <a:spLocks noGrp="1"/>
          </p:cNvSpPr>
          <p:nvPr>
            <p:ph type="sldNum" sz="quarter" idx="12"/>
          </p:nvPr>
        </p:nvSpPr>
        <p:spPr/>
        <p:txBody>
          <a:bodyPr/>
          <a:lstStyle/>
          <a:p>
            <a:fld id="{CDB2820C-CBEC-4CFC-AED3-E6A3F988A4B4}" type="slidenum">
              <a:rPr lang="en-IN" smtClean="0"/>
              <a:t>‹#›</a:t>
            </a:fld>
            <a:endParaRPr lang="en-IN"/>
          </a:p>
        </p:txBody>
      </p:sp>
    </p:spTree>
    <p:extLst>
      <p:ext uri="{BB962C8B-B14F-4D97-AF65-F5344CB8AC3E}">
        <p14:creationId xmlns:p14="http://schemas.microsoft.com/office/powerpoint/2010/main" val="3082616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F1A26-9103-E2E5-57BB-FE13F15394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32F511-00BB-0FBA-EEE6-E9834FE3B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EFE880-8084-EFC5-8E97-C2C48768C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186173-C8C4-8C6B-60E5-7F3A28AA2842}"/>
              </a:ext>
            </a:extLst>
          </p:cNvPr>
          <p:cNvSpPr>
            <a:spLocks noGrp="1"/>
          </p:cNvSpPr>
          <p:nvPr>
            <p:ph type="dt" sz="half" idx="10"/>
          </p:nvPr>
        </p:nvSpPr>
        <p:spPr/>
        <p:txBody>
          <a:bodyPr/>
          <a:lstStyle/>
          <a:p>
            <a:fld id="{E3217F37-C30F-417D-ABDB-E8767FC227C6}" type="datetimeFigureOut">
              <a:rPr lang="en-IN" smtClean="0"/>
              <a:t>22-03-2024</a:t>
            </a:fld>
            <a:endParaRPr lang="en-IN"/>
          </a:p>
        </p:txBody>
      </p:sp>
      <p:sp>
        <p:nvSpPr>
          <p:cNvPr id="6" name="Footer Placeholder 5">
            <a:extLst>
              <a:ext uri="{FF2B5EF4-FFF2-40B4-BE49-F238E27FC236}">
                <a16:creationId xmlns:a16="http://schemas.microsoft.com/office/drawing/2014/main" id="{6500990C-ABBC-F2C8-C1E1-33C6C7F015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624A7C-9477-A075-ACC7-4E108F68D20A}"/>
              </a:ext>
            </a:extLst>
          </p:cNvPr>
          <p:cNvSpPr>
            <a:spLocks noGrp="1"/>
          </p:cNvSpPr>
          <p:nvPr>
            <p:ph type="sldNum" sz="quarter" idx="12"/>
          </p:nvPr>
        </p:nvSpPr>
        <p:spPr/>
        <p:txBody>
          <a:bodyPr/>
          <a:lstStyle/>
          <a:p>
            <a:fld id="{CDB2820C-CBEC-4CFC-AED3-E6A3F988A4B4}" type="slidenum">
              <a:rPr lang="en-IN" smtClean="0"/>
              <a:t>‹#›</a:t>
            </a:fld>
            <a:endParaRPr lang="en-IN"/>
          </a:p>
        </p:txBody>
      </p:sp>
    </p:spTree>
    <p:extLst>
      <p:ext uri="{BB962C8B-B14F-4D97-AF65-F5344CB8AC3E}">
        <p14:creationId xmlns:p14="http://schemas.microsoft.com/office/powerpoint/2010/main" val="2574781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745AB3-5CAA-854B-67E5-BAB828A270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E687AD-A7E5-4CE3-0A84-1E2D8E81AA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722395-6DC6-2200-F21D-87D66A6A07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17F37-C30F-417D-ABDB-E8767FC227C6}" type="datetimeFigureOut">
              <a:rPr lang="en-IN" smtClean="0"/>
              <a:t>22-03-2024</a:t>
            </a:fld>
            <a:endParaRPr lang="en-IN"/>
          </a:p>
        </p:txBody>
      </p:sp>
      <p:sp>
        <p:nvSpPr>
          <p:cNvPr id="5" name="Footer Placeholder 4">
            <a:extLst>
              <a:ext uri="{FF2B5EF4-FFF2-40B4-BE49-F238E27FC236}">
                <a16:creationId xmlns:a16="http://schemas.microsoft.com/office/drawing/2014/main" id="{1EBF91AA-8382-1D31-78C4-53084811B6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D8849A-4210-A0E3-DCB8-29DEF657EC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B2820C-CBEC-4CFC-AED3-E6A3F988A4B4}" type="slidenum">
              <a:rPr lang="en-IN" smtClean="0"/>
              <a:t>‹#›</a:t>
            </a:fld>
            <a:endParaRPr lang="en-IN"/>
          </a:p>
        </p:txBody>
      </p:sp>
    </p:spTree>
    <p:extLst>
      <p:ext uri="{BB962C8B-B14F-4D97-AF65-F5344CB8AC3E}">
        <p14:creationId xmlns:p14="http://schemas.microsoft.com/office/powerpoint/2010/main" val="764250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8A11-269C-16D1-8713-21C3A5B56F46}"/>
              </a:ext>
            </a:extLst>
          </p:cNvPr>
          <p:cNvSpPr>
            <a:spLocks noGrp="1"/>
          </p:cNvSpPr>
          <p:nvPr>
            <p:ph type="title"/>
          </p:nvPr>
        </p:nvSpPr>
        <p:spPr>
          <a:xfrm>
            <a:off x="-419878" y="2034073"/>
            <a:ext cx="13044196" cy="1073021"/>
          </a:xfrm>
        </p:spPr>
        <p:txBody>
          <a:bodyPr>
            <a:normAutofit/>
          </a:bodyPr>
          <a:lstStyle/>
          <a:p>
            <a:pPr algn="ctr"/>
            <a:r>
              <a:rPr lang="en-US" sz="3200" b="1" spc="-5" dirty="0">
                <a:latin typeface="Times New Roman"/>
                <a:cs typeface="Times New Roman"/>
              </a:rPr>
              <a:t>BRAIN</a:t>
            </a:r>
            <a:r>
              <a:rPr lang="en-US" sz="3200" b="1" spc="-55" dirty="0">
                <a:latin typeface="Times New Roman"/>
                <a:cs typeface="Times New Roman"/>
              </a:rPr>
              <a:t> </a:t>
            </a:r>
            <a:r>
              <a:rPr lang="en-US" sz="3200" b="1" spc="-5" dirty="0">
                <a:latin typeface="Times New Roman"/>
                <a:cs typeface="Times New Roman"/>
              </a:rPr>
              <a:t>TUMOR</a:t>
            </a:r>
            <a:r>
              <a:rPr lang="en-US" sz="3200" b="1" spc="40" dirty="0">
                <a:latin typeface="Times New Roman"/>
                <a:cs typeface="Times New Roman"/>
              </a:rPr>
              <a:t> </a:t>
            </a:r>
            <a:r>
              <a:rPr lang="en-US" sz="3200" b="1" spc="-10" dirty="0">
                <a:latin typeface="Times New Roman"/>
                <a:cs typeface="Times New Roman"/>
              </a:rPr>
              <a:t>DETECTION</a:t>
            </a:r>
            <a:r>
              <a:rPr lang="en-US" sz="3200" b="1" spc="40" dirty="0">
                <a:latin typeface="Times New Roman"/>
                <a:cs typeface="Times New Roman"/>
              </a:rPr>
              <a:t> </a:t>
            </a:r>
            <a:r>
              <a:rPr lang="en-US" sz="3200" b="1" spc="-5" dirty="0">
                <a:latin typeface="Times New Roman"/>
                <a:cs typeface="Times New Roman"/>
              </a:rPr>
              <a:t>USING</a:t>
            </a:r>
            <a:r>
              <a:rPr lang="en-US" sz="3200" b="1" dirty="0">
                <a:latin typeface="Times New Roman"/>
                <a:cs typeface="Times New Roman"/>
              </a:rPr>
              <a:t> </a:t>
            </a:r>
            <a:r>
              <a:rPr lang="en-US" sz="3200" b="1" spc="-5" dirty="0">
                <a:latin typeface="Times New Roman"/>
                <a:cs typeface="Times New Roman"/>
              </a:rPr>
              <a:t>MACHINE</a:t>
            </a:r>
            <a:r>
              <a:rPr lang="en-US" sz="3200" b="1" dirty="0">
                <a:latin typeface="Times New Roman"/>
                <a:cs typeface="Times New Roman"/>
              </a:rPr>
              <a:t> </a:t>
            </a:r>
            <a:r>
              <a:rPr lang="en-US" sz="3200" b="1" spc="-5" dirty="0">
                <a:latin typeface="Times New Roman"/>
                <a:cs typeface="Times New Roman"/>
              </a:rPr>
              <a:t>LEARNING</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B42114-6FB1-4192-3E15-F2DAD173E196}"/>
              </a:ext>
            </a:extLst>
          </p:cNvPr>
          <p:cNvSpPr>
            <a:spLocks noGrp="1"/>
          </p:cNvSpPr>
          <p:nvPr>
            <p:ph idx="1"/>
          </p:nvPr>
        </p:nvSpPr>
        <p:spPr>
          <a:xfrm>
            <a:off x="838199" y="3247054"/>
            <a:ext cx="4722845" cy="3825550"/>
          </a:xfrm>
        </p:spPr>
        <p:txBody>
          <a:bodyPr>
            <a:normAutofit fontScale="62500" lnSpcReduction="20000"/>
          </a:bodyPr>
          <a:lstStyle/>
          <a:p>
            <a:pPr marL="0" indent="0" rtl="0">
              <a:spcBef>
                <a:spcPts val="0"/>
              </a:spcBef>
              <a:spcAft>
                <a:spcPts val="0"/>
              </a:spcAft>
              <a:buNone/>
            </a:pPr>
            <a:r>
              <a:rPr lang="en-US" sz="4400" b="0" i="0" u="none" strike="noStrike" dirty="0">
                <a:solidFill>
                  <a:srgbClr val="595959"/>
                </a:solidFill>
                <a:effectLst/>
                <a:latin typeface="Times New Roman" panose="02020603050405020304" pitchFamily="18" charset="0"/>
              </a:rPr>
              <a:t>GUIDED BY :</a:t>
            </a:r>
          </a:p>
          <a:p>
            <a:pPr marL="0" indent="0" rtl="0">
              <a:spcBef>
                <a:spcPts val="0"/>
              </a:spcBef>
              <a:spcAft>
                <a:spcPts val="0"/>
              </a:spcAft>
              <a:buNone/>
            </a:pPr>
            <a:endParaRPr lang="en-US" sz="4800" b="0" i="0" u="none" strike="noStrike" dirty="0">
              <a:solidFill>
                <a:srgbClr val="595959"/>
              </a:solidFill>
              <a:effectLst/>
              <a:latin typeface="Times New Roman" panose="02020603050405020304" pitchFamily="18" charset="0"/>
            </a:endParaRPr>
          </a:p>
          <a:p>
            <a:pPr marL="0" indent="0" rtl="0">
              <a:lnSpc>
                <a:spcPct val="120000"/>
              </a:lnSpc>
              <a:spcBef>
                <a:spcPts val="0"/>
              </a:spcBef>
              <a:spcAft>
                <a:spcPts val="0"/>
              </a:spcAft>
              <a:buNone/>
            </a:pPr>
            <a:r>
              <a:rPr lang="en-US" sz="2600" b="0" i="0" u="none" strike="noStrike" dirty="0">
                <a:solidFill>
                  <a:srgbClr val="595959"/>
                </a:solidFill>
                <a:effectLst/>
                <a:latin typeface="Times New Roman" panose="02020603050405020304" pitchFamily="18" charset="0"/>
              </a:rPr>
              <a:t>-</a:t>
            </a:r>
            <a:r>
              <a:rPr lang="en-US" sz="2600" b="0" i="0" u="none" strike="noStrike" dirty="0" err="1">
                <a:solidFill>
                  <a:srgbClr val="595959"/>
                </a:solidFill>
                <a:effectLst/>
                <a:latin typeface="Times New Roman" panose="02020603050405020304" pitchFamily="18" charset="0"/>
              </a:rPr>
              <a:t>Mr</a:t>
            </a:r>
            <a:r>
              <a:rPr lang="en-US" sz="2600" b="0" i="0" u="none" strike="noStrike" dirty="0">
                <a:solidFill>
                  <a:srgbClr val="595959"/>
                </a:solidFill>
                <a:effectLst/>
                <a:latin typeface="Times New Roman" panose="02020603050405020304" pitchFamily="18" charset="0"/>
              </a:rPr>
              <a:t> R </a:t>
            </a:r>
            <a:r>
              <a:rPr lang="en-US" sz="2600" dirty="0">
                <a:solidFill>
                  <a:srgbClr val="595959"/>
                </a:solidFill>
                <a:latin typeface="Times New Roman" panose="02020603050405020304" pitchFamily="18" charset="0"/>
              </a:rPr>
              <a:t>VIJAYAGANTH</a:t>
            </a:r>
          </a:p>
          <a:p>
            <a:pPr marL="0" indent="0" rtl="0">
              <a:lnSpc>
                <a:spcPct val="120000"/>
              </a:lnSpc>
              <a:spcBef>
                <a:spcPts val="0"/>
              </a:spcBef>
              <a:spcAft>
                <a:spcPts val="0"/>
              </a:spcAft>
              <a:buNone/>
            </a:pPr>
            <a:endParaRPr lang="en-US" sz="2600" dirty="0">
              <a:solidFill>
                <a:srgbClr val="595959"/>
              </a:solidFill>
              <a:latin typeface="Times New Roman" panose="02020603050405020304" pitchFamily="18" charset="0"/>
            </a:endParaRPr>
          </a:p>
          <a:p>
            <a:pPr marL="0" indent="0" rtl="0">
              <a:spcBef>
                <a:spcPts val="0"/>
              </a:spcBef>
              <a:spcAft>
                <a:spcPts val="0"/>
              </a:spcAft>
              <a:buNone/>
            </a:pPr>
            <a:r>
              <a:rPr lang="en-US" sz="2600" dirty="0">
                <a:solidFill>
                  <a:srgbClr val="595959"/>
                </a:solidFill>
                <a:latin typeface="Times New Roman" panose="02020603050405020304" pitchFamily="18" charset="0"/>
              </a:rPr>
              <a:t> AP/AI</a:t>
            </a:r>
          </a:p>
          <a:p>
            <a:pPr marL="0" indent="0" rtl="0">
              <a:spcBef>
                <a:spcPts val="0"/>
              </a:spcBef>
              <a:spcAft>
                <a:spcPts val="0"/>
              </a:spcAft>
              <a:buNone/>
            </a:pPr>
            <a:endParaRPr lang="en-US" sz="2600" dirty="0">
              <a:solidFill>
                <a:srgbClr val="595959"/>
              </a:solidFill>
              <a:latin typeface="Times New Roman" panose="02020603050405020304" pitchFamily="18" charset="0"/>
            </a:endParaRPr>
          </a:p>
          <a:p>
            <a:pPr marL="0" indent="0" rtl="0">
              <a:spcBef>
                <a:spcPts val="0"/>
              </a:spcBef>
              <a:spcAft>
                <a:spcPts val="0"/>
              </a:spcAft>
              <a:buNone/>
            </a:pPr>
            <a:endParaRPr lang="en-US" sz="2600" b="0" i="0" u="none" strike="noStrike" dirty="0">
              <a:solidFill>
                <a:srgbClr val="595959"/>
              </a:solidFill>
              <a:effectLst/>
              <a:latin typeface="Times New Roman" panose="02020603050405020304" pitchFamily="18" charset="0"/>
            </a:endParaRPr>
          </a:p>
          <a:p>
            <a:pPr marL="0" indent="0" rtl="0">
              <a:spcBef>
                <a:spcPts val="0"/>
              </a:spcBef>
              <a:spcAft>
                <a:spcPts val="0"/>
              </a:spcAft>
              <a:buNone/>
            </a:pPr>
            <a:r>
              <a:rPr lang="en-US" sz="4400" b="0" i="0" u="none" strike="noStrike" dirty="0">
                <a:solidFill>
                  <a:srgbClr val="595959"/>
                </a:solidFill>
                <a:effectLst/>
                <a:latin typeface="Times New Roman" panose="02020603050405020304" pitchFamily="18" charset="0"/>
              </a:rPr>
              <a:t>TEAM</a:t>
            </a:r>
            <a:r>
              <a:rPr lang="en-US" sz="3800" b="0" i="0" u="none" strike="noStrike" dirty="0">
                <a:solidFill>
                  <a:srgbClr val="595959"/>
                </a:solidFill>
                <a:effectLst/>
                <a:latin typeface="Times New Roman" panose="02020603050405020304" pitchFamily="18" charset="0"/>
              </a:rPr>
              <a:t> </a:t>
            </a:r>
            <a:r>
              <a:rPr lang="en-US" sz="4400" b="0" i="0" u="none" strike="noStrike" dirty="0">
                <a:solidFill>
                  <a:srgbClr val="595959"/>
                </a:solidFill>
                <a:effectLst/>
                <a:latin typeface="Times New Roman" panose="02020603050405020304" pitchFamily="18" charset="0"/>
              </a:rPr>
              <a:t>MEMBERS</a:t>
            </a:r>
            <a:r>
              <a:rPr lang="en-US" sz="3800" b="0" i="0" u="none" strike="noStrike" dirty="0">
                <a:solidFill>
                  <a:srgbClr val="595959"/>
                </a:solidFill>
                <a:effectLst/>
                <a:latin typeface="Times New Roman" panose="02020603050405020304" pitchFamily="18" charset="0"/>
              </a:rPr>
              <a:t> :</a:t>
            </a:r>
          </a:p>
          <a:p>
            <a:pPr marL="0" indent="0" rtl="0">
              <a:spcBef>
                <a:spcPts val="0"/>
              </a:spcBef>
              <a:spcAft>
                <a:spcPts val="0"/>
              </a:spcAft>
              <a:buNone/>
            </a:pPr>
            <a:endParaRPr lang="en-US" sz="3800" dirty="0"/>
          </a:p>
          <a:p>
            <a:pPr rtl="0">
              <a:spcBef>
                <a:spcPts val="0"/>
              </a:spcBef>
              <a:spcAft>
                <a:spcPts val="0"/>
              </a:spcAft>
            </a:pPr>
            <a:r>
              <a:rPr lang="en-US" sz="2600" dirty="0">
                <a:solidFill>
                  <a:srgbClr val="595959"/>
                </a:solidFill>
                <a:latin typeface="Times New Roman" panose="02020603050405020304" pitchFamily="18" charset="0"/>
              </a:rPr>
              <a:t>JOTHIKA MANGAI B</a:t>
            </a:r>
            <a:r>
              <a:rPr lang="en-US" sz="2600" b="0" i="0" u="none" strike="noStrike" dirty="0">
                <a:solidFill>
                  <a:srgbClr val="595959"/>
                </a:solidFill>
                <a:effectLst/>
                <a:latin typeface="Times New Roman" panose="02020603050405020304" pitchFamily="18" charset="0"/>
              </a:rPr>
              <a:t> (927621BAD018</a:t>
            </a:r>
          </a:p>
          <a:p>
            <a:pPr rtl="0">
              <a:spcBef>
                <a:spcPts val="0"/>
              </a:spcBef>
              <a:spcAft>
                <a:spcPts val="0"/>
              </a:spcAft>
            </a:pPr>
            <a:endParaRPr lang="en-US" sz="2600" dirty="0">
              <a:solidFill>
                <a:srgbClr val="595959"/>
              </a:solidFill>
              <a:latin typeface="Times New Roman" panose="02020603050405020304" pitchFamily="18" charset="0"/>
            </a:endParaRPr>
          </a:p>
          <a:p>
            <a:pPr rtl="0">
              <a:spcBef>
                <a:spcPts val="0"/>
              </a:spcBef>
              <a:spcAft>
                <a:spcPts val="0"/>
              </a:spcAft>
            </a:pPr>
            <a:r>
              <a:rPr lang="en-US" sz="2600" b="0" i="0" u="none" strike="noStrike" dirty="0">
                <a:solidFill>
                  <a:srgbClr val="595959"/>
                </a:solidFill>
                <a:effectLst/>
                <a:latin typeface="Times New Roman" panose="02020603050405020304" pitchFamily="18" charset="0"/>
              </a:rPr>
              <a:t>LIBERNA ASUWATHA  A (927621BAD027)</a:t>
            </a:r>
          </a:p>
          <a:p>
            <a:pPr marL="0" indent="0" rtl="0" fontAlgn="base">
              <a:spcBef>
                <a:spcPts val="0"/>
              </a:spcBef>
              <a:spcAft>
                <a:spcPts val="0"/>
              </a:spcAft>
              <a:buNone/>
            </a:pPr>
            <a:endParaRPr lang="en-US" sz="2600" dirty="0">
              <a:solidFill>
                <a:srgbClr val="595959"/>
              </a:solidFill>
              <a:latin typeface="Times New Roman" panose="02020603050405020304" pitchFamily="18" charset="0"/>
            </a:endParaRPr>
          </a:p>
          <a:p>
            <a:pPr fontAlgn="base">
              <a:spcBef>
                <a:spcPts val="0"/>
              </a:spcBef>
            </a:pPr>
            <a:r>
              <a:rPr lang="en-US" sz="2600" dirty="0">
                <a:solidFill>
                  <a:srgbClr val="595959"/>
                </a:solidFill>
                <a:latin typeface="Times New Roman" panose="02020603050405020304" pitchFamily="18" charset="0"/>
              </a:rPr>
              <a:t>SUPRIYA G</a:t>
            </a:r>
            <a:r>
              <a:rPr lang="en-US" sz="2600" b="0" i="0" u="none" strike="noStrike" dirty="0">
                <a:solidFill>
                  <a:srgbClr val="595959"/>
                </a:solidFill>
                <a:effectLst/>
                <a:latin typeface="Times New Roman" panose="02020603050405020304" pitchFamily="18" charset="0"/>
              </a:rPr>
              <a:t> (927621BAD055)</a:t>
            </a:r>
          </a:p>
          <a:p>
            <a:pPr marL="0" indent="0">
              <a:buNone/>
            </a:pPr>
            <a:br>
              <a:rPr lang="en-US" sz="2600" b="0" dirty="0">
                <a:effectLst/>
              </a:rPr>
            </a:br>
            <a:endParaRPr lang="en-IN" sz="2600" dirty="0"/>
          </a:p>
        </p:txBody>
      </p:sp>
      <p:pic>
        <p:nvPicPr>
          <p:cNvPr id="1030" name="Picture 6" descr="Official Community of M.Kumarasamy college of engineering">
            <a:extLst>
              <a:ext uri="{FF2B5EF4-FFF2-40B4-BE49-F238E27FC236}">
                <a16:creationId xmlns:a16="http://schemas.microsoft.com/office/drawing/2014/main" id="{9AD639A7-7BCA-0269-5598-E473D839F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198" y="193906"/>
            <a:ext cx="10293221" cy="1597572"/>
          </a:xfrm>
          <a:prstGeom prst="rect">
            <a:avLst/>
          </a:prstGeom>
          <a:noFill/>
          <a:extLst>
            <a:ext uri="{909E8E84-426E-40DD-AFC4-6F175D3DCCD1}">
              <a14:hiddenFill xmlns:a14="http://schemas.microsoft.com/office/drawing/2010/main">
                <a:solidFill>
                  <a:srgbClr val="FFFFFF"/>
                </a:solidFill>
              </a14:hiddenFill>
            </a:ext>
          </a:extLst>
        </p:spPr>
      </p:pic>
      <p:pic>
        <p:nvPicPr>
          <p:cNvPr id="4" name="object 5">
            <a:extLst>
              <a:ext uri="{FF2B5EF4-FFF2-40B4-BE49-F238E27FC236}">
                <a16:creationId xmlns:a16="http://schemas.microsoft.com/office/drawing/2014/main" id="{BF2B99F6-365C-1BE4-7057-D8ADD61D83F0}"/>
              </a:ext>
            </a:extLst>
          </p:cNvPr>
          <p:cNvPicPr/>
          <p:nvPr/>
        </p:nvPicPr>
        <p:blipFill>
          <a:blip r:embed="rId3" cstate="print"/>
          <a:stretch>
            <a:fillRect/>
          </a:stretch>
        </p:blipFill>
        <p:spPr>
          <a:xfrm>
            <a:off x="6630958" y="3429000"/>
            <a:ext cx="3754013" cy="2551176"/>
          </a:xfrm>
          <a:prstGeom prst="rect">
            <a:avLst/>
          </a:prstGeom>
        </p:spPr>
      </p:pic>
    </p:spTree>
    <p:extLst>
      <p:ext uri="{BB962C8B-B14F-4D97-AF65-F5344CB8AC3E}">
        <p14:creationId xmlns:p14="http://schemas.microsoft.com/office/powerpoint/2010/main" val="393060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ECB09-C3A3-C15D-7BFA-D9E011DBC970}"/>
              </a:ext>
            </a:extLst>
          </p:cNvPr>
          <p:cNvSpPr>
            <a:spLocks noGrp="1"/>
          </p:cNvSpPr>
          <p:nvPr>
            <p:ph type="title"/>
          </p:nvPr>
        </p:nvSpPr>
        <p:spPr/>
        <p:txBody>
          <a:bodyPr/>
          <a:lstStyle/>
          <a:p>
            <a:r>
              <a:rPr lang="en-IN" dirty="0"/>
              <a:t>RESULT  AND DISCUSSION</a:t>
            </a:r>
          </a:p>
        </p:txBody>
      </p:sp>
      <p:sp>
        <p:nvSpPr>
          <p:cNvPr id="3" name="Content Placeholder 2">
            <a:extLst>
              <a:ext uri="{FF2B5EF4-FFF2-40B4-BE49-F238E27FC236}">
                <a16:creationId xmlns:a16="http://schemas.microsoft.com/office/drawing/2014/main" id="{7BF77E37-ACED-A8A7-C463-D9665F22012F}"/>
              </a:ext>
            </a:extLst>
          </p:cNvPr>
          <p:cNvSpPr>
            <a:spLocks noGrp="1"/>
          </p:cNvSpPr>
          <p:nvPr>
            <p:ph idx="1"/>
          </p:nvPr>
        </p:nvSpPr>
        <p:spPr/>
        <p:txBody>
          <a:bodyPr>
            <a:normAutofit/>
          </a:bodyPr>
          <a:lstStyle/>
          <a:p>
            <a:r>
              <a:rPr lang="en-US" sz="2400" b="0" i="0" dirty="0">
                <a:solidFill>
                  <a:srgbClr val="0D0D0D"/>
                </a:solidFill>
                <a:effectLst/>
                <a:latin typeface="Söhne"/>
              </a:rPr>
              <a:t>The model, trained on a dataset of brain MRI images, achieved an accuracy of XX% in detecting brain tumors. This level of accuracy is promising and suggests that machine learning algorithms can be effective in assisting radiologists and clinicians in identifying tumors from medical images.</a:t>
            </a:r>
          </a:p>
          <a:p>
            <a:pPr marL="0" indent="0">
              <a:buNone/>
            </a:pPr>
            <a:endParaRPr lang="en-US" sz="2400" b="0" i="0" dirty="0">
              <a:solidFill>
                <a:srgbClr val="0D0D0D"/>
              </a:solidFill>
              <a:effectLst/>
              <a:latin typeface="Söhne"/>
            </a:endParaRPr>
          </a:p>
          <a:p>
            <a:r>
              <a:rPr lang="en-US" sz="2400" b="0" i="0" dirty="0">
                <a:solidFill>
                  <a:srgbClr val="0D0D0D"/>
                </a:solidFill>
                <a:effectLst/>
                <a:latin typeface="Söhne"/>
              </a:rPr>
              <a:t>One of the key advantages of using machine learning for brain tumor detection is its ability to analyze large volumes of data quickly. This can help reduce the time taken to diagnose tumors, leading to earlier treatment and improved patient outcomes.</a:t>
            </a:r>
            <a:endParaRPr lang="en-IN" sz="2400" dirty="0"/>
          </a:p>
        </p:txBody>
      </p:sp>
    </p:spTree>
    <p:extLst>
      <p:ext uri="{BB962C8B-B14F-4D97-AF65-F5344CB8AC3E}">
        <p14:creationId xmlns:p14="http://schemas.microsoft.com/office/powerpoint/2010/main" val="16254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DEFE235-C104-7021-0346-D58DBCA78A67}"/>
              </a:ext>
            </a:extLst>
          </p:cNvPr>
          <p:cNvPicPr>
            <a:picLocks noGrp="1" noChangeAspect="1"/>
          </p:cNvPicPr>
          <p:nvPr>
            <p:ph idx="1"/>
          </p:nvPr>
        </p:nvPicPr>
        <p:blipFill>
          <a:blip r:embed="rId2"/>
          <a:stretch>
            <a:fillRect/>
          </a:stretch>
        </p:blipFill>
        <p:spPr>
          <a:xfrm>
            <a:off x="2557144" y="457993"/>
            <a:ext cx="6363336" cy="5174582"/>
          </a:xfrm>
          <a:prstGeom prst="rect">
            <a:avLst/>
          </a:prstGeom>
        </p:spPr>
      </p:pic>
    </p:spTree>
    <p:extLst>
      <p:ext uri="{BB962C8B-B14F-4D97-AF65-F5344CB8AC3E}">
        <p14:creationId xmlns:p14="http://schemas.microsoft.com/office/powerpoint/2010/main" val="2969174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95B62-9CA8-73CC-85F3-E4FC2E341213}"/>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C64C32-C662-B052-50F4-48FE3E446D55}"/>
              </a:ext>
            </a:extLst>
          </p:cNvPr>
          <p:cNvSpPr>
            <a:spLocks noGrp="1"/>
          </p:cNvSpPr>
          <p:nvPr>
            <p:ph idx="1"/>
          </p:nvPr>
        </p:nvSpPr>
        <p:spPr>
          <a:xfrm>
            <a:off x="838200" y="2332653"/>
            <a:ext cx="6868886" cy="3844310"/>
          </a:xfrm>
        </p:spPr>
        <p:txBody>
          <a:bodyPr>
            <a:normAutofit lnSpcReduction="10000"/>
          </a:bodyPr>
          <a:lstStyle/>
          <a:p>
            <a:pPr marL="355600" marR="8255" indent="-342900">
              <a:lnSpc>
                <a:spcPct val="150000"/>
              </a:lnSpc>
              <a:spcBef>
                <a:spcPts val="335"/>
              </a:spcBef>
              <a:tabLst>
                <a:tab pos="241300" algn="l"/>
              </a:tabLst>
            </a:pPr>
            <a:r>
              <a:rPr lang="en-US" sz="1600" spc="-20" dirty="0">
                <a:solidFill>
                  <a:srgbClr val="1F1F1F"/>
                </a:solidFill>
                <a:latin typeface="Arial MT"/>
                <a:cs typeface="Arial MT"/>
              </a:rPr>
              <a:t>Tumor </a:t>
            </a:r>
            <a:r>
              <a:rPr lang="en-US" sz="1600" spc="-5" dirty="0">
                <a:solidFill>
                  <a:srgbClr val="1F1F1F"/>
                </a:solidFill>
                <a:latin typeface="Arial MT"/>
                <a:cs typeface="Arial MT"/>
              </a:rPr>
              <a:t>defined </a:t>
            </a:r>
            <a:r>
              <a:rPr lang="en-US" sz="1600" spc="-10" dirty="0">
                <a:solidFill>
                  <a:srgbClr val="1F1F1F"/>
                </a:solidFill>
                <a:latin typeface="Arial MT"/>
                <a:cs typeface="Arial MT"/>
              </a:rPr>
              <a:t>as </a:t>
            </a:r>
            <a:r>
              <a:rPr lang="en-US" sz="1600" dirty="0">
                <a:solidFill>
                  <a:srgbClr val="1F1F1F"/>
                </a:solidFill>
                <a:latin typeface="Arial MT"/>
                <a:cs typeface="Arial MT"/>
              </a:rPr>
              <a:t>abnormal and </a:t>
            </a:r>
            <a:r>
              <a:rPr lang="en-US" sz="1600" spc="-5" dirty="0">
                <a:solidFill>
                  <a:srgbClr val="1F1F1F"/>
                </a:solidFill>
                <a:latin typeface="Arial MT"/>
                <a:cs typeface="Arial MT"/>
              </a:rPr>
              <a:t>uncontrollable </a:t>
            </a:r>
            <a:r>
              <a:rPr lang="en-US" sz="1600" spc="5" dirty="0">
                <a:solidFill>
                  <a:srgbClr val="1F1F1F"/>
                </a:solidFill>
                <a:latin typeface="Arial MT"/>
                <a:cs typeface="Arial MT"/>
              </a:rPr>
              <a:t>growth </a:t>
            </a:r>
            <a:r>
              <a:rPr lang="en-US" sz="1600" spc="10" dirty="0">
                <a:solidFill>
                  <a:srgbClr val="1F1F1F"/>
                </a:solidFill>
                <a:latin typeface="Arial MT"/>
                <a:cs typeface="Arial MT"/>
              </a:rPr>
              <a:t> </a:t>
            </a:r>
            <a:r>
              <a:rPr lang="en-US" sz="1600" spc="-10" dirty="0">
                <a:solidFill>
                  <a:srgbClr val="1F1F1F"/>
                </a:solidFill>
                <a:latin typeface="Arial MT"/>
                <a:cs typeface="Arial MT"/>
              </a:rPr>
              <a:t>of </a:t>
            </a:r>
            <a:r>
              <a:rPr lang="en-US" sz="1600" spc="-5" dirty="0">
                <a:solidFill>
                  <a:srgbClr val="1F1F1F"/>
                </a:solidFill>
                <a:latin typeface="Arial MT"/>
                <a:cs typeface="Arial MT"/>
              </a:rPr>
              <a:t>cells </a:t>
            </a:r>
            <a:r>
              <a:rPr lang="en-US" sz="1600" dirty="0">
                <a:solidFill>
                  <a:srgbClr val="1F1F1F"/>
                </a:solidFill>
                <a:latin typeface="Arial MT"/>
                <a:cs typeface="Arial MT"/>
              </a:rPr>
              <a:t>within </a:t>
            </a:r>
            <a:r>
              <a:rPr lang="en-US" sz="1600" spc="10" dirty="0">
                <a:solidFill>
                  <a:srgbClr val="1F1F1F"/>
                </a:solidFill>
                <a:latin typeface="Arial MT"/>
                <a:cs typeface="Arial MT"/>
              </a:rPr>
              <a:t>an </a:t>
            </a:r>
            <a:r>
              <a:rPr lang="en-US" sz="1600" spc="-5" dirty="0">
                <a:solidFill>
                  <a:srgbClr val="1F1F1F"/>
                </a:solidFill>
                <a:latin typeface="Arial MT"/>
                <a:cs typeface="Arial MT"/>
              </a:rPr>
              <a:t>organ. </a:t>
            </a:r>
            <a:r>
              <a:rPr lang="en-US" sz="1600" spc="5" dirty="0">
                <a:solidFill>
                  <a:srgbClr val="1F1F1F"/>
                </a:solidFill>
                <a:latin typeface="Arial MT"/>
                <a:cs typeface="Arial MT"/>
              </a:rPr>
              <a:t>Brain </a:t>
            </a:r>
            <a:r>
              <a:rPr lang="en-US" sz="1600" dirty="0">
                <a:solidFill>
                  <a:srgbClr val="1F1F1F"/>
                </a:solidFill>
                <a:latin typeface="Arial MT"/>
                <a:cs typeface="Arial MT"/>
              </a:rPr>
              <a:t>tumor </a:t>
            </a:r>
            <a:r>
              <a:rPr lang="en-US" sz="1600" spc="-15" dirty="0">
                <a:solidFill>
                  <a:srgbClr val="1F1F1F"/>
                </a:solidFill>
                <a:latin typeface="Arial MT"/>
                <a:cs typeface="Arial MT"/>
              </a:rPr>
              <a:t>is </a:t>
            </a:r>
            <a:r>
              <a:rPr lang="en-US" sz="1600" spc="-5" dirty="0">
                <a:solidFill>
                  <a:srgbClr val="1F1F1F"/>
                </a:solidFill>
                <a:latin typeface="Arial MT"/>
                <a:cs typeface="Arial MT"/>
              </a:rPr>
              <a:t>defined as </a:t>
            </a:r>
            <a:r>
              <a:rPr lang="en-US" sz="1600" spc="20" dirty="0">
                <a:solidFill>
                  <a:srgbClr val="1F1F1F"/>
                </a:solidFill>
                <a:latin typeface="Arial MT"/>
                <a:cs typeface="Arial MT"/>
              </a:rPr>
              <a:t>an </a:t>
            </a:r>
            <a:r>
              <a:rPr lang="en-US" sz="1600" spc="25" dirty="0">
                <a:solidFill>
                  <a:srgbClr val="1F1F1F"/>
                </a:solidFill>
                <a:latin typeface="Arial MT"/>
                <a:cs typeface="Arial MT"/>
              </a:rPr>
              <a:t> </a:t>
            </a:r>
            <a:r>
              <a:rPr lang="en-US" sz="1600" dirty="0">
                <a:solidFill>
                  <a:srgbClr val="1F1F1F"/>
                </a:solidFill>
                <a:latin typeface="Arial MT"/>
                <a:cs typeface="Arial MT"/>
              </a:rPr>
              <a:t>abnormal </a:t>
            </a:r>
            <a:r>
              <a:rPr lang="en-US" sz="1600" spc="10" dirty="0">
                <a:solidFill>
                  <a:srgbClr val="1F1F1F"/>
                </a:solidFill>
                <a:latin typeface="Arial MT"/>
                <a:cs typeface="Arial MT"/>
              </a:rPr>
              <a:t>mass </a:t>
            </a:r>
            <a:r>
              <a:rPr lang="en-US" sz="1600" spc="-10" dirty="0">
                <a:solidFill>
                  <a:srgbClr val="1F1F1F"/>
                </a:solidFill>
                <a:latin typeface="Arial MT"/>
                <a:cs typeface="Arial MT"/>
              </a:rPr>
              <a:t>of </a:t>
            </a:r>
            <a:r>
              <a:rPr lang="en-US" sz="1600" spc="-15" dirty="0">
                <a:solidFill>
                  <a:srgbClr val="1F1F1F"/>
                </a:solidFill>
                <a:latin typeface="Arial MT"/>
                <a:cs typeface="Arial MT"/>
              </a:rPr>
              <a:t>tissue, </a:t>
            </a:r>
            <a:r>
              <a:rPr lang="en-US" sz="1600" dirty="0">
                <a:solidFill>
                  <a:srgbClr val="1F1F1F"/>
                </a:solidFill>
                <a:latin typeface="Arial MT"/>
                <a:cs typeface="Arial MT"/>
              </a:rPr>
              <a:t>with </a:t>
            </a:r>
            <a:r>
              <a:rPr lang="en-US" sz="1600" spc="-5" dirty="0">
                <a:solidFill>
                  <a:srgbClr val="1F1F1F"/>
                </a:solidFill>
                <a:latin typeface="Arial MT"/>
                <a:cs typeface="Arial MT"/>
              </a:rPr>
              <a:t>the </a:t>
            </a:r>
            <a:r>
              <a:rPr lang="en-US" sz="1600" dirty="0">
                <a:solidFill>
                  <a:srgbClr val="1F1F1F"/>
                </a:solidFill>
                <a:latin typeface="Arial MT"/>
                <a:cs typeface="Arial MT"/>
              </a:rPr>
              <a:t>cells </a:t>
            </a:r>
            <a:r>
              <a:rPr lang="en-US" sz="1600" spc="-5" dirty="0">
                <a:solidFill>
                  <a:srgbClr val="1F1F1F"/>
                </a:solidFill>
                <a:latin typeface="Arial MT"/>
                <a:cs typeface="Arial MT"/>
              </a:rPr>
              <a:t>multiplying </a:t>
            </a:r>
            <a:r>
              <a:rPr lang="en-US" sz="1600" dirty="0">
                <a:solidFill>
                  <a:srgbClr val="1F1F1F"/>
                </a:solidFill>
                <a:latin typeface="Arial MT"/>
                <a:cs typeface="Arial MT"/>
              </a:rPr>
              <a:t>and </a:t>
            </a:r>
            <a:r>
              <a:rPr lang="en-US" sz="1600" spc="5" dirty="0">
                <a:solidFill>
                  <a:srgbClr val="1F1F1F"/>
                </a:solidFill>
                <a:latin typeface="Arial MT"/>
                <a:cs typeface="Arial MT"/>
              </a:rPr>
              <a:t> </a:t>
            </a:r>
            <a:r>
              <a:rPr lang="en-US" sz="1600" spc="-5" dirty="0">
                <a:solidFill>
                  <a:srgbClr val="1F1F1F"/>
                </a:solidFill>
                <a:latin typeface="Arial MT"/>
                <a:cs typeface="Arial MT"/>
              </a:rPr>
              <a:t>growing</a:t>
            </a:r>
            <a:r>
              <a:rPr lang="en-US" sz="1600" dirty="0">
                <a:solidFill>
                  <a:srgbClr val="1F1F1F"/>
                </a:solidFill>
                <a:latin typeface="Arial MT"/>
                <a:cs typeface="Arial MT"/>
              </a:rPr>
              <a:t> within</a:t>
            </a:r>
            <a:r>
              <a:rPr lang="en-US" sz="1600" spc="5" dirty="0">
                <a:solidFill>
                  <a:srgbClr val="1F1F1F"/>
                </a:solidFill>
                <a:latin typeface="Arial MT"/>
                <a:cs typeface="Arial MT"/>
              </a:rPr>
              <a:t> brain</a:t>
            </a:r>
            <a:r>
              <a:rPr lang="en-US" sz="1600" spc="10" dirty="0">
                <a:solidFill>
                  <a:srgbClr val="1F1F1F"/>
                </a:solidFill>
                <a:latin typeface="Arial MT"/>
                <a:cs typeface="Arial MT"/>
              </a:rPr>
              <a:t> </a:t>
            </a:r>
            <a:r>
              <a:rPr lang="en-US" sz="1600" spc="5" dirty="0">
                <a:solidFill>
                  <a:srgbClr val="1F1F1F"/>
                </a:solidFill>
                <a:latin typeface="Arial MT"/>
                <a:cs typeface="Arial MT"/>
              </a:rPr>
              <a:t>tissue</a:t>
            </a:r>
            <a:r>
              <a:rPr lang="en-US" sz="1600" spc="10" dirty="0">
                <a:solidFill>
                  <a:srgbClr val="1F1F1F"/>
                </a:solidFill>
                <a:latin typeface="Arial MT"/>
                <a:cs typeface="Arial MT"/>
              </a:rPr>
              <a:t> </a:t>
            </a:r>
            <a:r>
              <a:rPr lang="en-US" sz="1600" dirty="0">
                <a:solidFill>
                  <a:srgbClr val="1F1F1F"/>
                </a:solidFill>
                <a:latin typeface="Arial MT"/>
                <a:cs typeface="Arial MT"/>
              </a:rPr>
              <a:t>and</a:t>
            </a:r>
            <a:r>
              <a:rPr lang="en-US" sz="1600" spc="5" dirty="0">
                <a:solidFill>
                  <a:srgbClr val="1F1F1F"/>
                </a:solidFill>
                <a:latin typeface="Arial MT"/>
                <a:cs typeface="Arial MT"/>
              </a:rPr>
              <a:t> </a:t>
            </a:r>
            <a:r>
              <a:rPr lang="en-US" sz="1600" dirty="0">
                <a:solidFill>
                  <a:srgbClr val="1F1F1F"/>
                </a:solidFill>
                <a:latin typeface="Arial MT"/>
                <a:cs typeface="Arial MT"/>
              </a:rPr>
              <a:t>eventually</a:t>
            </a:r>
            <a:r>
              <a:rPr lang="en-US" sz="1600" spc="5" dirty="0">
                <a:solidFill>
                  <a:srgbClr val="1F1F1F"/>
                </a:solidFill>
                <a:latin typeface="Arial MT"/>
                <a:cs typeface="Arial MT"/>
              </a:rPr>
              <a:t> </a:t>
            </a:r>
            <a:r>
              <a:rPr lang="en-US" sz="1600" dirty="0">
                <a:solidFill>
                  <a:srgbClr val="1F1F1F"/>
                </a:solidFill>
                <a:latin typeface="Arial MT"/>
                <a:cs typeface="Arial MT"/>
              </a:rPr>
              <a:t>creating </a:t>
            </a:r>
            <a:r>
              <a:rPr lang="en-US" sz="1600" spc="5" dirty="0">
                <a:solidFill>
                  <a:srgbClr val="1F1F1F"/>
                </a:solidFill>
                <a:latin typeface="Arial MT"/>
                <a:cs typeface="Arial MT"/>
              </a:rPr>
              <a:t> </a:t>
            </a:r>
            <a:r>
              <a:rPr lang="en-US" sz="1600" spc="-5" dirty="0">
                <a:solidFill>
                  <a:srgbClr val="1F1F1F"/>
                </a:solidFill>
                <a:latin typeface="Arial MT"/>
                <a:cs typeface="Arial MT"/>
              </a:rPr>
              <a:t>problems</a:t>
            </a:r>
            <a:r>
              <a:rPr lang="en-US" sz="1600" spc="70" dirty="0">
                <a:solidFill>
                  <a:srgbClr val="1F1F1F"/>
                </a:solidFill>
                <a:latin typeface="Arial MT"/>
                <a:cs typeface="Arial MT"/>
              </a:rPr>
              <a:t> </a:t>
            </a:r>
            <a:r>
              <a:rPr lang="en-US" sz="1600" spc="-5" dirty="0">
                <a:solidFill>
                  <a:srgbClr val="1F1F1F"/>
                </a:solidFill>
                <a:latin typeface="Arial MT"/>
                <a:cs typeface="Arial MT"/>
              </a:rPr>
              <a:t>for</a:t>
            </a:r>
            <a:r>
              <a:rPr lang="en-US" sz="1600" spc="-10" dirty="0">
                <a:solidFill>
                  <a:srgbClr val="1F1F1F"/>
                </a:solidFill>
                <a:latin typeface="Arial MT"/>
                <a:cs typeface="Arial MT"/>
              </a:rPr>
              <a:t> normal</a:t>
            </a:r>
            <a:r>
              <a:rPr lang="en-US" sz="1600" spc="60" dirty="0">
                <a:solidFill>
                  <a:srgbClr val="1F1F1F"/>
                </a:solidFill>
                <a:latin typeface="Arial MT"/>
                <a:cs typeface="Arial MT"/>
              </a:rPr>
              <a:t> </a:t>
            </a:r>
            <a:r>
              <a:rPr lang="en-US" sz="1600" spc="-10" dirty="0">
                <a:solidFill>
                  <a:srgbClr val="1F1F1F"/>
                </a:solidFill>
                <a:latin typeface="Arial MT"/>
                <a:cs typeface="Arial MT"/>
              </a:rPr>
              <a:t>brain</a:t>
            </a:r>
            <a:r>
              <a:rPr lang="en-US" sz="1600" spc="30" dirty="0">
                <a:solidFill>
                  <a:srgbClr val="1F1F1F"/>
                </a:solidFill>
                <a:latin typeface="Arial MT"/>
                <a:cs typeface="Arial MT"/>
              </a:rPr>
              <a:t> </a:t>
            </a:r>
            <a:r>
              <a:rPr lang="en-US" sz="1600" spc="-15" dirty="0">
                <a:solidFill>
                  <a:srgbClr val="1F1F1F"/>
                </a:solidFill>
                <a:latin typeface="Arial MT"/>
                <a:cs typeface="Arial MT"/>
              </a:rPr>
              <a:t>function</a:t>
            </a:r>
            <a:r>
              <a:rPr lang="en-US" sz="1600" spc="100" dirty="0">
                <a:solidFill>
                  <a:srgbClr val="1F1F1F"/>
                </a:solidFill>
                <a:latin typeface="Arial MT"/>
                <a:cs typeface="Arial MT"/>
              </a:rPr>
              <a:t> </a:t>
            </a:r>
            <a:r>
              <a:rPr lang="en-US" sz="1600" spc="5" dirty="0">
                <a:solidFill>
                  <a:srgbClr val="1F1F1F"/>
                </a:solidFill>
                <a:latin typeface="Arial MT"/>
                <a:cs typeface="Arial MT"/>
              </a:rPr>
              <a:t>to</a:t>
            </a:r>
            <a:r>
              <a:rPr lang="en-US" sz="1600" spc="-10" dirty="0">
                <a:solidFill>
                  <a:srgbClr val="1F1F1F"/>
                </a:solidFill>
                <a:latin typeface="Arial MT"/>
                <a:cs typeface="Arial MT"/>
              </a:rPr>
              <a:t> </a:t>
            </a:r>
            <a:r>
              <a:rPr lang="en-US" sz="1600" spc="-20" dirty="0">
                <a:solidFill>
                  <a:srgbClr val="1F1F1F"/>
                </a:solidFill>
                <a:latin typeface="Arial MT"/>
                <a:cs typeface="Arial MT"/>
              </a:rPr>
              <a:t>continue.</a:t>
            </a:r>
            <a:endParaRPr lang="en-US" sz="1600" dirty="0">
              <a:latin typeface="Arial MT"/>
              <a:cs typeface="Arial MT"/>
            </a:endParaRPr>
          </a:p>
          <a:p>
            <a:pPr marL="355600" marR="5080" indent="-342900">
              <a:lnSpc>
                <a:spcPct val="150000"/>
              </a:lnSpc>
              <a:spcBef>
                <a:spcPts val="1019"/>
              </a:spcBef>
              <a:tabLst>
                <a:tab pos="241300" algn="l"/>
              </a:tabLst>
            </a:pPr>
            <a:r>
              <a:rPr lang="en-US" sz="1600" spc="-5" dirty="0">
                <a:solidFill>
                  <a:srgbClr val="1F1F1F"/>
                </a:solidFill>
                <a:latin typeface="Arial MT"/>
                <a:cs typeface="Arial MT"/>
              </a:rPr>
              <a:t>Brain</a:t>
            </a:r>
            <a:r>
              <a:rPr lang="en-US" sz="1600" dirty="0">
                <a:solidFill>
                  <a:srgbClr val="1F1F1F"/>
                </a:solidFill>
                <a:latin typeface="Arial MT"/>
                <a:cs typeface="Arial MT"/>
              </a:rPr>
              <a:t> tumors</a:t>
            </a:r>
            <a:r>
              <a:rPr lang="en-US" sz="1600" spc="5" dirty="0">
                <a:solidFill>
                  <a:srgbClr val="1F1F1F"/>
                </a:solidFill>
                <a:latin typeface="Arial MT"/>
                <a:cs typeface="Arial MT"/>
              </a:rPr>
              <a:t> </a:t>
            </a:r>
            <a:r>
              <a:rPr lang="en-US" sz="1600" spc="-5" dirty="0">
                <a:solidFill>
                  <a:srgbClr val="1F1F1F"/>
                </a:solidFill>
                <a:latin typeface="Arial MT"/>
                <a:cs typeface="Arial MT"/>
              </a:rPr>
              <a:t>are</a:t>
            </a:r>
            <a:r>
              <a:rPr lang="en-US" sz="1600" dirty="0">
                <a:solidFill>
                  <a:srgbClr val="1F1F1F"/>
                </a:solidFill>
                <a:latin typeface="Arial MT"/>
                <a:cs typeface="Arial MT"/>
              </a:rPr>
              <a:t> generally</a:t>
            </a:r>
            <a:r>
              <a:rPr lang="en-US" sz="1600" spc="5" dirty="0">
                <a:solidFill>
                  <a:srgbClr val="1F1F1F"/>
                </a:solidFill>
                <a:latin typeface="Arial MT"/>
                <a:cs typeface="Arial MT"/>
              </a:rPr>
              <a:t> </a:t>
            </a:r>
            <a:r>
              <a:rPr lang="en-US" sz="1600" spc="-5" dirty="0">
                <a:solidFill>
                  <a:srgbClr val="1F1F1F"/>
                </a:solidFill>
                <a:latin typeface="Arial MT"/>
                <a:cs typeface="Arial MT"/>
              </a:rPr>
              <a:t>classified</a:t>
            </a:r>
            <a:r>
              <a:rPr lang="en-US" sz="1600" dirty="0">
                <a:solidFill>
                  <a:srgbClr val="1F1F1F"/>
                </a:solidFill>
                <a:latin typeface="Arial MT"/>
                <a:cs typeface="Arial MT"/>
              </a:rPr>
              <a:t> into</a:t>
            </a:r>
            <a:r>
              <a:rPr lang="en-US" sz="1600" spc="5" dirty="0">
                <a:solidFill>
                  <a:srgbClr val="1F1F1F"/>
                </a:solidFill>
                <a:latin typeface="Arial MT"/>
                <a:cs typeface="Arial MT"/>
              </a:rPr>
              <a:t> 2</a:t>
            </a:r>
            <a:r>
              <a:rPr lang="en-US" sz="1600" spc="10" dirty="0">
                <a:solidFill>
                  <a:srgbClr val="1F1F1F"/>
                </a:solidFill>
                <a:latin typeface="Arial MT"/>
                <a:cs typeface="Arial MT"/>
              </a:rPr>
              <a:t> </a:t>
            </a:r>
            <a:r>
              <a:rPr lang="en-US" sz="1600" spc="-5" dirty="0">
                <a:solidFill>
                  <a:srgbClr val="1F1F1F"/>
                </a:solidFill>
                <a:latin typeface="Arial MT"/>
                <a:cs typeface="Arial MT"/>
              </a:rPr>
              <a:t>groups: </a:t>
            </a:r>
            <a:r>
              <a:rPr lang="en-US" sz="1600" spc="-515" dirty="0">
                <a:solidFill>
                  <a:srgbClr val="1F1F1F"/>
                </a:solidFill>
                <a:latin typeface="Arial MT"/>
                <a:cs typeface="Arial MT"/>
              </a:rPr>
              <a:t> </a:t>
            </a:r>
            <a:r>
              <a:rPr lang="en-US" sz="1600" dirty="0">
                <a:solidFill>
                  <a:srgbClr val="1F1F1F"/>
                </a:solidFill>
                <a:latin typeface="Arial MT"/>
                <a:cs typeface="Arial MT"/>
              </a:rPr>
              <a:t>benign </a:t>
            </a:r>
            <a:r>
              <a:rPr lang="en-US" sz="1600" spc="5" dirty="0">
                <a:solidFill>
                  <a:srgbClr val="1F1F1F"/>
                </a:solidFill>
                <a:latin typeface="Arial MT"/>
                <a:cs typeface="Arial MT"/>
              </a:rPr>
              <a:t>(grades </a:t>
            </a:r>
            <a:r>
              <a:rPr lang="en-US" sz="1600" dirty="0">
                <a:solidFill>
                  <a:srgbClr val="1F1F1F"/>
                </a:solidFill>
                <a:latin typeface="Arial MT"/>
                <a:cs typeface="Arial MT"/>
              </a:rPr>
              <a:t>1 and </a:t>
            </a:r>
            <a:r>
              <a:rPr lang="en-US" sz="1600" spc="-10" dirty="0">
                <a:solidFill>
                  <a:srgbClr val="1F1F1F"/>
                </a:solidFill>
                <a:latin typeface="Arial MT"/>
                <a:cs typeface="Arial MT"/>
              </a:rPr>
              <a:t>2) </a:t>
            </a:r>
            <a:r>
              <a:rPr lang="en-US" sz="1600" dirty="0">
                <a:solidFill>
                  <a:srgbClr val="1F1F1F"/>
                </a:solidFill>
                <a:latin typeface="Arial MT"/>
                <a:cs typeface="Arial MT"/>
              </a:rPr>
              <a:t>and malignant (grades 3 and </a:t>
            </a:r>
            <a:r>
              <a:rPr lang="en-US" sz="1600" spc="5" dirty="0">
                <a:solidFill>
                  <a:srgbClr val="1F1F1F"/>
                </a:solidFill>
                <a:latin typeface="Arial MT"/>
                <a:cs typeface="Arial MT"/>
              </a:rPr>
              <a:t> </a:t>
            </a:r>
            <a:r>
              <a:rPr lang="en-US" sz="1600" dirty="0">
                <a:solidFill>
                  <a:srgbClr val="1F1F1F"/>
                </a:solidFill>
                <a:latin typeface="Arial MT"/>
                <a:cs typeface="Arial MT"/>
              </a:rPr>
              <a:t>4).</a:t>
            </a:r>
            <a:r>
              <a:rPr lang="en-US" sz="1600" spc="5" dirty="0">
                <a:solidFill>
                  <a:srgbClr val="1F1F1F"/>
                </a:solidFill>
                <a:latin typeface="Arial MT"/>
                <a:cs typeface="Arial MT"/>
              </a:rPr>
              <a:t> </a:t>
            </a:r>
            <a:r>
              <a:rPr lang="en-US" sz="1600" spc="-10" dirty="0">
                <a:solidFill>
                  <a:srgbClr val="1F1F1F"/>
                </a:solidFill>
                <a:latin typeface="Arial MT"/>
                <a:cs typeface="Arial MT"/>
              </a:rPr>
              <a:t>Malignant</a:t>
            </a:r>
            <a:r>
              <a:rPr lang="en-US" sz="1600" spc="-5" dirty="0">
                <a:solidFill>
                  <a:srgbClr val="1F1F1F"/>
                </a:solidFill>
                <a:latin typeface="Arial MT"/>
                <a:cs typeface="Arial MT"/>
              </a:rPr>
              <a:t> tumors</a:t>
            </a:r>
            <a:r>
              <a:rPr lang="en-US" sz="1600" dirty="0">
                <a:solidFill>
                  <a:srgbClr val="1F1F1F"/>
                </a:solidFill>
                <a:latin typeface="Arial MT"/>
                <a:cs typeface="Arial MT"/>
              </a:rPr>
              <a:t> </a:t>
            </a:r>
            <a:r>
              <a:rPr lang="en-US" sz="1600" spc="-5" dirty="0">
                <a:solidFill>
                  <a:srgbClr val="1F1F1F"/>
                </a:solidFill>
                <a:latin typeface="Arial MT"/>
                <a:cs typeface="Arial MT"/>
              </a:rPr>
              <a:t>are</a:t>
            </a:r>
            <a:r>
              <a:rPr lang="en-US" sz="1600" dirty="0">
                <a:solidFill>
                  <a:srgbClr val="1F1F1F"/>
                </a:solidFill>
                <a:latin typeface="Arial MT"/>
                <a:cs typeface="Arial MT"/>
              </a:rPr>
              <a:t> </a:t>
            </a:r>
            <a:r>
              <a:rPr lang="en-US" sz="1600" spc="-5" dirty="0">
                <a:solidFill>
                  <a:srgbClr val="1F1F1F"/>
                </a:solidFill>
                <a:latin typeface="Arial MT"/>
                <a:cs typeface="Arial MT"/>
              </a:rPr>
              <a:t>also</a:t>
            </a:r>
            <a:r>
              <a:rPr lang="en-US" sz="1600" dirty="0">
                <a:solidFill>
                  <a:srgbClr val="1F1F1F"/>
                </a:solidFill>
                <a:latin typeface="Arial MT"/>
                <a:cs typeface="Arial MT"/>
              </a:rPr>
              <a:t> divided</a:t>
            </a:r>
            <a:r>
              <a:rPr lang="en-US" sz="1600" spc="5" dirty="0">
                <a:solidFill>
                  <a:srgbClr val="1F1F1F"/>
                </a:solidFill>
                <a:latin typeface="Arial MT"/>
                <a:cs typeface="Arial MT"/>
              </a:rPr>
              <a:t> </a:t>
            </a:r>
            <a:r>
              <a:rPr lang="en-US" sz="1600" spc="20" dirty="0">
                <a:solidFill>
                  <a:srgbClr val="1F1F1F"/>
                </a:solidFill>
                <a:latin typeface="Arial MT"/>
                <a:cs typeface="Arial MT"/>
              </a:rPr>
              <a:t>by </a:t>
            </a:r>
            <a:r>
              <a:rPr lang="en-US" sz="1600" spc="-515" dirty="0">
                <a:solidFill>
                  <a:srgbClr val="1F1F1F"/>
                </a:solidFill>
                <a:latin typeface="Arial MT"/>
                <a:cs typeface="Arial MT"/>
              </a:rPr>
              <a:t> </a:t>
            </a:r>
            <a:r>
              <a:rPr lang="en-US" sz="1600" dirty="0">
                <a:solidFill>
                  <a:srgbClr val="1F1F1F"/>
                </a:solidFill>
                <a:latin typeface="Arial MT"/>
                <a:cs typeface="Arial MT"/>
              </a:rPr>
              <a:t>aggressiveness,</a:t>
            </a:r>
            <a:r>
              <a:rPr lang="en-US" sz="1600" spc="5" dirty="0">
                <a:solidFill>
                  <a:srgbClr val="1F1F1F"/>
                </a:solidFill>
                <a:latin typeface="Arial MT"/>
                <a:cs typeface="Arial MT"/>
              </a:rPr>
              <a:t> </a:t>
            </a:r>
            <a:r>
              <a:rPr lang="en-US" sz="1600" spc="-10" dirty="0">
                <a:solidFill>
                  <a:srgbClr val="1F1F1F"/>
                </a:solidFill>
                <a:latin typeface="Arial MT"/>
                <a:cs typeface="Arial MT"/>
              </a:rPr>
              <a:t>from</a:t>
            </a:r>
            <a:r>
              <a:rPr lang="en-US" sz="1600" spc="-5" dirty="0">
                <a:solidFill>
                  <a:srgbClr val="1F1F1F"/>
                </a:solidFill>
                <a:latin typeface="Arial MT"/>
                <a:cs typeface="Arial MT"/>
              </a:rPr>
              <a:t> minimally</a:t>
            </a:r>
            <a:r>
              <a:rPr lang="en-US" sz="1600" dirty="0">
                <a:solidFill>
                  <a:srgbClr val="1F1F1F"/>
                </a:solidFill>
                <a:latin typeface="Arial MT"/>
                <a:cs typeface="Arial MT"/>
              </a:rPr>
              <a:t> aggressive</a:t>
            </a:r>
            <a:r>
              <a:rPr lang="en-US" sz="1600" spc="5" dirty="0">
                <a:solidFill>
                  <a:srgbClr val="1F1F1F"/>
                </a:solidFill>
                <a:latin typeface="Arial MT"/>
                <a:cs typeface="Arial MT"/>
              </a:rPr>
              <a:t> to </a:t>
            </a:r>
            <a:r>
              <a:rPr lang="en-US" sz="1600" dirty="0">
                <a:solidFill>
                  <a:srgbClr val="1F1F1F"/>
                </a:solidFill>
                <a:latin typeface="Arial MT"/>
                <a:cs typeface="Arial MT"/>
              </a:rPr>
              <a:t>highly </a:t>
            </a:r>
            <a:r>
              <a:rPr lang="en-US" sz="1600" spc="5" dirty="0">
                <a:solidFill>
                  <a:srgbClr val="1F1F1F"/>
                </a:solidFill>
                <a:latin typeface="Arial MT"/>
                <a:cs typeface="Arial MT"/>
              </a:rPr>
              <a:t> aggressive</a:t>
            </a:r>
            <a:r>
              <a:rPr lang="en-US" sz="1600" spc="-35" dirty="0">
                <a:solidFill>
                  <a:srgbClr val="1F1F1F"/>
                </a:solidFill>
                <a:latin typeface="Arial MT"/>
                <a:cs typeface="Arial MT"/>
              </a:rPr>
              <a:t> </a:t>
            </a:r>
            <a:r>
              <a:rPr lang="en-US" sz="1600" dirty="0">
                <a:solidFill>
                  <a:srgbClr val="1F1F1F"/>
                </a:solidFill>
                <a:latin typeface="Arial MT"/>
                <a:cs typeface="Arial MT"/>
              </a:rPr>
              <a:t>tumors.</a:t>
            </a:r>
            <a:endParaRPr lang="en-US" sz="1600" i="0" dirty="0">
              <a:solidFill>
                <a:srgbClr val="1E1E1E"/>
              </a:solidFill>
              <a:effectLst/>
              <a:latin typeface="Times New Roman" panose="02020603050405020304" pitchFamily="18" charset="0"/>
              <a:cs typeface="Times New Roman" panose="02020603050405020304" pitchFamily="18" charset="0"/>
            </a:endParaRPr>
          </a:p>
          <a:p>
            <a:pPr marL="0" indent="0">
              <a:lnSpc>
                <a:spcPct val="150000"/>
              </a:lnSpc>
              <a:buNone/>
            </a:pPr>
            <a:br>
              <a:rPr lang="en-US" sz="1600" dirty="0"/>
            </a:br>
            <a:endParaRPr lang="en-IN" sz="1600" dirty="0"/>
          </a:p>
        </p:txBody>
      </p:sp>
      <p:pic>
        <p:nvPicPr>
          <p:cNvPr id="4" name="object 4">
            <a:extLst>
              <a:ext uri="{FF2B5EF4-FFF2-40B4-BE49-F238E27FC236}">
                <a16:creationId xmlns:a16="http://schemas.microsoft.com/office/drawing/2014/main" id="{EC4CF7C9-4310-9389-8334-AD92D7B8B5EB}"/>
              </a:ext>
            </a:extLst>
          </p:cNvPr>
          <p:cNvPicPr/>
          <p:nvPr/>
        </p:nvPicPr>
        <p:blipFill>
          <a:blip r:embed="rId2" cstate="print"/>
          <a:stretch>
            <a:fillRect/>
          </a:stretch>
        </p:blipFill>
        <p:spPr>
          <a:xfrm>
            <a:off x="7872315" y="2156024"/>
            <a:ext cx="3314700" cy="2807208"/>
          </a:xfrm>
          <a:prstGeom prst="rect">
            <a:avLst/>
          </a:prstGeom>
        </p:spPr>
      </p:pic>
    </p:spTree>
    <p:extLst>
      <p:ext uri="{BB962C8B-B14F-4D97-AF65-F5344CB8AC3E}">
        <p14:creationId xmlns:p14="http://schemas.microsoft.com/office/powerpoint/2010/main" val="2081540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DA51A-B04B-647D-8DEA-864E2E40B04A}"/>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44B6D9-1D40-1010-E424-3C8596A9FF55}"/>
              </a:ext>
            </a:extLst>
          </p:cNvPr>
          <p:cNvSpPr>
            <a:spLocks noGrp="1"/>
          </p:cNvSpPr>
          <p:nvPr>
            <p:ph idx="1"/>
          </p:nvPr>
        </p:nvSpPr>
        <p:spPr>
          <a:xfrm>
            <a:off x="1334278" y="2491273"/>
            <a:ext cx="9330612" cy="3685690"/>
          </a:xfrm>
        </p:spPr>
        <p:txBody>
          <a:bodyPr>
            <a:normAutofit/>
          </a:bodyPr>
          <a:lstStyle/>
          <a:p>
            <a:pPr algn="just">
              <a:lnSpc>
                <a:spcPct val="150000"/>
              </a:lnSpc>
            </a:pPr>
            <a:r>
              <a:rPr lang="en-US" sz="1800" dirty="0">
                <a:solidFill>
                  <a:srgbClr val="0D0D0D"/>
                </a:solidFill>
                <a:latin typeface="Arial MT"/>
                <a:cs typeface="Arial MT"/>
              </a:rPr>
              <a:t>Brain tumors are a </a:t>
            </a:r>
            <a:r>
              <a:rPr lang="en-US" sz="1800" spc="-5" dirty="0">
                <a:solidFill>
                  <a:srgbClr val="0D0D0D"/>
                </a:solidFill>
                <a:latin typeface="Arial MT"/>
                <a:cs typeface="Arial MT"/>
              </a:rPr>
              <a:t>significant </a:t>
            </a:r>
            <a:r>
              <a:rPr lang="en-US" sz="1800" spc="5" dirty="0">
                <a:solidFill>
                  <a:srgbClr val="0D0D0D"/>
                </a:solidFill>
                <a:latin typeface="Arial MT"/>
                <a:cs typeface="Arial MT"/>
              </a:rPr>
              <a:t>health concern </a:t>
            </a:r>
            <a:r>
              <a:rPr lang="en-US" sz="1800" spc="-15" dirty="0">
                <a:solidFill>
                  <a:srgbClr val="0D0D0D"/>
                </a:solidFill>
                <a:latin typeface="Arial MT"/>
                <a:cs typeface="Arial MT"/>
              </a:rPr>
              <a:t>globally, </a:t>
            </a:r>
            <a:r>
              <a:rPr lang="en-US" sz="1800" dirty="0">
                <a:solidFill>
                  <a:srgbClr val="0D0D0D"/>
                </a:solidFill>
                <a:latin typeface="Arial MT"/>
                <a:cs typeface="Arial MT"/>
              </a:rPr>
              <a:t>with a </a:t>
            </a:r>
            <a:r>
              <a:rPr lang="en-US" sz="1800" spc="5" dirty="0">
                <a:solidFill>
                  <a:srgbClr val="0D0D0D"/>
                </a:solidFill>
                <a:latin typeface="Arial MT"/>
                <a:cs typeface="Arial MT"/>
              </a:rPr>
              <a:t>high mortality </a:t>
            </a:r>
            <a:r>
              <a:rPr lang="en-US" sz="1800" dirty="0">
                <a:solidFill>
                  <a:srgbClr val="0D0D0D"/>
                </a:solidFill>
                <a:latin typeface="Arial MT"/>
                <a:cs typeface="Arial MT"/>
              </a:rPr>
              <a:t>rate </a:t>
            </a:r>
            <a:r>
              <a:rPr lang="en-US" sz="1800" spc="-15" dirty="0">
                <a:solidFill>
                  <a:srgbClr val="0D0D0D"/>
                </a:solidFill>
                <a:latin typeface="Arial MT"/>
                <a:cs typeface="Arial MT"/>
              </a:rPr>
              <a:t>if </a:t>
            </a:r>
            <a:r>
              <a:rPr lang="en-US" sz="1800" spc="-10" dirty="0">
                <a:solidFill>
                  <a:srgbClr val="0D0D0D"/>
                </a:solidFill>
                <a:latin typeface="Arial MT"/>
                <a:cs typeface="Arial MT"/>
              </a:rPr>
              <a:t>not </a:t>
            </a:r>
            <a:r>
              <a:rPr lang="en-US" sz="1800" dirty="0">
                <a:solidFill>
                  <a:srgbClr val="0D0D0D"/>
                </a:solidFill>
                <a:latin typeface="Arial MT"/>
                <a:cs typeface="Arial MT"/>
              </a:rPr>
              <a:t>detected </a:t>
            </a:r>
            <a:r>
              <a:rPr lang="en-US" sz="1800" spc="5" dirty="0">
                <a:solidFill>
                  <a:srgbClr val="0D0D0D"/>
                </a:solidFill>
                <a:latin typeface="Arial MT"/>
                <a:cs typeface="Arial MT"/>
              </a:rPr>
              <a:t> </a:t>
            </a:r>
            <a:r>
              <a:rPr lang="en-US" sz="1800" dirty="0">
                <a:solidFill>
                  <a:srgbClr val="0D0D0D"/>
                </a:solidFill>
                <a:latin typeface="Arial MT"/>
                <a:cs typeface="Arial MT"/>
              </a:rPr>
              <a:t>and</a:t>
            </a:r>
            <a:r>
              <a:rPr lang="en-US" sz="1800" spc="5" dirty="0">
                <a:solidFill>
                  <a:srgbClr val="0D0D0D"/>
                </a:solidFill>
                <a:latin typeface="Arial MT"/>
                <a:cs typeface="Arial MT"/>
              </a:rPr>
              <a:t> </a:t>
            </a:r>
            <a:r>
              <a:rPr lang="en-US" sz="1800" spc="-5" dirty="0">
                <a:solidFill>
                  <a:srgbClr val="0D0D0D"/>
                </a:solidFill>
                <a:latin typeface="Arial MT"/>
                <a:cs typeface="Arial MT"/>
              </a:rPr>
              <a:t>treated</a:t>
            </a:r>
            <a:r>
              <a:rPr lang="en-US" sz="1800" dirty="0">
                <a:solidFill>
                  <a:srgbClr val="0D0D0D"/>
                </a:solidFill>
                <a:latin typeface="Arial MT"/>
                <a:cs typeface="Arial MT"/>
              </a:rPr>
              <a:t> </a:t>
            </a:r>
            <a:r>
              <a:rPr lang="en-US" sz="1800" spc="-30" dirty="0">
                <a:solidFill>
                  <a:srgbClr val="0D0D0D"/>
                </a:solidFill>
                <a:latin typeface="Arial MT"/>
                <a:cs typeface="Arial MT"/>
              </a:rPr>
              <a:t>early.</a:t>
            </a:r>
            <a:r>
              <a:rPr lang="en-US" sz="1800" spc="-25" dirty="0">
                <a:solidFill>
                  <a:srgbClr val="0D0D0D"/>
                </a:solidFill>
                <a:latin typeface="Arial MT"/>
                <a:cs typeface="Arial MT"/>
              </a:rPr>
              <a:t> </a:t>
            </a:r>
            <a:r>
              <a:rPr lang="en-US" sz="1800" dirty="0">
                <a:solidFill>
                  <a:srgbClr val="0D0D0D"/>
                </a:solidFill>
                <a:latin typeface="Arial MT"/>
                <a:cs typeface="Arial MT"/>
              </a:rPr>
              <a:t>The</a:t>
            </a:r>
            <a:r>
              <a:rPr lang="en-US" sz="1800" spc="5" dirty="0">
                <a:solidFill>
                  <a:srgbClr val="0D0D0D"/>
                </a:solidFill>
                <a:latin typeface="Arial MT"/>
                <a:cs typeface="Arial MT"/>
              </a:rPr>
              <a:t> </a:t>
            </a:r>
            <a:r>
              <a:rPr lang="en-US" sz="1800" spc="-5" dirty="0">
                <a:solidFill>
                  <a:srgbClr val="0D0D0D"/>
                </a:solidFill>
                <a:latin typeface="Arial MT"/>
                <a:cs typeface="Arial MT"/>
              </a:rPr>
              <a:t>existing</a:t>
            </a:r>
            <a:r>
              <a:rPr lang="en-US" sz="1800" dirty="0">
                <a:solidFill>
                  <a:srgbClr val="0D0D0D"/>
                </a:solidFill>
                <a:latin typeface="Arial MT"/>
                <a:cs typeface="Arial MT"/>
              </a:rPr>
              <a:t> methods</a:t>
            </a:r>
            <a:r>
              <a:rPr lang="en-US" sz="1800" spc="5" dirty="0">
                <a:solidFill>
                  <a:srgbClr val="0D0D0D"/>
                </a:solidFill>
                <a:latin typeface="Arial MT"/>
                <a:cs typeface="Arial MT"/>
              </a:rPr>
              <a:t> </a:t>
            </a:r>
            <a:r>
              <a:rPr lang="en-US" sz="1800" spc="-5" dirty="0">
                <a:solidFill>
                  <a:srgbClr val="0D0D0D"/>
                </a:solidFill>
                <a:latin typeface="Arial MT"/>
                <a:cs typeface="Arial MT"/>
              </a:rPr>
              <a:t>for</a:t>
            </a:r>
            <a:r>
              <a:rPr lang="en-US" sz="1800" dirty="0">
                <a:solidFill>
                  <a:srgbClr val="0D0D0D"/>
                </a:solidFill>
                <a:latin typeface="Arial MT"/>
                <a:cs typeface="Arial MT"/>
              </a:rPr>
              <a:t> </a:t>
            </a:r>
            <a:r>
              <a:rPr lang="en-US" sz="1800" spc="-5" dirty="0">
                <a:solidFill>
                  <a:srgbClr val="0D0D0D"/>
                </a:solidFill>
                <a:latin typeface="Arial MT"/>
                <a:cs typeface="Arial MT"/>
              </a:rPr>
              <a:t>brain</a:t>
            </a:r>
            <a:r>
              <a:rPr lang="en-US" sz="1800" dirty="0">
                <a:solidFill>
                  <a:srgbClr val="0D0D0D"/>
                </a:solidFill>
                <a:latin typeface="Arial MT"/>
                <a:cs typeface="Arial MT"/>
              </a:rPr>
              <a:t> tumor</a:t>
            </a:r>
            <a:r>
              <a:rPr lang="en-US" sz="1800" spc="5" dirty="0">
                <a:solidFill>
                  <a:srgbClr val="0D0D0D"/>
                </a:solidFill>
                <a:latin typeface="Arial MT"/>
                <a:cs typeface="Arial MT"/>
              </a:rPr>
              <a:t> </a:t>
            </a:r>
            <a:r>
              <a:rPr lang="en-US" sz="1800" dirty="0">
                <a:solidFill>
                  <a:srgbClr val="0D0D0D"/>
                </a:solidFill>
                <a:latin typeface="Arial MT"/>
                <a:cs typeface="Arial MT"/>
              </a:rPr>
              <a:t>detection</a:t>
            </a:r>
            <a:r>
              <a:rPr lang="en-US" sz="1800" spc="5" dirty="0">
                <a:solidFill>
                  <a:srgbClr val="0D0D0D"/>
                </a:solidFill>
                <a:latin typeface="Arial MT"/>
                <a:cs typeface="Arial MT"/>
              </a:rPr>
              <a:t> </a:t>
            </a:r>
            <a:r>
              <a:rPr lang="en-US" sz="1800" dirty="0">
                <a:solidFill>
                  <a:srgbClr val="0D0D0D"/>
                </a:solidFill>
                <a:latin typeface="Arial MT"/>
                <a:cs typeface="Arial MT"/>
              </a:rPr>
              <a:t>often</a:t>
            </a:r>
            <a:r>
              <a:rPr lang="en-US" sz="1800" spc="5" dirty="0">
                <a:solidFill>
                  <a:srgbClr val="0D0D0D"/>
                </a:solidFill>
                <a:latin typeface="Arial MT"/>
                <a:cs typeface="Arial MT"/>
              </a:rPr>
              <a:t> </a:t>
            </a:r>
            <a:r>
              <a:rPr lang="en-US" sz="1800" spc="-5" dirty="0">
                <a:solidFill>
                  <a:srgbClr val="0D0D0D"/>
                </a:solidFill>
                <a:latin typeface="Arial MT"/>
                <a:cs typeface="Arial MT"/>
              </a:rPr>
              <a:t>involve</a:t>
            </a:r>
            <a:r>
              <a:rPr lang="en-US" sz="1800" dirty="0">
                <a:solidFill>
                  <a:srgbClr val="0D0D0D"/>
                </a:solidFill>
                <a:latin typeface="Arial MT"/>
                <a:cs typeface="Arial MT"/>
              </a:rPr>
              <a:t> manual </a:t>
            </a:r>
            <a:r>
              <a:rPr lang="en-US" sz="1800" spc="5" dirty="0">
                <a:solidFill>
                  <a:srgbClr val="0D0D0D"/>
                </a:solidFill>
                <a:latin typeface="Arial MT"/>
                <a:cs typeface="Arial MT"/>
              </a:rPr>
              <a:t> </a:t>
            </a:r>
            <a:r>
              <a:rPr lang="en-US" sz="1800" dirty="0">
                <a:solidFill>
                  <a:srgbClr val="0D0D0D"/>
                </a:solidFill>
                <a:latin typeface="Arial MT"/>
                <a:cs typeface="Arial MT"/>
              </a:rPr>
              <a:t>interpretation </a:t>
            </a:r>
            <a:r>
              <a:rPr lang="en-US" sz="1800" spc="-10" dirty="0">
                <a:solidFill>
                  <a:srgbClr val="0D0D0D"/>
                </a:solidFill>
                <a:latin typeface="Arial MT"/>
                <a:cs typeface="Arial MT"/>
              </a:rPr>
              <a:t>of </a:t>
            </a:r>
            <a:r>
              <a:rPr lang="en-US" sz="1800" dirty="0">
                <a:solidFill>
                  <a:srgbClr val="0D0D0D"/>
                </a:solidFill>
                <a:latin typeface="Arial MT"/>
                <a:cs typeface="Arial MT"/>
              </a:rPr>
              <a:t>medical </a:t>
            </a:r>
            <a:r>
              <a:rPr lang="en-US" sz="1800" spc="-5" dirty="0">
                <a:solidFill>
                  <a:srgbClr val="0D0D0D"/>
                </a:solidFill>
                <a:latin typeface="Arial MT"/>
                <a:cs typeface="Arial MT"/>
              </a:rPr>
              <a:t>imaging, </a:t>
            </a:r>
            <a:r>
              <a:rPr lang="en-US" sz="1800" dirty="0">
                <a:solidFill>
                  <a:srgbClr val="0D0D0D"/>
                </a:solidFill>
                <a:latin typeface="Arial MT"/>
                <a:cs typeface="Arial MT"/>
              </a:rPr>
              <a:t>which can </a:t>
            </a:r>
            <a:r>
              <a:rPr lang="en-US" sz="1800" spc="10" dirty="0">
                <a:solidFill>
                  <a:srgbClr val="0D0D0D"/>
                </a:solidFill>
                <a:latin typeface="Arial MT"/>
                <a:cs typeface="Arial MT"/>
              </a:rPr>
              <a:t>be </a:t>
            </a:r>
            <a:r>
              <a:rPr lang="en-US" sz="1800" dirty="0">
                <a:solidFill>
                  <a:srgbClr val="0D0D0D"/>
                </a:solidFill>
                <a:latin typeface="Arial MT"/>
                <a:cs typeface="Arial MT"/>
              </a:rPr>
              <a:t>time-consuming, </a:t>
            </a:r>
            <a:r>
              <a:rPr lang="en-US" sz="1800" spc="-5" dirty="0">
                <a:solidFill>
                  <a:srgbClr val="0D0D0D"/>
                </a:solidFill>
                <a:latin typeface="Arial MT"/>
                <a:cs typeface="Arial MT"/>
              </a:rPr>
              <a:t>subject </a:t>
            </a:r>
            <a:r>
              <a:rPr lang="en-US" sz="1800" spc="5" dirty="0">
                <a:solidFill>
                  <a:srgbClr val="0D0D0D"/>
                </a:solidFill>
                <a:latin typeface="Arial MT"/>
                <a:cs typeface="Arial MT"/>
              </a:rPr>
              <a:t>to </a:t>
            </a:r>
            <a:r>
              <a:rPr lang="en-US" sz="1800" spc="-5" dirty="0">
                <a:solidFill>
                  <a:srgbClr val="0D0D0D"/>
                </a:solidFill>
                <a:latin typeface="Arial MT"/>
                <a:cs typeface="Arial MT"/>
              </a:rPr>
              <a:t>human </a:t>
            </a:r>
            <a:r>
              <a:rPr lang="en-US" sz="1800" spc="-15" dirty="0">
                <a:solidFill>
                  <a:srgbClr val="0D0D0D"/>
                </a:solidFill>
                <a:latin typeface="Arial MT"/>
                <a:cs typeface="Arial MT"/>
              </a:rPr>
              <a:t>error, </a:t>
            </a:r>
            <a:r>
              <a:rPr lang="en-US" sz="1800" spc="-25" dirty="0">
                <a:solidFill>
                  <a:srgbClr val="0D0D0D"/>
                </a:solidFill>
                <a:latin typeface="Arial MT"/>
                <a:cs typeface="Arial MT"/>
              </a:rPr>
              <a:t>and </a:t>
            </a:r>
            <a:r>
              <a:rPr lang="en-US" sz="1800" spc="-20" dirty="0">
                <a:solidFill>
                  <a:srgbClr val="0D0D0D"/>
                </a:solidFill>
                <a:latin typeface="Arial MT"/>
                <a:cs typeface="Arial MT"/>
              </a:rPr>
              <a:t> </a:t>
            </a:r>
            <a:r>
              <a:rPr lang="en-US" sz="1800" spc="5" dirty="0">
                <a:solidFill>
                  <a:srgbClr val="0D0D0D"/>
                </a:solidFill>
                <a:latin typeface="Arial MT"/>
                <a:cs typeface="Arial MT"/>
              </a:rPr>
              <a:t>may delay </a:t>
            </a:r>
            <a:r>
              <a:rPr lang="en-US" sz="1800" spc="-5" dirty="0">
                <a:solidFill>
                  <a:srgbClr val="0D0D0D"/>
                </a:solidFill>
                <a:latin typeface="Arial MT"/>
                <a:cs typeface="Arial MT"/>
              </a:rPr>
              <a:t>critical interventions. Therefore, the </a:t>
            </a:r>
            <a:r>
              <a:rPr lang="en-US" sz="1800" spc="-15" dirty="0">
                <a:solidFill>
                  <a:srgbClr val="0D0D0D"/>
                </a:solidFill>
                <a:latin typeface="Arial MT"/>
                <a:cs typeface="Arial MT"/>
              </a:rPr>
              <a:t>need </a:t>
            </a:r>
            <a:r>
              <a:rPr lang="en-US" sz="1800" spc="-5" dirty="0">
                <a:solidFill>
                  <a:srgbClr val="0D0D0D"/>
                </a:solidFill>
                <a:latin typeface="Arial MT"/>
                <a:cs typeface="Arial MT"/>
              </a:rPr>
              <a:t>for </a:t>
            </a:r>
            <a:r>
              <a:rPr lang="en-US" sz="1800" spc="10" dirty="0">
                <a:solidFill>
                  <a:srgbClr val="0D0D0D"/>
                </a:solidFill>
                <a:latin typeface="Arial MT"/>
                <a:cs typeface="Arial MT"/>
              </a:rPr>
              <a:t>an </a:t>
            </a:r>
            <a:r>
              <a:rPr lang="en-US" sz="1800" spc="-5" dirty="0">
                <a:solidFill>
                  <a:srgbClr val="0D0D0D"/>
                </a:solidFill>
                <a:latin typeface="Arial MT"/>
                <a:cs typeface="Arial MT"/>
              </a:rPr>
              <a:t>accurate, </a:t>
            </a:r>
            <a:r>
              <a:rPr lang="en-US" sz="1800" spc="-10" dirty="0">
                <a:solidFill>
                  <a:srgbClr val="0D0D0D"/>
                </a:solidFill>
                <a:latin typeface="Arial MT"/>
                <a:cs typeface="Arial MT"/>
              </a:rPr>
              <a:t>efficient, </a:t>
            </a:r>
            <a:r>
              <a:rPr lang="en-US" sz="1800" dirty="0">
                <a:solidFill>
                  <a:srgbClr val="0D0D0D"/>
                </a:solidFill>
                <a:latin typeface="Arial MT"/>
                <a:cs typeface="Arial MT"/>
              </a:rPr>
              <a:t>and automated </a:t>
            </a:r>
            <a:r>
              <a:rPr lang="en-US" sz="1800" spc="5" dirty="0">
                <a:solidFill>
                  <a:srgbClr val="0D0D0D"/>
                </a:solidFill>
                <a:latin typeface="Arial MT"/>
                <a:cs typeface="Arial MT"/>
              </a:rPr>
              <a:t> </a:t>
            </a:r>
            <a:r>
              <a:rPr lang="en-US" sz="1800" spc="-5" dirty="0">
                <a:solidFill>
                  <a:srgbClr val="0D0D0D"/>
                </a:solidFill>
                <a:latin typeface="Arial MT"/>
                <a:cs typeface="Arial MT"/>
              </a:rPr>
              <a:t>system</a:t>
            </a:r>
            <a:r>
              <a:rPr lang="en-US" sz="1800" dirty="0">
                <a:solidFill>
                  <a:srgbClr val="0D0D0D"/>
                </a:solidFill>
                <a:latin typeface="Arial MT"/>
                <a:cs typeface="Arial MT"/>
              </a:rPr>
              <a:t> </a:t>
            </a:r>
            <a:r>
              <a:rPr lang="en-US" sz="1800" spc="-5" dirty="0">
                <a:solidFill>
                  <a:srgbClr val="0D0D0D"/>
                </a:solidFill>
                <a:latin typeface="Arial MT"/>
                <a:cs typeface="Arial MT"/>
              </a:rPr>
              <a:t>for</a:t>
            </a:r>
            <a:r>
              <a:rPr lang="en-US" sz="1800" spc="-15" dirty="0">
                <a:solidFill>
                  <a:srgbClr val="0D0D0D"/>
                </a:solidFill>
                <a:latin typeface="Arial MT"/>
                <a:cs typeface="Arial MT"/>
              </a:rPr>
              <a:t> </a:t>
            </a:r>
            <a:r>
              <a:rPr lang="en-US" sz="1800" spc="-10" dirty="0">
                <a:solidFill>
                  <a:srgbClr val="0D0D0D"/>
                </a:solidFill>
                <a:latin typeface="Arial MT"/>
                <a:cs typeface="Arial MT"/>
              </a:rPr>
              <a:t>brain</a:t>
            </a:r>
            <a:r>
              <a:rPr lang="en-US" sz="1800" spc="65" dirty="0">
                <a:solidFill>
                  <a:srgbClr val="0D0D0D"/>
                </a:solidFill>
                <a:latin typeface="Arial MT"/>
                <a:cs typeface="Arial MT"/>
              </a:rPr>
              <a:t> </a:t>
            </a:r>
            <a:r>
              <a:rPr lang="en-US" sz="1800" spc="-5" dirty="0">
                <a:solidFill>
                  <a:srgbClr val="0D0D0D"/>
                </a:solidFill>
                <a:latin typeface="Arial MT"/>
                <a:cs typeface="Arial MT"/>
              </a:rPr>
              <a:t>tumor</a:t>
            </a:r>
            <a:r>
              <a:rPr lang="en-US" sz="1800" spc="25" dirty="0">
                <a:solidFill>
                  <a:srgbClr val="0D0D0D"/>
                </a:solidFill>
                <a:latin typeface="Arial MT"/>
                <a:cs typeface="Arial MT"/>
              </a:rPr>
              <a:t> </a:t>
            </a:r>
            <a:r>
              <a:rPr lang="en-US" sz="1800" spc="-10" dirty="0">
                <a:solidFill>
                  <a:srgbClr val="0D0D0D"/>
                </a:solidFill>
                <a:latin typeface="Arial MT"/>
                <a:cs typeface="Arial MT"/>
              </a:rPr>
              <a:t>detection</a:t>
            </a:r>
            <a:r>
              <a:rPr lang="en-US" sz="1800" spc="25" dirty="0">
                <a:solidFill>
                  <a:srgbClr val="0D0D0D"/>
                </a:solidFill>
                <a:latin typeface="Arial MT"/>
                <a:cs typeface="Arial MT"/>
              </a:rPr>
              <a:t> </a:t>
            </a:r>
            <a:r>
              <a:rPr lang="en-US" sz="1800" spc="-15" dirty="0">
                <a:solidFill>
                  <a:srgbClr val="0D0D0D"/>
                </a:solidFill>
                <a:latin typeface="Arial MT"/>
                <a:cs typeface="Arial MT"/>
              </a:rPr>
              <a:t>is</a:t>
            </a:r>
            <a:r>
              <a:rPr lang="en-US" sz="1800" spc="30" dirty="0">
                <a:solidFill>
                  <a:srgbClr val="0D0D0D"/>
                </a:solidFill>
                <a:latin typeface="Arial MT"/>
                <a:cs typeface="Arial MT"/>
              </a:rPr>
              <a:t> </a:t>
            </a:r>
            <a:r>
              <a:rPr lang="en-US" sz="1800" spc="-10" dirty="0">
                <a:solidFill>
                  <a:srgbClr val="0D0D0D"/>
                </a:solidFill>
                <a:latin typeface="Arial MT"/>
                <a:cs typeface="Arial MT"/>
              </a:rPr>
              <a:t>crucial.</a:t>
            </a:r>
            <a:endParaRPr lang="en-US" sz="1800" dirty="0">
              <a:latin typeface="Arial MT"/>
              <a:cs typeface="Arial MT"/>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331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49D7-DF7F-C030-62B9-4721F37A6FF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94222F-541A-3AA0-B68F-289F0AF78DAF}"/>
              </a:ext>
            </a:extLst>
          </p:cNvPr>
          <p:cNvSpPr>
            <a:spLocks noGrp="1"/>
          </p:cNvSpPr>
          <p:nvPr>
            <p:ph idx="1"/>
          </p:nvPr>
        </p:nvSpPr>
        <p:spPr>
          <a:xfrm>
            <a:off x="1660848" y="2211355"/>
            <a:ext cx="8304245" cy="3965608"/>
          </a:xfrm>
        </p:spPr>
        <p:txBody>
          <a:bodyPr>
            <a:normAutofit/>
          </a:bodyPr>
          <a:lstStyle/>
          <a:p>
            <a:pPr algn="just">
              <a:lnSpc>
                <a:spcPct val="150000"/>
              </a:lnSpc>
            </a:pPr>
            <a:r>
              <a:rPr lang="en-US" sz="1800" b="0" i="0" dirty="0">
                <a:solidFill>
                  <a:srgbClr val="0D0D0D"/>
                </a:solidFill>
                <a:effectLst/>
                <a:latin typeface="Söhne"/>
              </a:rPr>
              <a:t>Brain tumor detection is a critical area in medical image analysis, where accurate and timely diagnosis is crucial for effective treatment planning. Traditional methods of brain tumor detection involve manual examination of MRI images by radiologists, which can be time-consuming and prone to human error. In recent years, machine learning techniques have shown great promise in automating this process, providing faster and more accurate diagnosis.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7493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A5AD7-CD61-AB38-1A83-71E5C07B1F53}"/>
              </a:ext>
            </a:extLst>
          </p:cNvPr>
          <p:cNvSpPr>
            <a:spLocks noGrp="1"/>
          </p:cNvSpPr>
          <p:nvPr>
            <p:ph type="title"/>
          </p:nvPr>
        </p:nvSpPr>
        <p:spPr>
          <a:xfrm>
            <a:off x="1500554" y="365126"/>
            <a:ext cx="8456246" cy="814998"/>
          </a:xfrm>
        </p:spPr>
        <p:txBody>
          <a:bodyPr>
            <a:normAutofit/>
          </a:bodyPr>
          <a:lstStyle/>
          <a:p>
            <a:r>
              <a:rPr lang="en-US" sz="4000" dirty="0">
                <a:latin typeface="Times New Roman" panose="02020603050405020304" pitchFamily="18" charset="0"/>
                <a:cs typeface="Times New Roman" panose="02020603050405020304" pitchFamily="18" charset="0"/>
              </a:rPr>
              <a:t>               DATA COLLECTION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28BB73-6A21-FE1A-1B7F-01251A90689D}"/>
              </a:ext>
            </a:extLst>
          </p:cNvPr>
          <p:cNvSpPr>
            <a:spLocks noGrp="1"/>
          </p:cNvSpPr>
          <p:nvPr>
            <p:ph idx="1"/>
          </p:nvPr>
        </p:nvSpPr>
        <p:spPr>
          <a:xfrm>
            <a:off x="485192" y="1679510"/>
            <a:ext cx="10206254" cy="4422710"/>
          </a:xfrm>
        </p:spPr>
        <p:txBody>
          <a:bodyPr>
            <a:normAutofit fontScale="25000" lnSpcReduction="20000"/>
          </a:bodyPr>
          <a:lstStyle/>
          <a:p>
            <a:pPr algn="just">
              <a:lnSpc>
                <a:spcPct val="120000"/>
              </a:lnSpc>
            </a:pPr>
            <a:r>
              <a:rPr lang="en-US" sz="6200" dirty="0">
                <a:latin typeface="Times New Roman" panose="02020603050405020304" pitchFamily="18" charset="0"/>
                <a:cs typeface="Times New Roman" panose="02020603050405020304" pitchFamily="18" charset="0"/>
              </a:rPr>
              <a:t>1. </a:t>
            </a:r>
            <a:r>
              <a:rPr lang="en-US" sz="9600" dirty="0">
                <a:latin typeface="Times New Roman" panose="02020603050405020304" pitchFamily="18" charset="0"/>
                <a:cs typeface="Times New Roman" panose="02020603050405020304" pitchFamily="18" charset="0"/>
              </a:rPr>
              <a:t>Data Source</a:t>
            </a:r>
            <a:r>
              <a:rPr lang="en-US" sz="6200" dirty="0">
                <a:latin typeface="Times New Roman" panose="02020603050405020304" pitchFamily="18" charset="0"/>
                <a:cs typeface="Times New Roman" panose="02020603050405020304" pitchFamily="18" charset="0"/>
              </a:rPr>
              <a:t>:</a:t>
            </a:r>
          </a:p>
          <a:p>
            <a:pPr>
              <a:lnSpc>
                <a:spcPct val="120000"/>
              </a:lnSpc>
              <a:buFont typeface="Wingdings" panose="05000000000000000000" pitchFamily="2" charset="2"/>
              <a:buChar char="ü"/>
            </a:pPr>
            <a:r>
              <a:rPr lang="en-US" sz="8000" b="0" i="0" dirty="0">
                <a:solidFill>
                  <a:srgbClr val="0D0D0D"/>
                </a:solidFill>
                <a:effectLst/>
                <a:latin typeface="Times New Roman" panose="02020603050405020304" pitchFamily="18" charset="0"/>
                <a:cs typeface="Times New Roman" panose="02020603050405020304" pitchFamily="18" charset="0"/>
              </a:rPr>
              <a:t>Obtain MRI scans from hospitals, clinics, or research institutions. Ensure that the data is properly  anonymized and complies with ethical guidelines.</a:t>
            </a:r>
            <a:r>
              <a:rPr lang="en-US" sz="8000" dirty="0">
                <a:latin typeface="Times New Roman" panose="02020603050405020304" pitchFamily="18" charset="0"/>
                <a:cs typeface="Times New Roman" panose="02020603050405020304" pitchFamily="18" charset="0"/>
              </a:rPr>
              <a:t> </a:t>
            </a:r>
          </a:p>
          <a:p>
            <a:pPr marL="0" indent="0">
              <a:lnSpc>
                <a:spcPct val="120000"/>
              </a:lnSpc>
              <a:buNone/>
            </a:pPr>
            <a:r>
              <a:rPr lang="en-US" sz="6200" dirty="0">
                <a:latin typeface="Times New Roman" panose="02020603050405020304" pitchFamily="18" charset="0"/>
                <a:cs typeface="Times New Roman" panose="02020603050405020304" pitchFamily="18" charset="0"/>
              </a:rPr>
              <a:t>2. </a:t>
            </a:r>
            <a:r>
              <a:rPr lang="en-US" sz="9600" dirty="0">
                <a:latin typeface="Times New Roman" panose="02020603050405020304" pitchFamily="18" charset="0"/>
                <a:cs typeface="Times New Roman" panose="02020603050405020304" pitchFamily="18" charset="0"/>
              </a:rPr>
              <a:t>Data Quality:</a:t>
            </a:r>
          </a:p>
          <a:p>
            <a:pPr>
              <a:lnSpc>
                <a:spcPct val="120000"/>
              </a:lnSpc>
              <a:buFont typeface="Wingdings" panose="05000000000000000000" pitchFamily="2" charset="2"/>
              <a:buChar char="ü"/>
            </a:pPr>
            <a:r>
              <a:rPr lang="en-US" sz="8000" b="0" i="0" dirty="0">
                <a:solidFill>
                  <a:srgbClr val="0D0D0D"/>
                </a:solidFill>
                <a:effectLst/>
                <a:latin typeface="Times New Roman" panose="02020603050405020304" pitchFamily="18" charset="0"/>
                <a:cs typeface="Times New Roman" panose="02020603050405020304" pitchFamily="18" charset="0"/>
              </a:rPr>
              <a:t>Verify the quality of the MRI scans to ensure they are clear and suitable for analysis. Low-quality scans can affect the performance of the machine learning model</a:t>
            </a:r>
            <a:r>
              <a:rPr lang="en-US" sz="8000" b="0" i="0" dirty="0">
                <a:solidFill>
                  <a:srgbClr val="0D0D0D"/>
                </a:solidFill>
                <a:effectLst/>
                <a:latin typeface="Söhne"/>
              </a:rPr>
              <a:t>.</a:t>
            </a:r>
            <a:endParaRPr lang="en-US" sz="6200" dirty="0">
              <a:latin typeface="Times New Roman" panose="02020603050405020304" pitchFamily="18" charset="0"/>
              <a:cs typeface="Times New Roman" panose="02020603050405020304" pitchFamily="18" charset="0"/>
            </a:endParaRPr>
          </a:p>
          <a:p>
            <a:pPr marL="0" indent="0">
              <a:lnSpc>
                <a:spcPct val="170000"/>
              </a:lnSpc>
              <a:buNone/>
            </a:pPr>
            <a:r>
              <a:rPr lang="en-US" sz="6200" dirty="0">
                <a:latin typeface="Times New Roman" panose="02020603050405020304" pitchFamily="18" charset="0"/>
                <a:cs typeface="Times New Roman" panose="02020603050405020304" pitchFamily="18" charset="0"/>
              </a:rPr>
              <a:t>3. </a:t>
            </a:r>
            <a:r>
              <a:rPr lang="en-US" sz="9600" dirty="0">
                <a:latin typeface="Times New Roman" panose="02020603050405020304" pitchFamily="18" charset="0"/>
                <a:cs typeface="Times New Roman" panose="02020603050405020304" pitchFamily="18" charset="0"/>
              </a:rPr>
              <a:t>Data Augmentation:</a:t>
            </a:r>
          </a:p>
          <a:p>
            <a:pPr>
              <a:lnSpc>
                <a:spcPct val="120000"/>
              </a:lnSpc>
              <a:buFont typeface="Wingdings" panose="05000000000000000000" pitchFamily="2" charset="2"/>
              <a:buChar char="ü"/>
            </a:pPr>
            <a:r>
              <a:rPr lang="en-US" sz="8000" b="0" i="0" dirty="0">
                <a:solidFill>
                  <a:srgbClr val="0D0D0D"/>
                </a:solidFill>
                <a:effectLst/>
                <a:latin typeface="Times New Roman" panose="02020603050405020304" pitchFamily="18" charset="0"/>
                <a:cs typeface="Times New Roman" panose="02020603050405020304" pitchFamily="18" charset="0"/>
              </a:rPr>
              <a:t>Optionally, augment the dataset by applying transformations to the MRI scans (e.g., rotation, flipping) to increase the diversity of the data and improve the model's robustness</a:t>
            </a:r>
            <a:r>
              <a:rPr lang="en-US" sz="8000" b="0" i="0" dirty="0">
                <a:solidFill>
                  <a:srgbClr val="0D0D0D"/>
                </a:solidFill>
                <a:effectLst/>
                <a:latin typeface="Söhne"/>
              </a:rPr>
              <a:t>.</a:t>
            </a:r>
            <a:endParaRPr lang="en-IN" sz="8000" dirty="0"/>
          </a:p>
        </p:txBody>
      </p:sp>
    </p:spTree>
    <p:extLst>
      <p:ext uri="{BB962C8B-B14F-4D97-AF65-F5344CB8AC3E}">
        <p14:creationId xmlns:p14="http://schemas.microsoft.com/office/powerpoint/2010/main" val="294986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FD35-3DE8-4848-2B35-FA3953C54E9A}"/>
              </a:ext>
            </a:extLst>
          </p:cNvPr>
          <p:cNvSpPr>
            <a:spLocks noGrp="1"/>
          </p:cNvSpPr>
          <p:nvPr>
            <p:ph type="title"/>
          </p:nvPr>
        </p:nvSpPr>
        <p:spPr/>
        <p:txBody>
          <a:bodyPr>
            <a:normAutofit/>
          </a:bodyPr>
          <a:lstStyle/>
          <a:p>
            <a:pPr algn="ctr"/>
            <a:r>
              <a:rPr lang="en-US" dirty="0">
                <a:latin typeface="Times New Roman" panose="02020603050405020304" pitchFamily="18" charset="0"/>
                <a:cs typeface="Times New Roman" panose="02020603050405020304" pitchFamily="18" charset="0"/>
              </a:rPr>
              <a:t>MODULES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C55D94-8A80-C1EC-71F7-0F1D2B1BB351}"/>
              </a:ext>
            </a:extLst>
          </p:cNvPr>
          <p:cNvSpPr>
            <a:spLocks noGrp="1"/>
          </p:cNvSpPr>
          <p:nvPr>
            <p:ph idx="1"/>
          </p:nvPr>
        </p:nvSpPr>
        <p:spPr>
          <a:xfrm>
            <a:off x="1332722" y="1798963"/>
            <a:ext cx="9901336" cy="4378000"/>
          </a:xfrm>
        </p:spPr>
        <p:txBody>
          <a:bodyPr/>
          <a:lstStyle/>
          <a:p>
            <a:pPr algn="just">
              <a:lnSpc>
                <a:spcPct val="150000"/>
              </a:lnSpc>
              <a:buFont typeface="Wingdings" panose="05000000000000000000" pitchFamily="2" charset="2"/>
              <a:buChar char="q"/>
            </a:pPr>
            <a:r>
              <a:rPr lang="en-US" sz="2300" b="0" i="0" dirty="0">
                <a:solidFill>
                  <a:srgbClr val="242424"/>
                </a:solidFill>
                <a:effectLst/>
                <a:latin typeface="Times New Roman" panose="02020603050405020304" pitchFamily="18" charset="0"/>
                <a:cs typeface="Times New Roman" panose="02020603050405020304" pitchFamily="18" charset="0"/>
              </a:rPr>
              <a:t>phases:</a:t>
            </a:r>
          </a:p>
          <a:p>
            <a:pPr marL="0" indent="0" algn="just">
              <a:lnSpc>
                <a:spcPct val="150000"/>
              </a:lnSpc>
              <a:buNone/>
            </a:pPr>
            <a:endParaRPr lang="en-US" sz="2300" dirty="0">
              <a:solidFill>
                <a:srgbClr val="242424"/>
              </a:solidFill>
              <a:latin typeface="Times New Roman" panose="02020603050405020304" pitchFamily="18" charset="0"/>
              <a:cs typeface="Times New Roman" panose="02020603050405020304" pitchFamily="18" charset="0"/>
            </a:endParaRPr>
          </a:p>
          <a:p>
            <a:pPr algn="just">
              <a:lnSpc>
                <a:spcPct val="150000"/>
              </a:lnSpc>
            </a:pPr>
            <a:r>
              <a:rPr lang="en-US" sz="2300" dirty="0" err="1">
                <a:solidFill>
                  <a:srgbClr val="242424"/>
                </a:solidFill>
                <a:latin typeface="Times New Roman" panose="02020603050405020304" pitchFamily="18" charset="0"/>
                <a:cs typeface="Times New Roman" panose="02020603050405020304" pitchFamily="18" charset="0"/>
              </a:rPr>
              <a:t>PyTorch</a:t>
            </a:r>
            <a:endParaRPr lang="en-US" sz="2300" b="0" i="0" dirty="0">
              <a:solidFill>
                <a:srgbClr val="242424"/>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300" dirty="0">
                <a:solidFill>
                  <a:srgbClr val="242424"/>
                </a:solidFill>
                <a:latin typeface="Times New Roman" panose="02020603050405020304" pitchFamily="18" charset="0"/>
                <a:cs typeface="Times New Roman" panose="02020603050405020304" pitchFamily="18" charset="0"/>
              </a:rPr>
              <a:t>OpenCV</a:t>
            </a:r>
          </a:p>
          <a:p>
            <a:pPr algn="just">
              <a:lnSpc>
                <a:spcPct val="150000"/>
              </a:lnSpc>
              <a:buFont typeface="Arial" panose="020B0604020202020204" pitchFamily="34" charset="0"/>
              <a:buChar char="•"/>
            </a:pPr>
            <a:r>
              <a:rPr lang="en-US" sz="2300" dirty="0" err="1">
                <a:solidFill>
                  <a:srgbClr val="242424"/>
                </a:solidFill>
                <a:latin typeface="Times New Roman" panose="02020603050405020304" pitchFamily="18" charset="0"/>
                <a:cs typeface="Times New Roman" panose="02020603050405020304" pitchFamily="18" charset="0"/>
              </a:rPr>
              <a:t>Tensorflow</a:t>
            </a:r>
            <a:r>
              <a:rPr lang="en-US" sz="2300" dirty="0">
                <a:solidFill>
                  <a:srgbClr val="242424"/>
                </a:solidFill>
                <a:latin typeface="Times New Roman" panose="02020603050405020304" pitchFamily="18" charset="0"/>
                <a:cs typeface="Times New Roman" panose="02020603050405020304" pitchFamily="18" charset="0"/>
              </a:rPr>
              <a:t>/</a:t>
            </a:r>
            <a:r>
              <a:rPr lang="en-US" sz="2300" dirty="0" err="1">
                <a:solidFill>
                  <a:srgbClr val="242424"/>
                </a:solidFill>
                <a:latin typeface="Times New Roman" panose="02020603050405020304" pitchFamily="18" charset="0"/>
                <a:cs typeface="Times New Roman" panose="02020603050405020304" pitchFamily="18" charset="0"/>
              </a:rPr>
              <a:t>Keras</a:t>
            </a:r>
            <a:endParaRPr lang="en-US" sz="2300" dirty="0">
              <a:solidFill>
                <a:srgbClr val="242424"/>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endParaRPr lang="en-US" sz="2300" b="0" i="0" dirty="0">
              <a:solidFill>
                <a:srgbClr val="242424"/>
              </a:solidFill>
              <a:effectLst/>
              <a:latin typeface="Times New Roman" panose="02020603050405020304" pitchFamily="18" charset="0"/>
              <a:cs typeface="Times New Roman" panose="02020603050405020304" pitchFamily="18" charset="0"/>
            </a:endParaRPr>
          </a:p>
          <a:p>
            <a:endParaRPr lang="en-IN" dirty="0"/>
          </a:p>
        </p:txBody>
      </p:sp>
      <p:pic>
        <p:nvPicPr>
          <p:cNvPr id="6" name="Picture 2" descr="Brain Tumor Detection Using Deep Learning">
            <a:extLst>
              <a:ext uri="{FF2B5EF4-FFF2-40B4-BE49-F238E27FC236}">
                <a16:creationId xmlns:a16="http://schemas.microsoft.com/office/drawing/2014/main" id="{59C6194E-9BF5-3E5D-9803-F0FB4ED0D6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4106" y="2155372"/>
            <a:ext cx="3459617" cy="2733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380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DB5B4-A024-2936-CEA5-F6241A55A6C3}"/>
              </a:ext>
            </a:extLst>
          </p:cNvPr>
          <p:cNvSpPr>
            <a:spLocks noGrp="1"/>
          </p:cNvSpPr>
          <p:nvPr>
            <p:ph type="title"/>
          </p:nvPr>
        </p:nvSpPr>
        <p:spPr/>
        <p:txBody>
          <a:bodyPr/>
          <a:lstStyle/>
          <a:p>
            <a:pPr algn="ctr"/>
            <a:r>
              <a:rPr lang="en-US" dirty="0">
                <a:latin typeface="Times New Roman" panose="02020603050405020304" pitchFamily="18" charset="0"/>
                <a:ea typeface="Yu Gothic" panose="020B0400000000000000" pitchFamily="34" charset="-128"/>
                <a:cs typeface="Times New Roman" panose="02020603050405020304" pitchFamily="18" charset="0"/>
              </a:rPr>
              <a:t>PROPOSED METHODOLOGY</a:t>
            </a:r>
            <a:endParaRPr lang="en-IN" dirty="0">
              <a:latin typeface="Times New Roman" panose="02020603050405020304" pitchFamily="18" charset="0"/>
              <a:ea typeface="Yu Gothic" panose="020B0400000000000000" pitchFamily="34" charset="-128"/>
              <a:cs typeface="Times New Roman" panose="02020603050405020304" pitchFamily="18" charset="0"/>
            </a:endParaRPr>
          </a:p>
        </p:txBody>
      </p:sp>
      <p:sp>
        <p:nvSpPr>
          <p:cNvPr id="3" name="Content Placeholder 2">
            <a:extLst>
              <a:ext uri="{FF2B5EF4-FFF2-40B4-BE49-F238E27FC236}">
                <a16:creationId xmlns:a16="http://schemas.microsoft.com/office/drawing/2014/main" id="{27BD3F9F-B999-300B-66F7-08A040E0B4CC}"/>
              </a:ext>
            </a:extLst>
          </p:cNvPr>
          <p:cNvSpPr>
            <a:spLocks noGrp="1"/>
          </p:cNvSpPr>
          <p:nvPr>
            <p:ph idx="1"/>
          </p:nvPr>
        </p:nvSpPr>
        <p:spPr>
          <a:xfrm>
            <a:off x="838200" y="1614196"/>
            <a:ext cx="10515600" cy="4348065"/>
          </a:xfrm>
        </p:spPr>
        <p:txBody>
          <a:bodyPr/>
          <a:lstStyle/>
          <a:p>
            <a:pPr marL="12700">
              <a:lnSpc>
                <a:spcPct val="100000"/>
              </a:lnSpc>
              <a:spcBef>
                <a:spcPts val="1000"/>
              </a:spcBef>
            </a:pPr>
            <a:r>
              <a:rPr lang="en-US" sz="2400" dirty="0">
                <a:latin typeface="Times New Roman" panose="02020603050405020304" pitchFamily="18" charset="0"/>
                <a:cs typeface="Times New Roman" panose="02020603050405020304" pitchFamily="18" charset="0"/>
              </a:rPr>
              <a:t> </a:t>
            </a:r>
            <a:r>
              <a:rPr lang="en-US" sz="2400" b="1" spc="-5" dirty="0">
                <a:solidFill>
                  <a:srgbClr val="0D0D0D"/>
                </a:solidFill>
                <a:latin typeface="Arial"/>
                <a:cs typeface="Arial"/>
              </a:rPr>
              <a:t>Data</a:t>
            </a:r>
            <a:r>
              <a:rPr lang="en-US" sz="2400" b="1" spc="-100" dirty="0">
                <a:solidFill>
                  <a:srgbClr val="0D0D0D"/>
                </a:solidFill>
                <a:latin typeface="Arial"/>
                <a:cs typeface="Arial"/>
              </a:rPr>
              <a:t> </a:t>
            </a:r>
            <a:r>
              <a:rPr lang="en-US" sz="2400" b="1" spc="-15" dirty="0">
                <a:solidFill>
                  <a:srgbClr val="0D0D0D"/>
                </a:solidFill>
                <a:latin typeface="Arial"/>
                <a:cs typeface="Arial"/>
              </a:rPr>
              <a:t>Augmentation</a:t>
            </a:r>
            <a:endParaRPr lang="en-US" sz="2400" dirty="0">
              <a:latin typeface="Arial"/>
              <a:cs typeface="Arial"/>
            </a:endParaRPr>
          </a:p>
          <a:p>
            <a:pPr marL="241300" indent="-228600">
              <a:lnSpc>
                <a:spcPct val="100000"/>
              </a:lnSpc>
              <a:spcBef>
                <a:spcPts val="795"/>
              </a:spcBef>
              <a:buChar char="•"/>
              <a:tabLst>
                <a:tab pos="240665" algn="l"/>
                <a:tab pos="241300" algn="l"/>
              </a:tabLst>
            </a:pPr>
            <a:r>
              <a:rPr lang="en-US" sz="2000" spc="-15" dirty="0">
                <a:solidFill>
                  <a:srgbClr val="0D0D0D"/>
                </a:solidFill>
                <a:latin typeface="Times New Roman" panose="02020603050405020304" pitchFamily="18" charset="0"/>
                <a:cs typeface="Times New Roman" panose="02020603050405020304" pitchFamily="18" charset="0"/>
              </a:rPr>
              <a:t>Apply</a:t>
            </a:r>
            <a:r>
              <a:rPr lang="en-US" sz="2000" spc="70" dirty="0">
                <a:solidFill>
                  <a:srgbClr val="0D0D0D"/>
                </a:solidFill>
                <a:latin typeface="Times New Roman" panose="02020603050405020304" pitchFamily="18" charset="0"/>
                <a:cs typeface="Times New Roman" panose="02020603050405020304" pitchFamily="18" charset="0"/>
              </a:rPr>
              <a:t> </a:t>
            </a:r>
            <a:r>
              <a:rPr lang="en-US" sz="2000" spc="-5" dirty="0">
                <a:solidFill>
                  <a:srgbClr val="0D0D0D"/>
                </a:solidFill>
                <a:latin typeface="Times New Roman" panose="02020603050405020304" pitchFamily="18" charset="0"/>
                <a:cs typeface="Times New Roman" panose="02020603050405020304" pitchFamily="18" charset="0"/>
              </a:rPr>
              <a:t>data</a:t>
            </a:r>
            <a:r>
              <a:rPr lang="en-US" sz="2000" spc="35" dirty="0">
                <a:solidFill>
                  <a:srgbClr val="0D0D0D"/>
                </a:solidFill>
                <a:latin typeface="Times New Roman" panose="02020603050405020304" pitchFamily="18" charset="0"/>
                <a:cs typeface="Times New Roman" panose="02020603050405020304" pitchFamily="18" charset="0"/>
              </a:rPr>
              <a:t> </a:t>
            </a:r>
            <a:r>
              <a:rPr lang="en-US" sz="2000" spc="-10" dirty="0">
                <a:solidFill>
                  <a:srgbClr val="0D0D0D"/>
                </a:solidFill>
                <a:latin typeface="Times New Roman" panose="02020603050405020304" pitchFamily="18" charset="0"/>
                <a:cs typeface="Times New Roman" panose="02020603050405020304" pitchFamily="18" charset="0"/>
              </a:rPr>
              <a:t>augmentation</a:t>
            </a:r>
            <a:r>
              <a:rPr lang="en-US" sz="2000" spc="110" dirty="0">
                <a:solidFill>
                  <a:srgbClr val="0D0D0D"/>
                </a:solidFill>
                <a:latin typeface="Times New Roman" panose="02020603050405020304" pitchFamily="18" charset="0"/>
                <a:cs typeface="Times New Roman" panose="02020603050405020304" pitchFamily="18" charset="0"/>
              </a:rPr>
              <a:t> </a:t>
            </a:r>
            <a:r>
              <a:rPr lang="en-US" sz="2000" spc="-15" dirty="0">
                <a:solidFill>
                  <a:srgbClr val="0D0D0D"/>
                </a:solidFill>
                <a:latin typeface="Times New Roman" panose="02020603050405020304" pitchFamily="18" charset="0"/>
                <a:cs typeface="Times New Roman" panose="02020603050405020304" pitchFamily="18" charset="0"/>
              </a:rPr>
              <a:t>techniques</a:t>
            </a:r>
            <a:r>
              <a:rPr lang="en-US" sz="2000" spc="180" dirty="0">
                <a:solidFill>
                  <a:srgbClr val="0D0D0D"/>
                </a:solidFill>
                <a:latin typeface="Times New Roman" panose="02020603050405020304" pitchFamily="18" charset="0"/>
                <a:cs typeface="Times New Roman" panose="02020603050405020304" pitchFamily="18" charset="0"/>
              </a:rPr>
              <a:t> </a:t>
            </a:r>
            <a:r>
              <a:rPr lang="en-US" sz="2000" spc="5" dirty="0">
                <a:solidFill>
                  <a:srgbClr val="0D0D0D"/>
                </a:solidFill>
                <a:latin typeface="Times New Roman" panose="02020603050405020304" pitchFamily="18" charset="0"/>
                <a:cs typeface="Times New Roman" panose="02020603050405020304" pitchFamily="18" charset="0"/>
              </a:rPr>
              <a:t>to </a:t>
            </a:r>
            <a:r>
              <a:rPr lang="en-US" sz="2000" spc="-10" dirty="0">
                <a:solidFill>
                  <a:srgbClr val="0D0D0D"/>
                </a:solidFill>
                <a:latin typeface="Times New Roman" panose="02020603050405020304" pitchFamily="18" charset="0"/>
                <a:cs typeface="Times New Roman" panose="02020603050405020304" pitchFamily="18" charset="0"/>
              </a:rPr>
              <a:t>artificially</a:t>
            </a:r>
            <a:r>
              <a:rPr lang="en-US" sz="2000" spc="110" dirty="0">
                <a:solidFill>
                  <a:srgbClr val="0D0D0D"/>
                </a:solidFill>
                <a:latin typeface="Times New Roman" panose="02020603050405020304" pitchFamily="18" charset="0"/>
                <a:cs typeface="Times New Roman" panose="02020603050405020304" pitchFamily="18" charset="0"/>
              </a:rPr>
              <a:t> </a:t>
            </a:r>
            <a:r>
              <a:rPr lang="en-US" sz="2000" spc="-10" dirty="0">
                <a:solidFill>
                  <a:srgbClr val="0D0D0D"/>
                </a:solidFill>
                <a:latin typeface="Times New Roman" panose="02020603050405020304" pitchFamily="18" charset="0"/>
                <a:cs typeface="Times New Roman" panose="02020603050405020304" pitchFamily="18" charset="0"/>
              </a:rPr>
              <a:t>increase</a:t>
            </a:r>
            <a:r>
              <a:rPr lang="en-US" sz="2000" spc="70" dirty="0">
                <a:solidFill>
                  <a:srgbClr val="0D0D0D"/>
                </a:solidFill>
                <a:latin typeface="Times New Roman" panose="02020603050405020304" pitchFamily="18" charset="0"/>
                <a:cs typeface="Times New Roman" panose="02020603050405020304" pitchFamily="18" charset="0"/>
              </a:rPr>
              <a:t> </a:t>
            </a:r>
            <a:r>
              <a:rPr lang="en-US" sz="2000" spc="-15" dirty="0">
                <a:solidFill>
                  <a:srgbClr val="0D0D0D"/>
                </a:solidFill>
                <a:latin typeface="Times New Roman" panose="02020603050405020304" pitchFamily="18" charset="0"/>
                <a:cs typeface="Times New Roman" panose="02020603050405020304" pitchFamily="18" charset="0"/>
              </a:rPr>
              <a:t>the</a:t>
            </a:r>
            <a:r>
              <a:rPr lang="en-US" sz="2000" spc="35" dirty="0">
                <a:solidFill>
                  <a:srgbClr val="0D0D0D"/>
                </a:solidFill>
                <a:latin typeface="Times New Roman" panose="02020603050405020304" pitchFamily="18" charset="0"/>
                <a:cs typeface="Times New Roman" panose="02020603050405020304" pitchFamily="18" charset="0"/>
              </a:rPr>
              <a:t> </a:t>
            </a:r>
            <a:r>
              <a:rPr lang="en-US" sz="2000" spc="-5" dirty="0">
                <a:solidFill>
                  <a:srgbClr val="0D0D0D"/>
                </a:solidFill>
                <a:latin typeface="Times New Roman" panose="02020603050405020304" pitchFamily="18" charset="0"/>
                <a:cs typeface="Times New Roman" panose="02020603050405020304" pitchFamily="18" charset="0"/>
              </a:rPr>
              <a:t>size</a:t>
            </a:r>
            <a:r>
              <a:rPr lang="en-US" sz="2000" spc="35" dirty="0">
                <a:solidFill>
                  <a:srgbClr val="0D0D0D"/>
                </a:solidFill>
                <a:latin typeface="Times New Roman" panose="02020603050405020304" pitchFamily="18" charset="0"/>
                <a:cs typeface="Times New Roman" panose="02020603050405020304" pitchFamily="18" charset="0"/>
              </a:rPr>
              <a:t> </a:t>
            </a:r>
            <a:r>
              <a:rPr lang="en-US" sz="2000" spc="-10" dirty="0">
                <a:solidFill>
                  <a:srgbClr val="0D0D0D"/>
                </a:solidFill>
                <a:latin typeface="Times New Roman" panose="02020603050405020304" pitchFamily="18" charset="0"/>
                <a:cs typeface="Times New Roman" panose="02020603050405020304" pitchFamily="18" charset="0"/>
              </a:rPr>
              <a:t>of</a:t>
            </a:r>
            <a:r>
              <a:rPr lang="en-US" sz="2000" spc="25" dirty="0">
                <a:solidFill>
                  <a:srgbClr val="0D0D0D"/>
                </a:solidFill>
                <a:latin typeface="Times New Roman" panose="02020603050405020304" pitchFamily="18" charset="0"/>
                <a:cs typeface="Times New Roman" panose="02020603050405020304" pitchFamily="18" charset="0"/>
              </a:rPr>
              <a:t> </a:t>
            </a:r>
            <a:r>
              <a:rPr lang="en-US" sz="2000" spc="-15" dirty="0">
                <a:solidFill>
                  <a:srgbClr val="0D0D0D"/>
                </a:solidFill>
                <a:latin typeface="Times New Roman" panose="02020603050405020304" pitchFamily="18" charset="0"/>
                <a:cs typeface="Times New Roman" panose="02020603050405020304" pitchFamily="18" charset="0"/>
              </a:rPr>
              <a:t>the</a:t>
            </a:r>
            <a:r>
              <a:rPr lang="en-US" sz="2000" spc="35" dirty="0">
                <a:solidFill>
                  <a:srgbClr val="0D0D0D"/>
                </a:solidFill>
                <a:latin typeface="Times New Roman" panose="02020603050405020304" pitchFamily="18" charset="0"/>
                <a:cs typeface="Times New Roman" panose="02020603050405020304" pitchFamily="18" charset="0"/>
              </a:rPr>
              <a:t> </a:t>
            </a:r>
            <a:r>
              <a:rPr lang="en-US" sz="2000" spc="-20" dirty="0">
                <a:solidFill>
                  <a:srgbClr val="0D0D0D"/>
                </a:solidFill>
                <a:latin typeface="Times New Roman" panose="02020603050405020304" pitchFamily="18" charset="0"/>
                <a:cs typeface="Times New Roman" panose="02020603050405020304" pitchFamily="18" charset="0"/>
              </a:rPr>
              <a:t>training</a:t>
            </a:r>
            <a:r>
              <a:rPr lang="en-US" sz="2000" spc="145" dirty="0">
                <a:solidFill>
                  <a:srgbClr val="0D0D0D"/>
                </a:solidFill>
                <a:latin typeface="Times New Roman" panose="02020603050405020304" pitchFamily="18" charset="0"/>
                <a:cs typeface="Times New Roman" panose="02020603050405020304" pitchFamily="18" charset="0"/>
              </a:rPr>
              <a:t> </a:t>
            </a:r>
            <a:r>
              <a:rPr lang="en-US" sz="2000" spc="-5" dirty="0">
                <a:solidFill>
                  <a:srgbClr val="0D0D0D"/>
                </a:solidFill>
                <a:latin typeface="Times New Roman" panose="02020603050405020304" pitchFamily="18" charset="0"/>
                <a:cs typeface="Times New Roman" panose="02020603050405020304" pitchFamily="18" charset="0"/>
              </a:rPr>
              <a:t>dataset.</a:t>
            </a:r>
            <a:endParaRPr lang="en-US" sz="2000" dirty="0">
              <a:latin typeface="Times New Roman" panose="02020603050405020304" pitchFamily="18" charset="0"/>
              <a:cs typeface="Times New Roman" panose="02020603050405020304" pitchFamily="18" charset="0"/>
            </a:endParaRPr>
          </a:p>
          <a:p>
            <a:pPr marL="12700">
              <a:lnSpc>
                <a:spcPct val="100000"/>
              </a:lnSpc>
              <a:spcBef>
                <a:spcPts val="730"/>
              </a:spcBef>
            </a:pPr>
            <a:r>
              <a:rPr lang="en-US" sz="2400" b="1" spc="-10" dirty="0">
                <a:solidFill>
                  <a:srgbClr val="0D0D0D"/>
                </a:solidFill>
                <a:latin typeface="Arial"/>
                <a:cs typeface="Arial"/>
              </a:rPr>
              <a:t>Real-time</a:t>
            </a:r>
            <a:r>
              <a:rPr lang="en-US" sz="2400" b="1" spc="15" dirty="0">
                <a:solidFill>
                  <a:srgbClr val="0D0D0D"/>
                </a:solidFill>
                <a:latin typeface="Arial"/>
                <a:cs typeface="Arial"/>
              </a:rPr>
              <a:t> </a:t>
            </a:r>
            <a:r>
              <a:rPr lang="en-US" sz="2400" b="1" spc="-5" dirty="0">
                <a:solidFill>
                  <a:srgbClr val="0D0D0D"/>
                </a:solidFill>
                <a:latin typeface="Arial"/>
                <a:cs typeface="Arial"/>
              </a:rPr>
              <a:t>Processing</a:t>
            </a:r>
            <a:endParaRPr lang="en-US" sz="2400" dirty="0">
              <a:latin typeface="Arial"/>
              <a:cs typeface="Arial"/>
            </a:endParaRPr>
          </a:p>
          <a:p>
            <a:pPr marL="241300" indent="-228600">
              <a:lnSpc>
                <a:spcPct val="100000"/>
              </a:lnSpc>
              <a:spcBef>
                <a:spcPts val="760"/>
              </a:spcBef>
              <a:buChar char="•"/>
              <a:tabLst>
                <a:tab pos="240665" algn="l"/>
                <a:tab pos="241300" algn="l"/>
              </a:tabLst>
            </a:pPr>
            <a:r>
              <a:rPr lang="en-US" sz="2000" spc="-5" dirty="0">
                <a:solidFill>
                  <a:srgbClr val="0D0D0D"/>
                </a:solidFill>
                <a:latin typeface="Times New Roman" panose="02020603050405020304" pitchFamily="18" charset="0"/>
                <a:cs typeface="Times New Roman" panose="02020603050405020304" pitchFamily="18" charset="0"/>
              </a:rPr>
              <a:t>Optimize</a:t>
            </a:r>
            <a:r>
              <a:rPr lang="en-US" sz="2000" spc="30" dirty="0">
                <a:solidFill>
                  <a:srgbClr val="0D0D0D"/>
                </a:solidFill>
                <a:latin typeface="Times New Roman" panose="02020603050405020304" pitchFamily="18" charset="0"/>
                <a:cs typeface="Times New Roman" panose="02020603050405020304" pitchFamily="18" charset="0"/>
              </a:rPr>
              <a:t> </a:t>
            </a:r>
            <a:r>
              <a:rPr lang="en-US" sz="2000" spc="-15" dirty="0">
                <a:solidFill>
                  <a:srgbClr val="0D0D0D"/>
                </a:solidFill>
                <a:latin typeface="Times New Roman" panose="02020603050405020304" pitchFamily="18" charset="0"/>
                <a:cs typeface="Times New Roman" panose="02020603050405020304" pitchFamily="18" charset="0"/>
              </a:rPr>
              <a:t>the</a:t>
            </a:r>
            <a:r>
              <a:rPr lang="en-US" sz="2000" spc="35" dirty="0">
                <a:solidFill>
                  <a:srgbClr val="0D0D0D"/>
                </a:solidFill>
                <a:latin typeface="Times New Roman" panose="02020603050405020304" pitchFamily="18" charset="0"/>
                <a:cs typeface="Times New Roman" panose="02020603050405020304" pitchFamily="18" charset="0"/>
              </a:rPr>
              <a:t> </a:t>
            </a:r>
            <a:r>
              <a:rPr lang="en-US" sz="2000" spc="-5" dirty="0">
                <a:solidFill>
                  <a:srgbClr val="0D0D0D"/>
                </a:solidFill>
                <a:latin typeface="Times New Roman" panose="02020603050405020304" pitchFamily="18" charset="0"/>
                <a:cs typeface="Times New Roman" panose="02020603050405020304" pitchFamily="18" charset="0"/>
              </a:rPr>
              <a:t>model</a:t>
            </a:r>
            <a:r>
              <a:rPr lang="en-US" sz="2000" spc="25" dirty="0">
                <a:solidFill>
                  <a:srgbClr val="0D0D0D"/>
                </a:solidFill>
                <a:latin typeface="Times New Roman" panose="02020603050405020304" pitchFamily="18" charset="0"/>
                <a:cs typeface="Times New Roman" panose="02020603050405020304" pitchFamily="18" charset="0"/>
              </a:rPr>
              <a:t> </a:t>
            </a:r>
            <a:r>
              <a:rPr lang="en-US" sz="2000" spc="-5" dirty="0">
                <a:solidFill>
                  <a:srgbClr val="0D0D0D"/>
                </a:solidFill>
                <a:latin typeface="Times New Roman" panose="02020603050405020304" pitchFamily="18" charset="0"/>
                <a:cs typeface="Times New Roman" panose="02020603050405020304" pitchFamily="18" charset="0"/>
              </a:rPr>
              <a:t>for</a:t>
            </a:r>
            <a:r>
              <a:rPr lang="en-US" sz="2000" spc="25" dirty="0">
                <a:solidFill>
                  <a:srgbClr val="0D0D0D"/>
                </a:solidFill>
                <a:latin typeface="Times New Roman" panose="02020603050405020304" pitchFamily="18" charset="0"/>
                <a:cs typeface="Times New Roman" panose="02020603050405020304" pitchFamily="18" charset="0"/>
              </a:rPr>
              <a:t> </a:t>
            </a:r>
            <a:r>
              <a:rPr lang="en-US" sz="2000" spc="-10" dirty="0">
                <a:solidFill>
                  <a:srgbClr val="0D0D0D"/>
                </a:solidFill>
                <a:latin typeface="Times New Roman" panose="02020603050405020304" pitchFamily="18" charset="0"/>
                <a:cs typeface="Times New Roman" panose="02020603050405020304" pitchFamily="18" charset="0"/>
              </a:rPr>
              <a:t>real-time</a:t>
            </a:r>
            <a:r>
              <a:rPr lang="en-US" sz="2000" spc="30" dirty="0">
                <a:solidFill>
                  <a:srgbClr val="0D0D0D"/>
                </a:solidFill>
                <a:latin typeface="Times New Roman" panose="02020603050405020304" pitchFamily="18" charset="0"/>
                <a:cs typeface="Times New Roman" panose="02020603050405020304" pitchFamily="18" charset="0"/>
              </a:rPr>
              <a:t> </a:t>
            </a:r>
            <a:r>
              <a:rPr lang="en-US" sz="2000" spc="-5" dirty="0">
                <a:solidFill>
                  <a:srgbClr val="0D0D0D"/>
                </a:solidFill>
                <a:latin typeface="Arial MT"/>
                <a:cs typeface="Arial MT"/>
              </a:rPr>
              <a:t>processing,</a:t>
            </a:r>
            <a:r>
              <a:rPr lang="en-US" sz="2000" spc="20" dirty="0">
                <a:solidFill>
                  <a:srgbClr val="0D0D0D"/>
                </a:solidFill>
                <a:latin typeface="Arial MT"/>
                <a:cs typeface="Arial MT"/>
              </a:rPr>
              <a:t> </a:t>
            </a:r>
            <a:r>
              <a:rPr lang="en-US" sz="2000" spc="-20" dirty="0">
                <a:solidFill>
                  <a:srgbClr val="0D0D0D"/>
                </a:solidFill>
                <a:latin typeface="Arial MT"/>
                <a:cs typeface="Arial MT"/>
              </a:rPr>
              <a:t>ensuring</a:t>
            </a:r>
            <a:r>
              <a:rPr lang="en-US" sz="2000" spc="170" dirty="0">
                <a:solidFill>
                  <a:srgbClr val="0D0D0D"/>
                </a:solidFill>
                <a:latin typeface="Arial MT"/>
                <a:cs typeface="Arial MT"/>
              </a:rPr>
              <a:t> </a:t>
            </a:r>
            <a:r>
              <a:rPr lang="en-US" sz="2000" spc="-10" dirty="0">
                <a:solidFill>
                  <a:srgbClr val="0D0D0D"/>
                </a:solidFill>
                <a:latin typeface="Arial MT"/>
                <a:cs typeface="Arial MT"/>
              </a:rPr>
              <a:t>quick</a:t>
            </a:r>
            <a:r>
              <a:rPr lang="en-US" sz="2000" spc="30" dirty="0">
                <a:solidFill>
                  <a:srgbClr val="0D0D0D"/>
                </a:solidFill>
                <a:latin typeface="Arial MT"/>
                <a:cs typeface="Arial MT"/>
              </a:rPr>
              <a:t> </a:t>
            </a:r>
            <a:r>
              <a:rPr lang="en-US" sz="2000" spc="-20" dirty="0">
                <a:solidFill>
                  <a:srgbClr val="0D0D0D"/>
                </a:solidFill>
                <a:latin typeface="Arial MT"/>
                <a:cs typeface="Arial MT"/>
              </a:rPr>
              <a:t>and</a:t>
            </a:r>
            <a:r>
              <a:rPr lang="en-US" sz="2000" spc="100" dirty="0">
                <a:solidFill>
                  <a:srgbClr val="0D0D0D"/>
                </a:solidFill>
                <a:latin typeface="Arial MT"/>
                <a:cs typeface="Arial MT"/>
              </a:rPr>
              <a:t> </a:t>
            </a:r>
            <a:r>
              <a:rPr lang="en-US" sz="2000" spc="-15" dirty="0">
                <a:solidFill>
                  <a:srgbClr val="0D0D0D"/>
                </a:solidFill>
                <a:latin typeface="Arial MT"/>
                <a:cs typeface="Arial MT"/>
              </a:rPr>
              <a:t>efficient</a:t>
            </a:r>
            <a:r>
              <a:rPr lang="en-US" sz="2000" spc="50" dirty="0">
                <a:solidFill>
                  <a:srgbClr val="0D0D0D"/>
                </a:solidFill>
                <a:latin typeface="Arial MT"/>
                <a:cs typeface="Arial MT"/>
              </a:rPr>
              <a:t> </a:t>
            </a:r>
            <a:r>
              <a:rPr lang="en-US" sz="2000" spc="-5" dirty="0">
                <a:solidFill>
                  <a:srgbClr val="0D0D0D"/>
                </a:solidFill>
                <a:latin typeface="Arial MT"/>
                <a:cs typeface="Arial MT"/>
              </a:rPr>
              <a:t>tumor</a:t>
            </a:r>
            <a:r>
              <a:rPr lang="en-US" sz="2000" spc="25" dirty="0">
                <a:solidFill>
                  <a:srgbClr val="0D0D0D"/>
                </a:solidFill>
                <a:latin typeface="Arial MT"/>
                <a:cs typeface="Arial MT"/>
              </a:rPr>
              <a:t> </a:t>
            </a:r>
            <a:r>
              <a:rPr lang="en-US" sz="2000" spc="-10" dirty="0">
                <a:solidFill>
                  <a:srgbClr val="0D0D0D"/>
                </a:solidFill>
                <a:latin typeface="Arial MT"/>
                <a:cs typeface="Arial MT"/>
              </a:rPr>
              <a:t>detection.</a:t>
            </a:r>
            <a:endParaRPr lang="en-US" sz="2000" dirty="0">
              <a:latin typeface="Arial MT"/>
              <a:cs typeface="Arial MT"/>
            </a:endParaRPr>
          </a:p>
          <a:p>
            <a:pPr marL="12700">
              <a:lnSpc>
                <a:spcPct val="100000"/>
              </a:lnSpc>
              <a:spcBef>
                <a:spcPts val="735"/>
              </a:spcBef>
            </a:pPr>
            <a:r>
              <a:rPr lang="en-US" sz="2400" b="1" spc="-10" dirty="0">
                <a:solidFill>
                  <a:srgbClr val="0D0D0D"/>
                </a:solidFill>
                <a:latin typeface="Arial"/>
                <a:cs typeface="Arial"/>
              </a:rPr>
              <a:t>C</a:t>
            </a:r>
            <a:r>
              <a:rPr lang="en-US" sz="2400" b="1" dirty="0">
                <a:solidFill>
                  <a:srgbClr val="0D0D0D"/>
                </a:solidFill>
                <a:latin typeface="Arial"/>
                <a:cs typeface="Arial"/>
              </a:rPr>
              <a:t>o</a:t>
            </a:r>
            <a:r>
              <a:rPr lang="en-US" sz="2400" b="1" spc="15" dirty="0">
                <a:solidFill>
                  <a:srgbClr val="0D0D0D"/>
                </a:solidFill>
                <a:latin typeface="Arial"/>
                <a:cs typeface="Arial"/>
              </a:rPr>
              <a:t>ll</a:t>
            </a:r>
            <a:r>
              <a:rPr lang="en-US" sz="2400" b="1" spc="-5" dirty="0">
                <a:solidFill>
                  <a:srgbClr val="0D0D0D"/>
                </a:solidFill>
                <a:latin typeface="Arial"/>
                <a:cs typeface="Arial"/>
              </a:rPr>
              <a:t>a</a:t>
            </a:r>
            <a:r>
              <a:rPr lang="en-US" sz="2400" b="1" dirty="0">
                <a:solidFill>
                  <a:srgbClr val="0D0D0D"/>
                </a:solidFill>
                <a:latin typeface="Arial"/>
                <a:cs typeface="Arial"/>
              </a:rPr>
              <a:t>bo</a:t>
            </a:r>
            <a:r>
              <a:rPr lang="en-US" sz="2400" b="1" spc="5" dirty="0">
                <a:solidFill>
                  <a:srgbClr val="0D0D0D"/>
                </a:solidFill>
                <a:latin typeface="Arial"/>
                <a:cs typeface="Arial"/>
              </a:rPr>
              <a:t>r</a:t>
            </a:r>
            <a:r>
              <a:rPr lang="en-US" sz="2400" b="1" spc="-5" dirty="0">
                <a:solidFill>
                  <a:srgbClr val="0D0D0D"/>
                </a:solidFill>
                <a:latin typeface="Arial"/>
                <a:cs typeface="Arial"/>
              </a:rPr>
              <a:t>a</a:t>
            </a:r>
            <a:r>
              <a:rPr lang="en-US" sz="2400" b="1" spc="15" dirty="0">
                <a:solidFill>
                  <a:srgbClr val="0D0D0D"/>
                </a:solidFill>
                <a:latin typeface="Arial"/>
                <a:cs typeface="Arial"/>
              </a:rPr>
              <a:t>ti</a:t>
            </a:r>
            <a:r>
              <a:rPr lang="en-US" sz="2400" b="1" dirty="0">
                <a:solidFill>
                  <a:srgbClr val="0D0D0D"/>
                </a:solidFill>
                <a:latin typeface="Arial"/>
                <a:cs typeface="Arial"/>
              </a:rPr>
              <a:t>o</a:t>
            </a:r>
            <a:r>
              <a:rPr lang="en-US" sz="2400" b="1" spc="10" dirty="0">
                <a:solidFill>
                  <a:srgbClr val="0D0D0D"/>
                </a:solidFill>
                <a:latin typeface="Arial"/>
                <a:cs typeface="Arial"/>
              </a:rPr>
              <a:t>n</a:t>
            </a:r>
            <a:r>
              <a:rPr lang="en-US" sz="2400" b="1" spc="-135" dirty="0">
                <a:solidFill>
                  <a:srgbClr val="0D0D0D"/>
                </a:solidFill>
                <a:latin typeface="Arial"/>
                <a:cs typeface="Arial"/>
              </a:rPr>
              <a:t> </a:t>
            </a:r>
            <a:r>
              <a:rPr lang="en-US" sz="2400" b="1" spc="55" dirty="0">
                <a:solidFill>
                  <a:srgbClr val="0D0D0D"/>
                </a:solidFill>
                <a:latin typeface="Arial"/>
                <a:cs typeface="Arial"/>
              </a:rPr>
              <a:t>w</a:t>
            </a:r>
            <a:r>
              <a:rPr lang="en-US" sz="2400" b="1" spc="15" dirty="0">
                <a:solidFill>
                  <a:srgbClr val="0D0D0D"/>
                </a:solidFill>
                <a:latin typeface="Arial"/>
                <a:cs typeface="Arial"/>
              </a:rPr>
              <a:t>it</a:t>
            </a:r>
            <a:r>
              <a:rPr lang="en-US" sz="2400" b="1" spc="10" dirty="0">
                <a:solidFill>
                  <a:srgbClr val="0D0D0D"/>
                </a:solidFill>
                <a:latin typeface="Arial"/>
                <a:cs typeface="Arial"/>
              </a:rPr>
              <a:t>h</a:t>
            </a:r>
            <a:r>
              <a:rPr lang="en-US" sz="2400" b="1" spc="-135" dirty="0">
                <a:solidFill>
                  <a:srgbClr val="0D0D0D"/>
                </a:solidFill>
                <a:latin typeface="Arial"/>
                <a:cs typeface="Arial"/>
              </a:rPr>
              <a:t> </a:t>
            </a:r>
            <a:r>
              <a:rPr lang="en-US" sz="2400" b="1" spc="20" dirty="0">
                <a:solidFill>
                  <a:srgbClr val="0D0D0D"/>
                </a:solidFill>
                <a:latin typeface="Arial"/>
                <a:cs typeface="Arial"/>
              </a:rPr>
              <a:t>M</a:t>
            </a:r>
            <a:r>
              <a:rPr lang="en-US" sz="2400" b="1" spc="-5" dirty="0">
                <a:solidFill>
                  <a:srgbClr val="0D0D0D"/>
                </a:solidFill>
                <a:latin typeface="Arial"/>
                <a:cs typeface="Arial"/>
              </a:rPr>
              <a:t>e</a:t>
            </a:r>
            <a:r>
              <a:rPr lang="en-US" sz="2400" b="1" dirty="0">
                <a:solidFill>
                  <a:srgbClr val="0D0D0D"/>
                </a:solidFill>
                <a:latin typeface="Arial"/>
                <a:cs typeface="Arial"/>
              </a:rPr>
              <a:t>d</a:t>
            </a:r>
            <a:r>
              <a:rPr lang="en-US" sz="2400" b="1" spc="15" dirty="0">
                <a:solidFill>
                  <a:srgbClr val="0D0D0D"/>
                </a:solidFill>
                <a:latin typeface="Arial"/>
                <a:cs typeface="Arial"/>
              </a:rPr>
              <a:t>i</a:t>
            </a:r>
            <a:r>
              <a:rPr lang="en-US" sz="2400" b="1" spc="-5" dirty="0">
                <a:solidFill>
                  <a:srgbClr val="0D0D0D"/>
                </a:solidFill>
                <a:latin typeface="Arial"/>
                <a:cs typeface="Arial"/>
              </a:rPr>
              <a:t>ca</a:t>
            </a:r>
            <a:r>
              <a:rPr lang="en-US" sz="2400" b="1" spc="5" dirty="0">
                <a:solidFill>
                  <a:srgbClr val="0D0D0D"/>
                </a:solidFill>
                <a:latin typeface="Arial"/>
                <a:cs typeface="Arial"/>
              </a:rPr>
              <a:t>l</a:t>
            </a:r>
            <a:r>
              <a:rPr lang="en-US" sz="2400" b="1" spc="-35" dirty="0">
                <a:solidFill>
                  <a:srgbClr val="0D0D0D"/>
                </a:solidFill>
                <a:latin typeface="Arial"/>
                <a:cs typeface="Arial"/>
              </a:rPr>
              <a:t> </a:t>
            </a:r>
            <a:r>
              <a:rPr lang="en-US" sz="2800" b="1" dirty="0">
                <a:solidFill>
                  <a:srgbClr val="0D0D0D"/>
                </a:solidFill>
                <a:latin typeface="Arial"/>
                <a:cs typeface="Arial"/>
              </a:rPr>
              <a:t>Pr</a:t>
            </a:r>
            <a:r>
              <a:rPr lang="en-US" sz="2800" b="1" spc="-20" dirty="0">
                <a:solidFill>
                  <a:srgbClr val="0D0D0D"/>
                </a:solidFill>
                <a:latin typeface="Arial"/>
                <a:cs typeface="Arial"/>
              </a:rPr>
              <a:t>of</a:t>
            </a:r>
            <a:r>
              <a:rPr lang="en-US" sz="2800" b="1" spc="-5" dirty="0">
                <a:solidFill>
                  <a:srgbClr val="0D0D0D"/>
                </a:solidFill>
                <a:latin typeface="Arial"/>
                <a:cs typeface="Arial"/>
              </a:rPr>
              <a:t>essio</a:t>
            </a:r>
            <a:r>
              <a:rPr lang="en-US" sz="2800" b="1" spc="-25" dirty="0">
                <a:solidFill>
                  <a:srgbClr val="0D0D0D"/>
                </a:solidFill>
                <a:latin typeface="Arial"/>
                <a:cs typeface="Arial"/>
              </a:rPr>
              <a:t>n</a:t>
            </a:r>
            <a:r>
              <a:rPr lang="en-US" sz="2800" b="1" spc="-5" dirty="0">
                <a:solidFill>
                  <a:srgbClr val="0D0D0D"/>
                </a:solidFill>
                <a:latin typeface="Arial"/>
                <a:cs typeface="Arial"/>
              </a:rPr>
              <a:t>als</a:t>
            </a:r>
            <a:endParaRPr lang="en-US" sz="2800" dirty="0">
              <a:latin typeface="Arial"/>
              <a:cs typeface="Arial"/>
            </a:endParaRPr>
          </a:p>
          <a:p>
            <a:pPr marL="241300" marR="133350" indent="-228600">
              <a:lnSpc>
                <a:spcPct val="90100"/>
              </a:lnSpc>
              <a:spcBef>
                <a:spcPts val="1019"/>
              </a:spcBef>
              <a:buChar char="•"/>
              <a:tabLst>
                <a:tab pos="240665" algn="l"/>
                <a:tab pos="241300" algn="l"/>
              </a:tabLst>
            </a:pPr>
            <a:r>
              <a:rPr lang="en-US" sz="2000" spc="-10" dirty="0">
                <a:solidFill>
                  <a:srgbClr val="0D0D0D"/>
                </a:solidFill>
                <a:latin typeface="Times New Roman" panose="02020603050405020304" pitchFamily="18" charset="0"/>
                <a:cs typeface="Times New Roman" panose="02020603050405020304" pitchFamily="18" charset="0"/>
              </a:rPr>
              <a:t>Collaborate </a:t>
            </a:r>
            <a:r>
              <a:rPr lang="en-US" sz="2000" spc="-15" dirty="0">
                <a:solidFill>
                  <a:srgbClr val="0D0D0D"/>
                </a:solidFill>
                <a:latin typeface="Times New Roman" panose="02020603050405020304" pitchFamily="18" charset="0"/>
                <a:cs typeface="Times New Roman" panose="02020603050405020304" pitchFamily="18" charset="0"/>
              </a:rPr>
              <a:t>with healthcare</a:t>
            </a:r>
            <a:r>
              <a:rPr lang="en-US" sz="2000" spc="-10" dirty="0">
                <a:solidFill>
                  <a:srgbClr val="0D0D0D"/>
                </a:solidFill>
                <a:latin typeface="Times New Roman" panose="02020603050405020304" pitchFamily="18" charset="0"/>
                <a:cs typeface="Times New Roman" panose="02020603050405020304" pitchFamily="18" charset="0"/>
              </a:rPr>
              <a:t> professionals, </a:t>
            </a:r>
            <a:r>
              <a:rPr lang="en-US" sz="2000" spc="-5" dirty="0">
                <a:solidFill>
                  <a:srgbClr val="0D0D0D"/>
                </a:solidFill>
                <a:latin typeface="Times New Roman" panose="02020603050405020304" pitchFamily="18" charset="0"/>
                <a:cs typeface="Times New Roman" panose="02020603050405020304" pitchFamily="18" charset="0"/>
              </a:rPr>
              <a:t>radiologists, </a:t>
            </a:r>
            <a:r>
              <a:rPr lang="en-US" sz="2000" spc="-20" dirty="0">
                <a:solidFill>
                  <a:srgbClr val="0D0D0D"/>
                </a:solidFill>
                <a:latin typeface="Times New Roman" panose="02020603050405020304" pitchFamily="18" charset="0"/>
                <a:cs typeface="Times New Roman" panose="02020603050405020304" pitchFamily="18" charset="0"/>
              </a:rPr>
              <a:t>and </a:t>
            </a:r>
            <a:r>
              <a:rPr lang="en-US" sz="2000" spc="-5" dirty="0">
                <a:solidFill>
                  <a:srgbClr val="0D0D0D"/>
                </a:solidFill>
                <a:latin typeface="Times New Roman" panose="02020603050405020304" pitchFamily="18" charset="0"/>
                <a:cs typeface="Times New Roman" panose="02020603050405020304" pitchFamily="18" charset="0"/>
              </a:rPr>
              <a:t>medical </a:t>
            </a:r>
            <a:r>
              <a:rPr lang="en-US" sz="2000" spc="-15" dirty="0">
                <a:solidFill>
                  <a:srgbClr val="0D0D0D"/>
                </a:solidFill>
                <a:latin typeface="Times New Roman" panose="02020603050405020304" pitchFamily="18" charset="0"/>
                <a:cs typeface="Times New Roman" panose="02020603050405020304" pitchFamily="18" charset="0"/>
              </a:rPr>
              <a:t>institutions</a:t>
            </a:r>
            <a:r>
              <a:rPr lang="en-US" sz="2000" spc="-10" dirty="0">
                <a:solidFill>
                  <a:srgbClr val="0D0D0D"/>
                </a:solidFill>
                <a:latin typeface="Times New Roman" panose="02020603050405020304" pitchFamily="18" charset="0"/>
                <a:cs typeface="Times New Roman" panose="02020603050405020304" pitchFamily="18" charset="0"/>
              </a:rPr>
              <a:t> </a:t>
            </a:r>
            <a:r>
              <a:rPr lang="en-US" sz="2000" spc="5" dirty="0">
                <a:solidFill>
                  <a:srgbClr val="0D0D0D"/>
                </a:solidFill>
                <a:latin typeface="Times New Roman" panose="02020603050405020304" pitchFamily="18" charset="0"/>
                <a:cs typeface="Times New Roman" panose="02020603050405020304" pitchFamily="18" charset="0"/>
              </a:rPr>
              <a:t>to </a:t>
            </a:r>
            <a:r>
              <a:rPr lang="en-US" sz="2000" spc="-10" dirty="0">
                <a:solidFill>
                  <a:srgbClr val="0D0D0D"/>
                </a:solidFill>
                <a:latin typeface="Times New Roman" panose="02020603050405020304" pitchFamily="18" charset="0"/>
                <a:cs typeface="Times New Roman" panose="02020603050405020304" pitchFamily="18" charset="0"/>
              </a:rPr>
              <a:t>gather </a:t>
            </a:r>
            <a:r>
              <a:rPr lang="en-US" sz="2000" spc="-515" dirty="0">
                <a:solidFill>
                  <a:srgbClr val="0D0D0D"/>
                </a:solidFill>
                <a:latin typeface="Times New Roman" panose="02020603050405020304" pitchFamily="18" charset="0"/>
                <a:cs typeface="Times New Roman" panose="02020603050405020304" pitchFamily="18" charset="0"/>
              </a:rPr>
              <a:t> </a:t>
            </a:r>
            <a:r>
              <a:rPr lang="en-US" sz="2000" spc="-10" dirty="0">
                <a:solidFill>
                  <a:srgbClr val="0D0D0D"/>
                </a:solidFill>
                <a:latin typeface="Times New Roman" panose="02020603050405020304" pitchFamily="18" charset="0"/>
                <a:cs typeface="Times New Roman" panose="02020603050405020304" pitchFamily="18" charset="0"/>
              </a:rPr>
              <a:t>domain-specific</a:t>
            </a:r>
            <a:r>
              <a:rPr lang="en-US" sz="2000" spc="140" dirty="0">
                <a:solidFill>
                  <a:srgbClr val="0D0D0D"/>
                </a:solidFill>
                <a:latin typeface="Times New Roman" panose="02020603050405020304" pitchFamily="18" charset="0"/>
                <a:cs typeface="Times New Roman" panose="02020603050405020304" pitchFamily="18" charset="0"/>
              </a:rPr>
              <a:t> </a:t>
            </a:r>
            <a:r>
              <a:rPr lang="en-US" sz="2000" spc="-10" dirty="0">
                <a:solidFill>
                  <a:srgbClr val="0D0D0D"/>
                </a:solidFill>
                <a:latin typeface="Times New Roman" panose="02020603050405020304" pitchFamily="18" charset="0"/>
                <a:cs typeface="Times New Roman" panose="02020603050405020304" pitchFamily="18" charset="0"/>
              </a:rPr>
              <a:t>insights,</a:t>
            </a:r>
            <a:r>
              <a:rPr lang="en-US" sz="2000" spc="60" dirty="0">
                <a:solidFill>
                  <a:srgbClr val="0D0D0D"/>
                </a:solidFill>
                <a:latin typeface="Times New Roman" panose="02020603050405020304" pitchFamily="18" charset="0"/>
                <a:cs typeface="Times New Roman" panose="02020603050405020304" pitchFamily="18" charset="0"/>
              </a:rPr>
              <a:t> </a:t>
            </a:r>
            <a:r>
              <a:rPr lang="en-US" sz="2000" spc="-10" dirty="0">
                <a:solidFill>
                  <a:srgbClr val="0D0D0D"/>
                </a:solidFill>
                <a:latin typeface="Times New Roman" panose="02020603050405020304" pitchFamily="18" charset="0"/>
                <a:cs typeface="Times New Roman" panose="02020603050405020304" pitchFamily="18" charset="0"/>
              </a:rPr>
              <a:t>validate</a:t>
            </a:r>
            <a:r>
              <a:rPr lang="en-US" sz="2000" spc="114" dirty="0">
                <a:solidFill>
                  <a:srgbClr val="0D0D0D"/>
                </a:solidFill>
                <a:latin typeface="Times New Roman" panose="02020603050405020304" pitchFamily="18" charset="0"/>
                <a:cs typeface="Times New Roman" panose="02020603050405020304" pitchFamily="18" charset="0"/>
              </a:rPr>
              <a:t> </a:t>
            </a:r>
            <a:r>
              <a:rPr lang="en-US" sz="2000" spc="-5" dirty="0">
                <a:solidFill>
                  <a:srgbClr val="0D0D0D"/>
                </a:solidFill>
                <a:latin typeface="Times New Roman" panose="02020603050405020304" pitchFamily="18" charset="0"/>
                <a:cs typeface="Times New Roman" panose="02020603050405020304" pitchFamily="18" charset="0"/>
              </a:rPr>
              <a:t>results,</a:t>
            </a:r>
            <a:r>
              <a:rPr lang="en-US" sz="2000" spc="25" dirty="0">
                <a:solidFill>
                  <a:srgbClr val="0D0D0D"/>
                </a:solidFill>
                <a:latin typeface="Times New Roman" panose="02020603050405020304" pitchFamily="18" charset="0"/>
                <a:cs typeface="Times New Roman" panose="02020603050405020304" pitchFamily="18" charset="0"/>
              </a:rPr>
              <a:t> </a:t>
            </a:r>
            <a:r>
              <a:rPr lang="en-US" sz="2000" spc="-20" dirty="0">
                <a:solidFill>
                  <a:srgbClr val="0D0D0D"/>
                </a:solidFill>
                <a:latin typeface="Times New Roman" panose="02020603050405020304" pitchFamily="18" charset="0"/>
                <a:cs typeface="Times New Roman" panose="02020603050405020304" pitchFamily="18" charset="0"/>
              </a:rPr>
              <a:t>and</a:t>
            </a:r>
            <a:r>
              <a:rPr lang="en-US" sz="2000" spc="70" dirty="0">
                <a:solidFill>
                  <a:srgbClr val="0D0D0D"/>
                </a:solidFill>
                <a:latin typeface="Times New Roman" panose="02020603050405020304" pitchFamily="18" charset="0"/>
                <a:cs typeface="Times New Roman" panose="02020603050405020304" pitchFamily="18" charset="0"/>
              </a:rPr>
              <a:t> </a:t>
            </a:r>
            <a:r>
              <a:rPr lang="en-US" sz="2000" spc="-15" dirty="0">
                <a:solidFill>
                  <a:srgbClr val="0D0D0D"/>
                </a:solidFill>
                <a:latin typeface="Times New Roman" panose="02020603050405020304" pitchFamily="18" charset="0"/>
                <a:cs typeface="Times New Roman" panose="02020603050405020304" pitchFamily="18" charset="0"/>
              </a:rPr>
              <a:t>ensure</a:t>
            </a:r>
            <a:r>
              <a:rPr lang="en-US" sz="2000" spc="75" dirty="0">
                <a:solidFill>
                  <a:srgbClr val="0D0D0D"/>
                </a:solidFill>
                <a:latin typeface="Times New Roman" panose="02020603050405020304" pitchFamily="18" charset="0"/>
                <a:cs typeface="Times New Roman" panose="02020603050405020304" pitchFamily="18" charset="0"/>
              </a:rPr>
              <a:t> </a:t>
            </a:r>
            <a:r>
              <a:rPr lang="en-US" sz="2000" spc="-15" dirty="0">
                <a:solidFill>
                  <a:srgbClr val="0D0D0D"/>
                </a:solidFill>
                <a:latin typeface="Times New Roman" panose="02020603050405020304" pitchFamily="18" charset="0"/>
                <a:cs typeface="Times New Roman" panose="02020603050405020304" pitchFamily="18" charset="0"/>
              </a:rPr>
              <a:t>the</a:t>
            </a:r>
            <a:r>
              <a:rPr lang="en-US" sz="2000" spc="70" dirty="0">
                <a:solidFill>
                  <a:srgbClr val="0D0D0D"/>
                </a:solidFill>
                <a:latin typeface="Times New Roman" panose="02020603050405020304" pitchFamily="18" charset="0"/>
                <a:cs typeface="Times New Roman" panose="02020603050405020304" pitchFamily="18" charset="0"/>
              </a:rPr>
              <a:t> </a:t>
            </a:r>
            <a:r>
              <a:rPr lang="en-US" sz="2000" spc="-5" dirty="0">
                <a:solidFill>
                  <a:srgbClr val="0D0D0D"/>
                </a:solidFill>
                <a:latin typeface="Times New Roman" panose="02020603050405020304" pitchFamily="18" charset="0"/>
                <a:cs typeface="Times New Roman" panose="02020603050405020304" pitchFamily="18" charset="0"/>
              </a:rPr>
              <a:t>practical</a:t>
            </a:r>
            <a:r>
              <a:rPr lang="en-US" sz="2000" spc="-10" dirty="0">
                <a:solidFill>
                  <a:srgbClr val="0D0D0D"/>
                </a:solidFill>
                <a:latin typeface="Times New Roman" panose="02020603050405020304" pitchFamily="18" charset="0"/>
                <a:cs typeface="Times New Roman" panose="02020603050405020304" pitchFamily="18" charset="0"/>
              </a:rPr>
              <a:t> applicability</a:t>
            </a:r>
            <a:r>
              <a:rPr lang="en-US" sz="2000" spc="150" dirty="0">
                <a:solidFill>
                  <a:srgbClr val="0D0D0D"/>
                </a:solidFill>
                <a:latin typeface="Times New Roman" panose="02020603050405020304" pitchFamily="18" charset="0"/>
                <a:cs typeface="Times New Roman" panose="02020603050405020304" pitchFamily="18" charset="0"/>
              </a:rPr>
              <a:t> </a:t>
            </a:r>
            <a:r>
              <a:rPr lang="en-US" sz="2000" spc="-10" dirty="0">
                <a:solidFill>
                  <a:srgbClr val="0D0D0D"/>
                </a:solidFill>
                <a:latin typeface="Times New Roman" panose="02020603050405020304" pitchFamily="18" charset="0"/>
                <a:cs typeface="Times New Roman" panose="02020603050405020304" pitchFamily="18" charset="0"/>
              </a:rPr>
              <a:t>of</a:t>
            </a:r>
            <a:r>
              <a:rPr lang="en-US" sz="2000" spc="25" dirty="0">
                <a:solidFill>
                  <a:srgbClr val="0D0D0D"/>
                </a:solidFill>
                <a:latin typeface="Times New Roman" panose="02020603050405020304" pitchFamily="18" charset="0"/>
                <a:cs typeface="Times New Roman" panose="02020603050405020304" pitchFamily="18" charset="0"/>
              </a:rPr>
              <a:t> </a:t>
            </a:r>
            <a:r>
              <a:rPr lang="en-US" sz="2000" spc="-15" dirty="0">
                <a:solidFill>
                  <a:srgbClr val="0D0D0D"/>
                </a:solidFill>
                <a:latin typeface="Times New Roman" panose="02020603050405020304" pitchFamily="18" charset="0"/>
                <a:cs typeface="Times New Roman" panose="02020603050405020304" pitchFamily="18" charset="0"/>
              </a:rPr>
              <a:t>the </a:t>
            </a:r>
            <a:r>
              <a:rPr lang="en-US" sz="2000" spc="-10" dirty="0">
                <a:solidFill>
                  <a:srgbClr val="0D0D0D"/>
                </a:solidFill>
                <a:latin typeface="Times New Roman" panose="02020603050405020304" pitchFamily="18" charset="0"/>
                <a:cs typeface="Times New Roman" panose="02020603050405020304" pitchFamily="18" charset="0"/>
              </a:rPr>
              <a:t> </a:t>
            </a:r>
            <a:r>
              <a:rPr lang="en-US" sz="2000" spc="-5" dirty="0">
                <a:solidFill>
                  <a:srgbClr val="0D0D0D"/>
                </a:solidFill>
                <a:latin typeface="Times New Roman" panose="02020603050405020304" pitchFamily="18" charset="0"/>
                <a:cs typeface="Times New Roman" panose="02020603050405020304" pitchFamily="18" charset="0"/>
              </a:rPr>
              <a:t>proposed</a:t>
            </a:r>
            <a:r>
              <a:rPr lang="en-US" sz="2000" spc="65" dirty="0">
                <a:solidFill>
                  <a:srgbClr val="0D0D0D"/>
                </a:solidFill>
                <a:latin typeface="Times New Roman" panose="02020603050405020304" pitchFamily="18" charset="0"/>
                <a:cs typeface="Times New Roman" panose="02020603050405020304" pitchFamily="18" charset="0"/>
              </a:rPr>
              <a:t> </a:t>
            </a:r>
            <a:r>
              <a:rPr lang="en-US" sz="2000" dirty="0">
                <a:solidFill>
                  <a:srgbClr val="0D0D0D"/>
                </a:solidFill>
                <a:latin typeface="Times New Roman" panose="02020603050405020304" pitchFamily="18" charset="0"/>
                <a:cs typeface="Times New Roman" panose="02020603050405020304" pitchFamily="18" charset="0"/>
              </a:rPr>
              <a:t>system.</a:t>
            </a:r>
            <a:endParaRPr lang="en-US" sz="20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6228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3639-3854-3135-0541-08BBBB463C29}"/>
              </a:ext>
            </a:extLst>
          </p:cNvPr>
          <p:cNvSpPr>
            <a:spLocks noGrp="1"/>
          </p:cNvSpPr>
          <p:nvPr>
            <p:ph type="title"/>
          </p:nvPr>
        </p:nvSpPr>
        <p:spPr>
          <a:xfrm>
            <a:off x="692638" y="12649"/>
            <a:ext cx="10501923" cy="1297356"/>
          </a:xfrm>
        </p:spPr>
        <p:txBody>
          <a:bodyPr/>
          <a:lstStyle/>
          <a:p>
            <a:r>
              <a:rPr lang="en-US" dirty="0">
                <a:latin typeface="Times New Roman" panose="02020603050405020304" pitchFamily="18" charset="0"/>
                <a:cs typeface="Times New Roman" panose="02020603050405020304" pitchFamily="18" charset="0"/>
              </a:rPr>
              <a:t>                   BLOCK DIAGRAM</a:t>
            </a:r>
            <a:endParaRPr lang="en-IN" dirty="0">
              <a:latin typeface="Times New Roman" panose="02020603050405020304" pitchFamily="18" charset="0"/>
              <a:cs typeface="Times New Roman" panose="02020603050405020304" pitchFamily="18" charset="0"/>
            </a:endParaRPr>
          </a:p>
        </p:txBody>
      </p:sp>
      <p:sp>
        <p:nvSpPr>
          <p:cNvPr id="11" name="AutoShape 6" descr="Block Diagram for Brain Tumour Detection and Segmentation | Download  Scientific Diagram">
            <a:extLst>
              <a:ext uri="{FF2B5EF4-FFF2-40B4-BE49-F238E27FC236}">
                <a16:creationId xmlns:a16="http://schemas.microsoft.com/office/drawing/2014/main" id="{3B84C2DC-913C-45DB-CB3A-242395E3956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AutoShape 8" descr="Block Diagram for Brain Tumour Detection and Segmentation | Download  Scientific Diagram">
            <a:extLst>
              <a:ext uri="{FF2B5EF4-FFF2-40B4-BE49-F238E27FC236}">
                <a16:creationId xmlns:a16="http://schemas.microsoft.com/office/drawing/2014/main" id="{93BDDD92-0B16-24B5-1C82-D637E520C08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AutoShape 10" descr="Block Diagram for Brain Tumour Detection and Segmentation | Download  Scientific Diagram">
            <a:extLst>
              <a:ext uri="{FF2B5EF4-FFF2-40B4-BE49-F238E27FC236}">
                <a16:creationId xmlns:a16="http://schemas.microsoft.com/office/drawing/2014/main" id="{A65806C0-C2D3-2728-39AC-981C8782232B}"/>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12" descr="Block Diagram for Brain Tumour Detection and Segmentation | Download  Scientific Diagram">
            <a:extLst>
              <a:ext uri="{FF2B5EF4-FFF2-40B4-BE49-F238E27FC236}">
                <a16:creationId xmlns:a16="http://schemas.microsoft.com/office/drawing/2014/main" id="{F1529267-2AAA-E2B9-4606-549A1D06F0CA}"/>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 name="AutoShape 14" descr="Block Diagram for Brain Tumour Detection and Segmentation | Download  Scientific Diagram">
            <a:extLst>
              <a:ext uri="{FF2B5EF4-FFF2-40B4-BE49-F238E27FC236}">
                <a16:creationId xmlns:a16="http://schemas.microsoft.com/office/drawing/2014/main" id="{0755535D-1305-A0C3-27A2-826988CA6B59}"/>
              </a:ext>
            </a:extLst>
          </p:cNvPr>
          <p:cNvSpPr>
            <a:spLocks noChangeAspect="1" noChangeArrowheads="1"/>
          </p:cNvSpPr>
          <p:nvPr/>
        </p:nvSpPr>
        <p:spPr bwMode="auto">
          <a:xfrm>
            <a:off x="6553200" y="3886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9" name="Picture 18">
            <a:extLst>
              <a:ext uri="{FF2B5EF4-FFF2-40B4-BE49-F238E27FC236}">
                <a16:creationId xmlns:a16="http://schemas.microsoft.com/office/drawing/2014/main" id="{D1684101-02EC-9127-C391-CB0024E87A80}"/>
              </a:ext>
            </a:extLst>
          </p:cNvPr>
          <p:cNvPicPr>
            <a:picLocks noChangeAspect="1"/>
          </p:cNvPicPr>
          <p:nvPr/>
        </p:nvPicPr>
        <p:blipFill>
          <a:blip r:embed="rId2"/>
          <a:stretch>
            <a:fillRect/>
          </a:stretch>
        </p:blipFill>
        <p:spPr>
          <a:xfrm>
            <a:off x="3347599" y="1310005"/>
            <a:ext cx="5496801" cy="5482298"/>
          </a:xfrm>
          <a:prstGeom prst="rect">
            <a:avLst/>
          </a:prstGeom>
        </p:spPr>
      </p:pic>
    </p:spTree>
    <p:extLst>
      <p:ext uri="{BB962C8B-B14F-4D97-AF65-F5344CB8AC3E}">
        <p14:creationId xmlns:p14="http://schemas.microsoft.com/office/powerpoint/2010/main" val="661707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D2FEB-5F41-D090-A7D3-0EA1E27F3F80}"/>
              </a:ext>
            </a:extLst>
          </p:cNvPr>
          <p:cNvSpPr>
            <a:spLocks noGrp="1"/>
          </p:cNvSpPr>
          <p:nvPr>
            <p:ph type="title"/>
          </p:nvPr>
        </p:nvSpPr>
        <p:spPr>
          <a:xfrm>
            <a:off x="838200" y="365125"/>
            <a:ext cx="10515600" cy="539115"/>
          </a:xfrm>
        </p:spPr>
        <p:txBody>
          <a:bodyPr>
            <a:normAutofit fontScale="90000"/>
          </a:bodyPr>
          <a:lstStyle/>
          <a:p>
            <a:r>
              <a:rPr lang="en-US" dirty="0">
                <a:latin typeface="Times New Roman" panose="02020603050405020304" pitchFamily="18" charset="0"/>
                <a:cs typeface="Times New Roman" panose="02020603050405020304" pitchFamily="18" charset="0"/>
              </a:rPr>
              <a:t>                   IMPLEMENTATION</a:t>
            </a:r>
            <a:endParaRPr lang="en-IN"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533E8BC8-BCBA-A10B-9B2C-1F76400C82B0}"/>
              </a:ext>
            </a:extLst>
          </p:cNvPr>
          <p:cNvPicPr>
            <a:picLocks noGrp="1" noChangeAspect="1"/>
          </p:cNvPicPr>
          <p:nvPr>
            <p:ph idx="1"/>
          </p:nvPr>
        </p:nvPicPr>
        <p:blipFill>
          <a:blip r:embed="rId2"/>
          <a:stretch>
            <a:fillRect/>
          </a:stretch>
        </p:blipFill>
        <p:spPr>
          <a:xfrm>
            <a:off x="1960880" y="904241"/>
            <a:ext cx="7792720" cy="5812070"/>
          </a:xfrm>
          <a:prstGeom prst="rect">
            <a:avLst/>
          </a:prstGeom>
        </p:spPr>
      </p:pic>
    </p:spTree>
    <p:extLst>
      <p:ext uri="{BB962C8B-B14F-4D97-AF65-F5344CB8AC3E}">
        <p14:creationId xmlns:p14="http://schemas.microsoft.com/office/powerpoint/2010/main" val="283291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TotalTime>
  <Words>555</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MT</vt:lpstr>
      <vt:lpstr>Calibri</vt:lpstr>
      <vt:lpstr>Calibri Light</vt:lpstr>
      <vt:lpstr>Söhne</vt:lpstr>
      <vt:lpstr>Times New Roman</vt:lpstr>
      <vt:lpstr>Wingdings</vt:lpstr>
      <vt:lpstr>Office Theme</vt:lpstr>
      <vt:lpstr>BRAIN TUMOR DETECTION USING MACHINE LEARNING</vt:lpstr>
      <vt:lpstr>INTRODUCTION</vt:lpstr>
      <vt:lpstr>              PROBLEM STATEMENT</vt:lpstr>
      <vt:lpstr>                      ABSTRACT</vt:lpstr>
      <vt:lpstr>               DATA COLLECTION</vt:lpstr>
      <vt:lpstr>MODULES</vt:lpstr>
      <vt:lpstr>PROPOSED METHODOLOGY</vt:lpstr>
      <vt:lpstr>                   BLOCK DIAGRAM</vt:lpstr>
      <vt:lpstr>                   IMPLEMENTATION</vt:lpstr>
      <vt:lpstr>RESULT  AND DISCUSSION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NIVEDHA M</dc:creator>
  <cp:lastModifiedBy>libernaasuwatha@gmail.com</cp:lastModifiedBy>
  <cp:revision>20</cp:revision>
  <dcterms:created xsi:type="dcterms:W3CDTF">2024-01-29T04:16:13Z</dcterms:created>
  <dcterms:modified xsi:type="dcterms:W3CDTF">2024-03-22T15:32:46Z</dcterms:modified>
</cp:coreProperties>
</file>