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8"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077763" y="661296"/>
            <a:ext cx="4779009" cy="63500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9" y="11440"/>
            <a:ext cx="12191979" cy="6846559"/>
          </a:xfrm>
          <a:prstGeom prst="rect">
            <a:avLst/>
          </a:prstGeom>
        </p:spPr>
      </p:pic>
      <p:sp>
        <p:nvSpPr>
          <p:cNvPr id="17" name="bg object 17"/>
          <p:cNvSpPr/>
          <p:nvPr/>
        </p:nvSpPr>
        <p:spPr>
          <a:xfrm>
            <a:off x="1903615" y="4638502"/>
            <a:ext cx="8385175" cy="1332865"/>
          </a:xfrm>
          <a:custGeom>
            <a:avLst/>
            <a:gdLst/>
            <a:ahLst/>
            <a:cxnLst/>
            <a:rect l="l" t="t" r="r" b="b"/>
            <a:pathLst>
              <a:path w="8385175" h="1332864">
                <a:moveTo>
                  <a:pt x="8384769" y="1332633"/>
                </a:moveTo>
                <a:lnTo>
                  <a:pt x="0" y="1332633"/>
                </a:lnTo>
                <a:lnTo>
                  <a:pt x="0" y="0"/>
                </a:lnTo>
                <a:lnTo>
                  <a:pt x="8384769" y="0"/>
                </a:lnTo>
                <a:lnTo>
                  <a:pt x="8384769" y="1332633"/>
                </a:lnTo>
                <a:close/>
              </a:path>
            </a:pathLst>
          </a:custGeom>
          <a:solidFill>
            <a:srgbClr val="FFFFFF">
              <a:alpha val="94900"/>
            </a:srgbClr>
          </a:solidFill>
        </p:spPr>
        <p:txBody>
          <a:bodyPr wrap="square" lIns="0" tIns="0" rIns="0" bIns="0" rtlCol="0"/>
          <a:lstStyle/>
          <a:p>
            <a:endParaRPr/>
          </a:p>
        </p:txBody>
      </p:sp>
      <p:sp>
        <p:nvSpPr>
          <p:cNvPr id="18" name="bg object 18"/>
          <p:cNvSpPr/>
          <p:nvPr/>
        </p:nvSpPr>
        <p:spPr>
          <a:xfrm>
            <a:off x="1903615" y="4638502"/>
            <a:ext cx="8385175" cy="1332865"/>
          </a:xfrm>
          <a:custGeom>
            <a:avLst/>
            <a:gdLst/>
            <a:ahLst/>
            <a:cxnLst/>
            <a:rect l="l" t="t" r="r" b="b"/>
            <a:pathLst>
              <a:path w="8385175" h="1332864">
                <a:moveTo>
                  <a:pt x="0" y="0"/>
                </a:moveTo>
                <a:lnTo>
                  <a:pt x="8384769" y="0"/>
                </a:lnTo>
                <a:lnTo>
                  <a:pt x="8384769" y="1332633"/>
                </a:lnTo>
                <a:lnTo>
                  <a:pt x="0" y="1332633"/>
                </a:lnTo>
                <a:lnTo>
                  <a:pt x="0" y="0"/>
                </a:lnTo>
                <a:close/>
              </a:path>
            </a:pathLst>
          </a:custGeom>
          <a:ln w="12699">
            <a:solidFill>
              <a:srgbClr val="E7E7E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29587" y="0"/>
            <a:ext cx="11278572" cy="2101309"/>
          </a:xfrm>
          <a:prstGeom prst="rect">
            <a:avLst/>
          </a:prstGeom>
        </p:spPr>
      </p:pic>
      <p:sp>
        <p:nvSpPr>
          <p:cNvPr id="17" name="bg object 17"/>
          <p:cNvSpPr/>
          <p:nvPr/>
        </p:nvSpPr>
        <p:spPr>
          <a:xfrm>
            <a:off x="558208" y="0"/>
            <a:ext cx="11167745" cy="2019300"/>
          </a:xfrm>
          <a:custGeom>
            <a:avLst/>
            <a:gdLst/>
            <a:ahLst/>
            <a:cxnLst/>
            <a:rect l="l" t="t" r="r" b="b"/>
            <a:pathLst>
              <a:path w="11167745" h="2019300">
                <a:moveTo>
                  <a:pt x="11167447" y="2018805"/>
                </a:moveTo>
                <a:lnTo>
                  <a:pt x="0" y="2018805"/>
                </a:lnTo>
                <a:lnTo>
                  <a:pt x="0" y="0"/>
                </a:lnTo>
                <a:lnTo>
                  <a:pt x="11167447" y="0"/>
                </a:lnTo>
                <a:lnTo>
                  <a:pt x="11167447" y="2018805"/>
                </a:lnTo>
                <a:close/>
              </a:path>
            </a:pathLst>
          </a:custGeom>
          <a:solidFill>
            <a:srgbClr val="FFFFFF"/>
          </a:solidFill>
        </p:spPr>
        <p:txBody>
          <a:bodyPr wrap="square" lIns="0" tIns="0" rIns="0" bIns="0" rtlCol="0"/>
          <a:lstStyle/>
          <a:p>
            <a:endParaRPr/>
          </a:p>
        </p:txBody>
      </p:sp>
      <p:sp>
        <p:nvSpPr>
          <p:cNvPr id="18" name="bg object 18"/>
          <p:cNvSpPr/>
          <p:nvPr/>
        </p:nvSpPr>
        <p:spPr>
          <a:xfrm>
            <a:off x="558208" y="0"/>
            <a:ext cx="11167745" cy="2019300"/>
          </a:xfrm>
          <a:custGeom>
            <a:avLst/>
            <a:gdLst/>
            <a:ahLst/>
            <a:cxnLst/>
            <a:rect l="l" t="t" r="r" b="b"/>
            <a:pathLst>
              <a:path w="11167745" h="2019300">
                <a:moveTo>
                  <a:pt x="0" y="0"/>
                </a:moveTo>
                <a:lnTo>
                  <a:pt x="11167447" y="0"/>
                </a:lnTo>
                <a:lnTo>
                  <a:pt x="11167447" y="2018805"/>
                </a:lnTo>
                <a:lnTo>
                  <a:pt x="0" y="2018805"/>
                </a:lnTo>
                <a:lnTo>
                  <a:pt x="0" y="0"/>
                </a:lnTo>
                <a:close/>
              </a:path>
            </a:pathLst>
          </a:custGeom>
          <a:ln w="9524">
            <a:solidFill>
              <a:srgbClr val="E7E7E7"/>
            </a:solidFill>
          </a:ln>
        </p:spPr>
        <p:txBody>
          <a:bodyPr wrap="square" lIns="0" tIns="0" rIns="0" bIns="0" rtlCol="0"/>
          <a:lstStyle/>
          <a:p>
            <a:endParaRPr/>
          </a:p>
        </p:txBody>
      </p:sp>
      <p:sp>
        <p:nvSpPr>
          <p:cNvPr id="19" name="bg object 19"/>
          <p:cNvSpPr/>
          <p:nvPr/>
        </p:nvSpPr>
        <p:spPr>
          <a:xfrm>
            <a:off x="498833" y="787351"/>
            <a:ext cx="128270" cy="704215"/>
          </a:xfrm>
          <a:custGeom>
            <a:avLst/>
            <a:gdLst/>
            <a:ahLst/>
            <a:cxnLst/>
            <a:rect l="l" t="t" r="r" b="b"/>
            <a:pathLst>
              <a:path w="128270" h="704215">
                <a:moveTo>
                  <a:pt x="128015" y="704087"/>
                </a:moveTo>
                <a:lnTo>
                  <a:pt x="0" y="704087"/>
                </a:lnTo>
                <a:lnTo>
                  <a:pt x="0" y="0"/>
                </a:lnTo>
                <a:lnTo>
                  <a:pt x="128015" y="0"/>
                </a:lnTo>
                <a:lnTo>
                  <a:pt x="128015" y="704087"/>
                </a:lnTo>
                <a:close/>
              </a:path>
            </a:pathLst>
          </a:custGeom>
          <a:solidFill>
            <a:srgbClr val="F4A700"/>
          </a:solidFill>
        </p:spPr>
        <p:txBody>
          <a:bodyPr wrap="square" lIns="0" tIns="0" rIns="0" bIns="0" rtlCol="0"/>
          <a:lstStyle/>
          <a:p>
            <a:endParaRPr/>
          </a:p>
        </p:txBody>
      </p:sp>
      <p:sp>
        <p:nvSpPr>
          <p:cNvPr id="2" name="Holder 2"/>
          <p:cNvSpPr>
            <a:spLocks noGrp="1"/>
          </p:cNvSpPr>
          <p:nvPr>
            <p:ph type="title"/>
          </p:nvPr>
        </p:nvSpPr>
        <p:spPr>
          <a:xfrm>
            <a:off x="4309693" y="425396"/>
            <a:ext cx="7251748" cy="112663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8691" y="2084134"/>
            <a:ext cx="6694805" cy="695960"/>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FFFF00"/>
                </a:solidFill>
              </a:rPr>
              <a:t>INDUSTRIAL</a:t>
            </a:r>
            <a:r>
              <a:rPr sz="4400" spc="-80" dirty="0">
                <a:solidFill>
                  <a:srgbClr val="FFFF00"/>
                </a:solidFill>
              </a:rPr>
              <a:t> </a:t>
            </a:r>
            <a:r>
              <a:rPr sz="4400" dirty="0">
                <a:solidFill>
                  <a:srgbClr val="FFFF00"/>
                </a:solidFill>
              </a:rPr>
              <a:t>USE</a:t>
            </a:r>
            <a:r>
              <a:rPr sz="4400" spc="-75" dirty="0">
                <a:solidFill>
                  <a:srgbClr val="FFFF00"/>
                </a:solidFill>
              </a:rPr>
              <a:t> </a:t>
            </a:r>
            <a:r>
              <a:rPr sz="4400" spc="-20" dirty="0">
                <a:solidFill>
                  <a:srgbClr val="FFFF00"/>
                </a:solidFill>
              </a:rPr>
              <a:t>CASES</a:t>
            </a:r>
            <a:endParaRPr sz="4400"/>
          </a:p>
        </p:txBody>
      </p:sp>
      <p:sp>
        <p:nvSpPr>
          <p:cNvPr id="3" name="object 3"/>
          <p:cNvSpPr txBox="1"/>
          <p:nvPr/>
        </p:nvSpPr>
        <p:spPr>
          <a:xfrm>
            <a:off x="818691" y="3098102"/>
            <a:ext cx="677672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PREDICTIVE</a:t>
            </a:r>
            <a:r>
              <a:rPr sz="2800" b="1" spc="-60" dirty="0">
                <a:latin typeface="Times New Roman"/>
                <a:cs typeface="Times New Roman"/>
              </a:rPr>
              <a:t> </a:t>
            </a:r>
            <a:r>
              <a:rPr sz="2800" b="1" dirty="0">
                <a:latin typeface="Times New Roman"/>
                <a:cs typeface="Times New Roman"/>
              </a:rPr>
              <a:t>MODELLING</a:t>
            </a:r>
            <a:r>
              <a:rPr sz="2800" b="1" spc="-45" dirty="0">
                <a:latin typeface="Times New Roman"/>
                <a:cs typeface="Times New Roman"/>
              </a:rPr>
              <a:t> </a:t>
            </a:r>
            <a:r>
              <a:rPr sz="2800" b="1" spc="-10" dirty="0">
                <a:latin typeface="Times New Roman"/>
                <a:cs typeface="Times New Roman"/>
              </a:rPr>
              <a:t>ANALYTICS</a:t>
            </a:r>
            <a:endParaRPr sz="2800" dirty="0">
              <a:latin typeface="Times New Roman"/>
              <a:cs typeface="Times New Roman"/>
            </a:endParaRPr>
          </a:p>
        </p:txBody>
      </p:sp>
      <p:sp>
        <p:nvSpPr>
          <p:cNvPr id="4" name="object 4"/>
          <p:cNvSpPr/>
          <p:nvPr/>
        </p:nvSpPr>
        <p:spPr>
          <a:xfrm>
            <a:off x="2483049" y="5628177"/>
            <a:ext cx="7226300" cy="686435"/>
          </a:xfrm>
          <a:custGeom>
            <a:avLst/>
            <a:gdLst/>
            <a:ahLst/>
            <a:cxnLst/>
            <a:rect l="l" t="t" r="r" b="b"/>
            <a:pathLst>
              <a:path w="7226300" h="686435">
                <a:moveTo>
                  <a:pt x="60" y="59"/>
                </a:moveTo>
                <a:lnTo>
                  <a:pt x="7225840" y="59"/>
                </a:lnTo>
                <a:lnTo>
                  <a:pt x="7225840" y="685859"/>
                </a:lnTo>
                <a:lnTo>
                  <a:pt x="60" y="685859"/>
                </a:lnTo>
                <a:lnTo>
                  <a:pt x="60" y="59"/>
                </a:lnTo>
                <a:close/>
              </a:path>
            </a:pathLst>
          </a:custGeom>
          <a:solidFill>
            <a:srgbClr val="F4A700"/>
          </a:solidFill>
        </p:spPr>
        <p:txBody>
          <a:bodyPr wrap="square" lIns="0" tIns="0" rIns="0" bIns="0" rtlCol="0"/>
          <a:lstStyle/>
          <a:p>
            <a:endParaRPr/>
          </a:p>
        </p:txBody>
      </p:sp>
      <p:sp>
        <p:nvSpPr>
          <p:cNvPr id="5" name="object 5"/>
          <p:cNvSpPr txBox="1"/>
          <p:nvPr/>
        </p:nvSpPr>
        <p:spPr>
          <a:xfrm>
            <a:off x="2107269" y="4662001"/>
            <a:ext cx="3394075" cy="869469"/>
          </a:xfrm>
          <a:prstGeom prst="rect">
            <a:avLst/>
          </a:prstGeom>
        </p:spPr>
        <p:txBody>
          <a:bodyPr vert="horz" wrap="square" lIns="0" tIns="12700" rIns="0" bIns="0" rtlCol="0">
            <a:spAutoFit/>
          </a:bodyPr>
          <a:lstStyle/>
          <a:p>
            <a:pPr marL="12700">
              <a:lnSpc>
                <a:spcPct val="100000"/>
              </a:lnSpc>
              <a:spcBef>
                <a:spcPts val="100"/>
              </a:spcBef>
            </a:pPr>
            <a:r>
              <a:rPr lang="en-US" b="1" spc="-25" dirty="0">
                <a:latin typeface="Times New Roman"/>
                <a:cs typeface="Times New Roman"/>
              </a:rPr>
              <a:t>KRISHNA N</a:t>
            </a:r>
          </a:p>
          <a:p>
            <a:pPr marL="12700">
              <a:lnSpc>
                <a:spcPct val="100000"/>
              </a:lnSpc>
              <a:spcBef>
                <a:spcPts val="100"/>
              </a:spcBef>
            </a:pPr>
            <a:r>
              <a:rPr lang="en-US" b="1" spc="-25" dirty="0">
                <a:latin typeface="Times New Roman"/>
                <a:cs typeface="Times New Roman"/>
              </a:rPr>
              <a:t>LAVANYA DEVI K</a:t>
            </a:r>
          </a:p>
          <a:p>
            <a:pPr marL="12700">
              <a:lnSpc>
                <a:spcPct val="100000"/>
              </a:lnSpc>
              <a:spcBef>
                <a:spcPts val="100"/>
              </a:spcBef>
            </a:pPr>
            <a:r>
              <a:rPr lang="en-US" b="1" spc="-25" dirty="0">
                <a:latin typeface="Times New Roman"/>
                <a:cs typeface="Times New Roman"/>
              </a:rPr>
              <a:t>LIBERNA ASUWATHA A</a:t>
            </a:r>
            <a:endParaRPr dirty="0">
              <a:latin typeface="Times New Roman"/>
              <a:cs typeface="Times New Roman"/>
            </a:endParaRPr>
          </a:p>
        </p:txBody>
      </p:sp>
      <p:sp>
        <p:nvSpPr>
          <p:cNvPr id="6" name="object 6"/>
          <p:cNvSpPr txBox="1"/>
          <p:nvPr/>
        </p:nvSpPr>
        <p:spPr>
          <a:xfrm>
            <a:off x="2666007" y="5713562"/>
            <a:ext cx="2535555"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Times New Roman"/>
                <a:cs typeface="Times New Roman"/>
              </a:rPr>
              <a:t>I</a:t>
            </a:r>
            <a:r>
              <a:rPr lang="en-US" sz="2000" b="1" spc="-10" dirty="0">
                <a:latin typeface="Times New Roman"/>
                <a:cs typeface="Times New Roman"/>
              </a:rPr>
              <a:t>II –AI&amp;DS</a:t>
            </a:r>
            <a:endParaRPr sz="2000" dirty="0">
              <a:latin typeface="Times New Roman"/>
              <a:cs typeface="Times New Roman"/>
            </a:endParaRPr>
          </a:p>
        </p:txBody>
      </p:sp>
      <p:grpSp>
        <p:nvGrpSpPr>
          <p:cNvPr id="7" name="object 7"/>
          <p:cNvGrpSpPr/>
          <p:nvPr/>
        </p:nvGrpSpPr>
        <p:grpSpPr>
          <a:xfrm>
            <a:off x="93233" y="11440"/>
            <a:ext cx="12099290" cy="4101465"/>
            <a:chOff x="93233" y="11440"/>
            <a:chExt cx="12099290" cy="4101465"/>
          </a:xfrm>
        </p:grpSpPr>
        <p:pic>
          <p:nvPicPr>
            <p:cNvPr id="8" name="object 8"/>
            <p:cNvPicPr/>
            <p:nvPr/>
          </p:nvPicPr>
          <p:blipFill>
            <a:blip r:embed="rId2" cstate="print"/>
            <a:stretch>
              <a:fillRect/>
            </a:stretch>
          </p:blipFill>
          <p:spPr>
            <a:xfrm>
              <a:off x="8320200" y="886863"/>
              <a:ext cx="3337111" cy="3225874"/>
            </a:xfrm>
            <a:prstGeom prst="rect">
              <a:avLst/>
            </a:prstGeom>
          </p:spPr>
        </p:pic>
        <p:pic>
          <p:nvPicPr>
            <p:cNvPr id="9" name="object 9"/>
            <p:cNvPicPr/>
            <p:nvPr/>
          </p:nvPicPr>
          <p:blipFill>
            <a:blip r:embed="rId3" cstate="print"/>
            <a:stretch>
              <a:fillRect/>
            </a:stretch>
          </p:blipFill>
          <p:spPr>
            <a:xfrm>
              <a:off x="93233" y="171893"/>
              <a:ext cx="1500852" cy="599715"/>
            </a:xfrm>
            <a:prstGeom prst="rect">
              <a:avLst/>
            </a:prstGeom>
          </p:spPr>
        </p:pic>
        <p:pic>
          <p:nvPicPr>
            <p:cNvPr id="10" name="object 10"/>
            <p:cNvPicPr/>
            <p:nvPr/>
          </p:nvPicPr>
          <p:blipFill>
            <a:blip r:embed="rId4" cstate="print"/>
            <a:stretch>
              <a:fillRect/>
            </a:stretch>
          </p:blipFill>
          <p:spPr>
            <a:xfrm>
              <a:off x="11635501" y="11440"/>
              <a:ext cx="556498" cy="78704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60805">
              <a:lnSpc>
                <a:spcPct val="100000"/>
              </a:lnSpc>
              <a:spcBef>
                <a:spcPts val="100"/>
              </a:spcBef>
            </a:pPr>
            <a:r>
              <a:rPr sz="4000" dirty="0"/>
              <a:t>PROBLEM</a:t>
            </a:r>
            <a:r>
              <a:rPr sz="4000" spc="-35" dirty="0"/>
              <a:t> </a:t>
            </a:r>
            <a:r>
              <a:rPr sz="4000" spc="-10" dirty="0"/>
              <a:t>STATEMENT</a:t>
            </a:r>
            <a:endParaRPr sz="4000"/>
          </a:p>
        </p:txBody>
      </p:sp>
      <p:pic>
        <p:nvPicPr>
          <p:cNvPr id="3" name="object 3"/>
          <p:cNvPicPr/>
          <p:nvPr/>
        </p:nvPicPr>
        <p:blipFill>
          <a:blip r:embed="rId2" cstate="print"/>
          <a:stretch>
            <a:fillRect/>
          </a:stretch>
        </p:blipFill>
        <p:spPr>
          <a:xfrm>
            <a:off x="0" y="0"/>
            <a:ext cx="4854387" cy="6857999"/>
          </a:xfrm>
          <a:prstGeom prst="rect">
            <a:avLst/>
          </a:prstGeom>
        </p:spPr>
      </p:pic>
      <p:sp>
        <p:nvSpPr>
          <p:cNvPr id="5" name="TextBox 4">
            <a:extLst>
              <a:ext uri="{FF2B5EF4-FFF2-40B4-BE49-F238E27FC236}">
                <a16:creationId xmlns:a16="http://schemas.microsoft.com/office/drawing/2014/main" id="{6C5EDA97-E52E-5FE5-E129-103DE9403B42}"/>
              </a:ext>
            </a:extLst>
          </p:cNvPr>
          <p:cNvSpPr txBox="1"/>
          <p:nvPr/>
        </p:nvSpPr>
        <p:spPr>
          <a:xfrm>
            <a:off x="5105400" y="2409821"/>
            <a:ext cx="6324600" cy="4401205"/>
          </a:xfrm>
          <a:prstGeom prst="rect">
            <a:avLst/>
          </a:prstGeom>
          <a:noFill/>
        </p:spPr>
        <p:txBody>
          <a:bodyPr wrap="square">
            <a:spAutoFit/>
          </a:bodyPr>
          <a:lstStyle/>
          <a:p>
            <a:r>
              <a:rPr lang="en-IN" sz="2800" dirty="0"/>
              <a:t>The automobile industry faces challenges in effectively monitoring and maintaining vehicle health, leading to potential breakdowns, increased maintenance costs, and reduced overall customer satisfaction. Traditional diagnostic methods may not provide real-time insights, making it difficult to predict and prevent issues before they escalate.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4000" dirty="0"/>
              <a:t>ABOUT</a:t>
            </a:r>
            <a:r>
              <a:rPr sz="4000" spc="-25" dirty="0"/>
              <a:t> </a:t>
            </a:r>
            <a:r>
              <a:rPr sz="4000" spc="-10" dirty="0"/>
              <a:t>INDUSTRY:</a:t>
            </a:r>
            <a:endParaRPr sz="4000"/>
          </a:p>
        </p:txBody>
      </p:sp>
      <p:sp>
        <p:nvSpPr>
          <p:cNvPr id="3" name="object 3"/>
          <p:cNvSpPr txBox="1"/>
          <p:nvPr/>
        </p:nvSpPr>
        <p:spPr>
          <a:xfrm>
            <a:off x="422111" y="2206630"/>
            <a:ext cx="11846089" cy="4339906"/>
          </a:xfrm>
          <a:prstGeom prst="rect">
            <a:avLst/>
          </a:prstGeom>
        </p:spPr>
        <p:txBody>
          <a:bodyPr vert="horz" wrap="square" lIns="0" tIns="12700" rIns="0" bIns="0" rtlCol="0">
            <a:spAutoFit/>
          </a:bodyPr>
          <a:lstStyle/>
          <a:p>
            <a:pPr marL="12700" marR="5080">
              <a:lnSpc>
                <a:spcPct val="144700"/>
              </a:lnSpc>
              <a:spcBef>
                <a:spcPts val="100"/>
              </a:spcBef>
            </a:pPr>
            <a:r>
              <a:rPr sz="2800" b="1" spc="-10" dirty="0">
                <a:latin typeface="Times New Roman"/>
                <a:cs typeface="Times New Roman"/>
              </a:rPr>
              <a:t>INDUSTRY</a:t>
            </a:r>
            <a:r>
              <a:rPr sz="2800" b="1" spc="-90" dirty="0">
                <a:latin typeface="Times New Roman"/>
                <a:cs typeface="Times New Roman"/>
              </a:rPr>
              <a:t> </a:t>
            </a:r>
            <a:r>
              <a:rPr sz="2800" b="1" spc="-10" dirty="0">
                <a:latin typeface="Times New Roman"/>
                <a:cs typeface="Times New Roman"/>
              </a:rPr>
              <a:t>NAME: </a:t>
            </a:r>
            <a:r>
              <a:rPr lang="en-IN" sz="2800" b="1" spc="-10" dirty="0">
                <a:latin typeface="Times New Roman"/>
                <a:cs typeface="Times New Roman"/>
              </a:rPr>
              <a:t>Automobile Industry</a:t>
            </a:r>
            <a:endParaRPr lang="en-US" sz="2800" b="1" spc="-10" dirty="0">
              <a:latin typeface="Times New Roman"/>
              <a:cs typeface="Times New Roman"/>
            </a:endParaRPr>
          </a:p>
          <a:p>
            <a:pPr marL="12700" marR="5080">
              <a:lnSpc>
                <a:spcPct val="144700"/>
              </a:lnSpc>
              <a:spcBef>
                <a:spcPts val="100"/>
              </a:spcBef>
            </a:pPr>
            <a:r>
              <a:rPr sz="2800" b="1" spc="-10" dirty="0">
                <a:latin typeface="Times New Roman"/>
                <a:cs typeface="Times New Roman"/>
              </a:rPr>
              <a:t>EXPLANATION</a:t>
            </a:r>
            <a:r>
              <a:rPr lang="en-US" sz="2800" b="1" spc="-10" dirty="0">
                <a:latin typeface="Times New Roman"/>
                <a:cs typeface="Times New Roman"/>
              </a:rPr>
              <a:t>:</a:t>
            </a:r>
          </a:p>
          <a:p>
            <a:pPr marL="12700" marR="5080">
              <a:lnSpc>
                <a:spcPct val="144700"/>
              </a:lnSpc>
              <a:spcBef>
                <a:spcPts val="100"/>
              </a:spcBef>
            </a:pPr>
            <a:r>
              <a:rPr lang="en-US" sz="2800" dirty="0">
                <a:latin typeface="Times New Roman"/>
                <a:cs typeface="Times New Roman"/>
              </a:rPr>
              <a:t>The automobile industry is a vast sector encompassing the design, manufacturing, sales, and maintenance of vehicles. With the increasing complexity of modern vehicles, there is a growing need for advanced diagnostics and predictive analytics to ensure optimal performance, minimize downtime, and enhance the overall customer experience.</a:t>
            </a:r>
            <a:endParaRPr sz="2800" dirty="0">
              <a:latin typeface="Times New Roman"/>
              <a:cs typeface="Times New Roman"/>
            </a:endParaRPr>
          </a:p>
        </p:txBody>
      </p:sp>
      <p:pic>
        <p:nvPicPr>
          <p:cNvPr id="4" name="object 4"/>
          <p:cNvPicPr/>
          <p:nvPr/>
        </p:nvPicPr>
        <p:blipFill>
          <a:blip r:embed="rId2" cstate="print"/>
          <a:stretch>
            <a:fillRect/>
          </a:stretch>
        </p:blipFill>
        <p:spPr>
          <a:xfrm>
            <a:off x="0" y="12133"/>
            <a:ext cx="5059630" cy="20183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9693" y="425396"/>
            <a:ext cx="7251748" cy="940142"/>
          </a:xfrm>
          <a:prstGeom prst="rect">
            <a:avLst/>
          </a:prstGeom>
        </p:spPr>
        <p:txBody>
          <a:bodyPr vert="horz" wrap="square" lIns="0" tIns="565290" rIns="0" bIns="0" rtlCol="0">
            <a:spAutoFit/>
          </a:bodyPr>
          <a:lstStyle/>
          <a:p>
            <a:pPr marL="4138295" indent="-571500" algn="just">
              <a:lnSpc>
                <a:spcPct val="100000"/>
              </a:lnSpc>
              <a:spcBef>
                <a:spcPts val="100"/>
              </a:spcBef>
              <a:buFont typeface="Wingdings" panose="05000000000000000000" pitchFamily="2" charset="2"/>
              <a:buChar char="§"/>
            </a:pPr>
            <a:r>
              <a:rPr sz="2400" spc="-10" dirty="0"/>
              <a:t>SOLUTION</a:t>
            </a:r>
          </a:p>
        </p:txBody>
      </p:sp>
      <p:pic>
        <p:nvPicPr>
          <p:cNvPr id="3" name="object 3"/>
          <p:cNvPicPr/>
          <p:nvPr/>
        </p:nvPicPr>
        <p:blipFill>
          <a:blip r:embed="rId2" cstate="print"/>
          <a:stretch>
            <a:fillRect/>
          </a:stretch>
        </p:blipFill>
        <p:spPr>
          <a:xfrm>
            <a:off x="0" y="51099"/>
            <a:ext cx="6157494" cy="2379053"/>
          </a:xfrm>
          <a:prstGeom prst="rect">
            <a:avLst/>
          </a:prstGeom>
        </p:spPr>
      </p:pic>
      <p:sp>
        <p:nvSpPr>
          <p:cNvPr id="5" name="TextBox 4">
            <a:extLst>
              <a:ext uri="{FF2B5EF4-FFF2-40B4-BE49-F238E27FC236}">
                <a16:creationId xmlns:a16="http://schemas.microsoft.com/office/drawing/2014/main" id="{87CE8971-18ED-D07E-7525-ADA9B0FBB045}"/>
              </a:ext>
            </a:extLst>
          </p:cNvPr>
          <p:cNvSpPr txBox="1"/>
          <p:nvPr/>
        </p:nvSpPr>
        <p:spPr>
          <a:xfrm>
            <a:off x="381000" y="2804449"/>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Vehicle Diagnostics + Predictive Analytics</a:t>
            </a:r>
          </a:p>
        </p:txBody>
      </p:sp>
      <p:sp>
        <p:nvSpPr>
          <p:cNvPr id="7" name="TextBox 6">
            <a:extLst>
              <a:ext uri="{FF2B5EF4-FFF2-40B4-BE49-F238E27FC236}">
                <a16:creationId xmlns:a16="http://schemas.microsoft.com/office/drawing/2014/main" id="{F0B8AF02-285F-9FB4-F08E-1C5CB9F1D5CD}"/>
              </a:ext>
            </a:extLst>
          </p:cNvPr>
          <p:cNvSpPr txBox="1"/>
          <p:nvPr/>
        </p:nvSpPr>
        <p:spPr>
          <a:xfrm>
            <a:off x="3044484" y="3271079"/>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Real-time Monitoring</a:t>
            </a:r>
          </a:p>
        </p:txBody>
      </p:sp>
      <p:sp>
        <p:nvSpPr>
          <p:cNvPr id="9" name="TextBox 8">
            <a:extLst>
              <a:ext uri="{FF2B5EF4-FFF2-40B4-BE49-F238E27FC236}">
                <a16:creationId xmlns:a16="http://schemas.microsoft.com/office/drawing/2014/main" id="{40FDDE0A-D09E-47E8-E692-91E73B182E9E}"/>
              </a:ext>
            </a:extLst>
          </p:cNvPr>
          <p:cNvSpPr txBox="1"/>
          <p:nvPr/>
        </p:nvSpPr>
        <p:spPr>
          <a:xfrm>
            <a:off x="3044484" y="3610149"/>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Data Processing and Analytics</a:t>
            </a:r>
          </a:p>
        </p:txBody>
      </p:sp>
      <p:sp>
        <p:nvSpPr>
          <p:cNvPr id="11" name="TextBox 10">
            <a:extLst>
              <a:ext uri="{FF2B5EF4-FFF2-40B4-BE49-F238E27FC236}">
                <a16:creationId xmlns:a16="http://schemas.microsoft.com/office/drawing/2014/main" id="{A6CD0458-901C-DFE3-1360-3B4D7BD8532D}"/>
              </a:ext>
            </a:extLst>
          </p:cNvPr>
          <p:cNvSpPr txBox="1"/>
          <p:nvPr/>
        </p:nvSpPr>
        <p:spPr>
          <a:xfrm>
            <a:off x="3021038" y="3979481"/>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Predictive Maintenance</a:t>
            </a:r>
          </a:p>
        </p:txBody>
      </p:sp>
      <p:sp>
        <p:nvSpPr>
          <p:cNvPr id="13" name="TextBox 12">
            <a:extLst>
              <a:ext uri="{FF2B5EF4-FFF2-40B4-BE49-F238E27FC236}">
                <a16:creationId xmlns:a16="http://schemas.microsoft.com/office/drawing/2014/main" id="{38A206C3-785A-37A4-CF4F-3867BD9383AF}"/>
              </a:ext>
            </a:extLst>
          </p:cNvPr>
          <p:cNvSpPr txBox="1"/>
          <p:nvPr/>
        </p:nvSpPr>
        <p:spPr>
          <a:xfrm>
            <a:off x="3044484" y="4348813"/>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Remote Diagnostics</a:t>
            </a:r>
          </a:p>
        </p:txBody>
      </p:sp>
      <p:sp>
        <p:nvSpPr>
          <p:cNvPr id="15" name="TextBox 14">
            <a:extLst>
              <a:ext uri="{FF2B5EF4-FFF2-40B4-BE49-F238E27FC236}">
                <a16:creationId xmlns:a16="http://schemas.microsoft.com/office/drawing/2014/main" id="{96B8DB2A-FE4D-A2CE-08E0-32578433C95D}"/>
              </a:ext>
            </a:extLst>
          </p:cNvPr>
          <p:cNvSpPr txBox="1"/>
          <p:nvPr/>
        </p:nvSpPr>
        <p:spPr>
          <a:xfrm>
            <a:off x="3021038" y="4677906"/>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Customer Alerts and Insights</a:t>
            </a:r>
          </a:p>
        </p:txBody>
      </p:sp>
      <p:sp>
        <p:nvSpPr>
          <p:cNvPr id="17" name="TextBox 16">
            <a:extLst>
              <a:ext uri="{FF2B5EF4-FFF2-40B4-BE49-F238E27FC236}">
                <a16:creationId xmlns:a16="http://schemas.microsoft.com/office/drawing/2014/main" id="{BCADB8BD-A2C3-00CF-EE36-C57302C8D86D}"/>
              </a:ext>
            </a:extLst>
          </p:cNvPr>
          <p:cNvSpPr txBox="1"/>
          <p:nvPr/>
        </p:nvSpPr>
        <p:spPr>
          <a:xfrm>
            <a:off x="3021038" y="4969847"/>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Integration with Service Centres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03964" rIns="0" bIns="0" rtlCol="0">
            <a:spAutoFit/>
          </a:bodyPr>
          <a:lstStyle/>
          <a:p>
            <a:pPr marL="12700">
              <a:lnSpc>
                <a:spcPct val="100000"/>
              </a:lnSpc>
              <a:spcBef>
                <a:spcPts val="100"/>
              </a:spcBef>
            </a:pPr>
            <a:r>
              <a:rPr dirty="0"/>
              <a:t>SOLUTION</a:t>
            </a:r>
            <a:r>
              <a:rPr spc="-40" dirty="0"/>
              <a:t> </a:t>
            </a:r>
            <a:r>
              <a:rPr spc="-10" dirty="0"/>
              <a:t>EXPLANATION</a:t>
            </a:r>
          </a:p>
        </p:txBody>
      </p:sp>
      <p:pic>
        <p:nvPicPr>
          <p:cNvPr id="3" name="object 3"/>
          <p:cNvPicPr/>
          <p:nvPr/>
        </p:nvPicPr>
        <p:blipFill>
          <a:blip r:embed="rId2" cstate="print"/>
          <a:stretch>
            <a:fillRect/>
          </a:stretch>
        </p:blipFill>
        <p:spPr>
          <a:xfrm>
            <a:off x="0" y="0"/>
            <a:ext cx="2276668" cy="2276668"/>
          </a:xfrm>
          <a:prstGeom prst="rect">
            <a:avLst/>
          </a:prstGeom>
        </p:spPr>
      </p:pic>
      <p:sp>
        <p:nvSpPr>
          <p:cNvPr id="7" name="TextBox 6">
            <a:extLst>
              <a:ext uri="{FF2B5EF4-FFF2-40B4-BE49-F238E27FC236}">
                <a16:creationId xmlns:a16="http://schemas.microsoft.com/office/drawing/2014/main" id="{BA646F6E-F97B-98E6-42AD-8817991B33F1}"/>
              </a:ext>
            </a:extLst>
          </p:cNvPr>
          <p:cNvSpPr txBox="1"/>
          <p:nvPr/>
        </p:nvSpPr>
        <p:spPr>
          <a:xfrm>
            <a:off x="381000" y="2276668"/>
            <a:ext cx="11277600" cy="3970318"/>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Implementing a comprehensive Vehicle Diagnostics + Predictive Analytics solution involves leveraging advanced technologies to collect, process, and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real-time data from vehicles. This solution aims to:</a:t>
            </a:r>
          </a:p>
          <a:p>
            <a:r>
              <a:rPr lang="en-US" sz="2800" b="1" dirty="0">
                <a:latin typeface="Times New Roman" panose="02020603050405020304" pitchFamily="18" charset="0"/>
                <a:cs typeface="Times New Roman" panose="02020603050405020304" pitchFamily="18" charset="0"/>
              </a:rPr>
              <a:t>Real-time Monitoring</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Employ sensors and IoT devices to gather and transmit data on vehicle components like engine health, transmission, and brakes.</a:t>
            </a:r>
          </a:p>
          <a:p>
            <a:r>
              <a:rPr lang="en-US" sz="2800" b="1" dirty="0">
                <a:latin typeface="Times New Roman" panose="02020603050405020304" pitchFamily="18" charset="0"/>
                <a:cs typeface="Times New Roman" panose="02020603050405020304" pitchFamily="18" charset="0"/>
              </a:rPr>
              <a:t>Data Processing and Analytics: </a:t>
            </a:r>
          </a:p>
          <a:p>
            <a:r>
              <a:rPr lang="en-US" sz="2800" dirty="0">
                <a:latin typeface="Times New Roman" panose="02020603050405020304" pitchFamily="18" charset="0"/>
                <a:cs typeface="Times New Roman" panose="02020603050405020304" pitchFamily="18" charset="0"/>
              </a:rPr>
              <a:t>Use sophisticated algorithms to process data, identify patterns, and predict potential issues using machine learning.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9EC48-E5F7-40C9-F5F3-50BCD648E820}"/>
              </a:ext>
            </a:extLst>
          </p:cNvPr>
          <p:cNvSpPr txBox="1"/>
          <p:nvPr/>
        </p:nvSpPr>
        <p:spPr>
          <a:xfrm>
            <a:off x="2514600" y="685800"/>
            <a:ext cx="6098344"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SOLUTION</a:t>
            </a:r>
            <a:r>
              <a:rPr lang="en-IN" sz="3600" spc="-4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EXPLANATION</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759219-9289-1E2D-3EE4-51BEDC9EA3F4}"/>
              </a:ext>
            </a:extLst>
          </p:cNvPr>
          <p:cNvSpPr txBox="1"/>
          <p:nvPr/>
        </p:nvSpPr>
        <p:spPr>
          <a:xfrm>
            <a:off x="609600" y="1994322"/>
            <a:ext cx="11125200" cy="353943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Predictive Maintenance: </a:t>
            </a:r>
          </a:p>
          <a:p>
            <a:r>
              <a:rPr lang="en-US" sz="2800" dirty="0">
                <a:latin typeface="Times New Roman" panose="02020603050405020304" pitchFamily="18" charset="0"/>
                <a:cs typeface="Times New Roman" panose="02020603050405020304" pitchFamily="18" charset="0"/>
              </a:rPr>
              <a:t>Schedule maintenance based on vehicle health analysis to prevent breakdowns and reduce downtime and costs.</a:t>
            </a:r>
          </a:p>
          <a:p>
            <a:r>
              <a:rPr lang="en-US" sz="2800" b="1" dirty="0">
                <a:latin typeface="Times New Roman" panose="02020603050405020304" pitchFamily="18" charset="0"/>
                <a:cs typeface="Times New Roman" panose="02020603050405020304" pitchFamily="18" charset="0"/>
              </a:rPr>
              <a:t>Remote Diagnostics: </a:t>
            </a:r>
          </a:p>
          <a:p>
            <a:r>
              <a:rPr lang="en-US" sz="2800" dirty="0">
                <a:latin typeface="Times New Roman" panose="02020603050405020304" pitchFamily="18" charset="0"/>
                <a:cs typeface="Times New Roman" panose="02020603050405020304" pitchFamily="18" charset="0"/>
              </a:rPr>
              <a:t>Enable technicians to assess vehicle health remotely, speeding up repairs.</a:t>
            </a:r>
          </a:p>
          <a:p>
            <a:r>
              <a:rPr lang="en-US" sz="2800" b="1" dirty="0">
                <a:latin typeface="Times New Roman" panose="02020603050405020304" pitchFamily="18" charset="0"/>
                <a:cs typeface="Times New Roman" panose="02020603050405020304" pitchFamily="18" charset="0"/>
              </a:rPr>
              <a:t>Customer Alerts and Insights: </a:t>
            </a:r>
          </a:p>
          <a:p>
            <a:r>
              <a:rPr lang="en-US" sz="2800" dirty="0">
                <a:latin typeface="Times New Roman" panose="02020603050405020304" pitchFamily="18" charset="0"/>
                <a:cs typeface="Times New Roman" panose="02020603050405020304" pitchFamily="18" charset="0"/>
              </a:rPr>
              <a:t>Notify owners about maintenance needs and offer personalized performance tips to enhance satisfaction and loyalty.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4F2304-1003-A62A-50D1-3DCAC1602128}"/>
              </a:ext>
            </a:extLst>
          </p:cNvPr>
          <p:cNvSpPr txBox="1"/>
          <p:nvPr/>
        </p:nvSpPr>
        <p:spPr>
          <a:xfrm>
            <a:off x="2667000" y="990600"/>
            <a:ext cx="6098344"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SOLUTION</a:t>
            </a:r>
            <a:r>
              <a:rPr lang="en-IN" sz="3600" spc="-4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EXPLANATION</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E741B6-AB7C-4256-2C87-4686D00C3183}"/>
              </a:ext>
            </a:extLst>
          </p:cNvPr>
          <p:cNvSpPr txBox="1"/>
          <p:nvPr/>
        </p:nvSpPr>
        <p:spPr>
          <a:xfrm>
            <a:off x="304800" y="2362200"/>
            <a:ext cx="11353800" cy="397031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Integration with Service Centers: </a:t>
            </a:r>
          </a:p>
          <a:p>
            <a:r>
              <a:rPr lang="en-US" sz="2800" dirty="0">
                <a:latin typeface="Times New Roman" panose="02020603050405020304" pitchFamily="18" charset="0"/>
                <a:cs typeface="Times New Roman" panose="02020603050405020304" pitchFamily="18" charset="0"/>
              </a:rPr>
              <a:t>Ensure seamless communication between vehicles and service centers for quick issue resolution.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combining vehicle diagnostics with predictive analytics, the automobile industry can transition from reactive maintenance to proactive and preventive measures. This not only improves the reliability and longevity of vehicles but also enhances customer trust and satisfaction.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21000000">
            <a:off x="1142554" y="3393959"/>
            <a:ext cx="2421104" cy="762000"/>
          </a:xfrm>
          <a:prstGeom prst="rect">
            <a:avLst/>
          </a:prstGeom>
        </p:spPr>
        <p:txBody>
          <a:bodyPr vert="horz" wrap="square" lIns="0" tIns="0" rIns="0" bIns="0" rtlCol="0">
            <a:spAutoFit/>
          </a:bodyPr>
          <a:lstStyle/>
          <a:p>
            <a:pPr>
              <a:lnSpc>
                <a:spcPts val="5660"/>
              </a:lnSpc>
            </a:pPr>
            <a:r>
              <a:rPr sz="6000" b="1" spc="-10" dirty="0">
                <a:latin typeface="Courier New"/>
                <a:cs typeface="Courier New"/>
              </a:rPr>
              <a:t>THANK</a:t>
            </a:r>
            <a:endParaRPr sz="6000">
              <a:latin typeface="Courier New"/>
              <a:cs typeface="Courier New"/>
            </a:endParaRPr>
          </a:p>
        </p:txBody>
      </p:sp>
      <p:sp>
        <p:nvSpPr>
          <p:cNvPr id="3" name="object 3"/>
          <p:cNvSpPr txBox="1"/>
          <p:nvPr/>
        </p:nvSpPr>
        <p:spPr>
          <a:xfrm rot="21000000">
            <a:off x="3826720" y="2921327"/>
            <a:ext cx="1992342" cy="762000"/>
          </a:xfrm>
          <a:prstGeom prst="rect">
            <a:avLst/>
          </a:prstGeom>
        </p:spPr>
        <p:txBody>
          <a:bodyPr vert="horz" wrap="square" lIns="0" tIns="0" rIns="0" bIns="0" rtlCol="0">
            <a:spAutoFit/>
          </a:bodyPr>
          <a:lstStyle/>
          <a:p>
            <a:pPr>
              <a:lnSpc>
                <a:spcPts val="5650"/>
              </a:lnSpc>
            </a:pPr>
            <a:r>
              <a:rPr sz="6000" b="1" spc="-20" dirty="0">
                <a:latin typeface="Courier New"/>
                <a:cs typeface="Courier New"/>
              </a:rPr>
              <a:t>YOU!</a:t>
            </a:r>
            <a:endParaRPr sz="6000">
              <a:latin typeface="Courier New"/>
              <a:cs typeface="Courier New"/>
            </a:endParaRPr>
          </a:p>
        </p:txBody>
      </p:sp>
      <p:pic>
        <p:nvPicPr>
          <p:cNvPr id="4" name="object 4"/>
          <p:cNvPicPr/>
          <p:nvPr/>
        </p:nvPicPr>
        <p:blipFill>
          <a:blip r:embed="rId2" cstate="print"/>
          <a:stretch>
            <a:fillRect/>
          </a:stretch>
        </p:blipFill>
        <p:spPr>
          <a:xfrm>
            <a:off x="6454587" y="0"/>
            <a:ext cx="5737411" cy="6857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360</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Courier New</vt:lpstr>
      <vt:lpstr>Times New Roman</vt:lpstr>
      <vt:lpstr>Wingdings</vt:lpstr>
      <vt:lpstr>Office Theme</vt:lpstr>
      <vt:lpstr>INDUSTRIAL USE CASES</vt:lpstr>
      <vt:lpstr>PROBLEM STATEMENT</vt:lpstr>
      <vt:lpstr>ABOUT INDUSTRY:</vt:lpstr>
      <vt:lpstr>SOLUTION</vt:lpstr>
      <vt:lpstr>SOLUTION EXPLANATION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USE CASES</dc:title>
  <dc:creator>lavan</dc:creator>
  <cp:lastModifiedBy>Lavanya Devi K</cp:lastModifiedBy>
  <cp:revision>1</cp:revision>
  <dcterms:created xsi:type="dcterms:W3CDTF">2024-03-04T14:50:39Z</dcterms:created>
  <dcterms:modified xsi:type="dcterms:W3CDTF">2024-03-04T15:29:11Z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