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2"/>
  </p:notesMasterIdLst>
  <p:handoutMasterIdLst>
    <p:handoutMasterId r:id="rId13"/>
  </p:handoutMasterIdLst>
  <p:sldIdLst>
    <p:sldId id="257" r:id="rId2"/>
    <p:sldId id="313" r:id="rId3"/>
    <p:sldId id="317" r:id="rId4"/>
    <p:sldId id="318" r:id="rId5"/>
    <p:sldId id="302" r:id="rId6"/>
    <p:sldId id="303" r:id="rId7"/>
    <p:sldId id="311" r:id="rId8"/>
    <p:sldId id="312" r:id="rId9"/>
    <p:sldId id="307" r:id="rId10"/>
    <p:sldId id="310" r:id="rId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Georgia" pitchFamily="18" charset="0"/>
        <a:ea typeface="+mn-ea"/>
        <a:cs typeface="+mn-cs"/>
      </a:defRPr>
    </a:lvl1pPr>
    <a:lvl2pPr marL="457200" algn="l" rtl="0" fontAlgn="base">
      <a:spcBef>
        <a:spcPct val="0"/>
      </a:spcBef>
      <a:spcAft>
        <a:spcPct val="0"/>
      </a:spcAft>
      <a:defRPr kern="1200">
        <a:solidFill>
          <a:schemeClr val="tx1"/>
        </a:solidFill>
        <a:latin typeface="Georgia" pitchFamily="18" charset="0"/>
        <a:ea typeface="+mn-ea"/>
        <a:cs typeface="+mn-cs"/>
      </a:defRPr>
    </a:lvl2pPr>
    <a:lvl3pPr marL="914400" algn="l" rtl="0" fontAlgn="base">
      <a:spcBef>
        <a:spcPct val="0"/>
      </a:spcBef>
      <a:spcAft>
        <a:spcPct val="0"/>
      </a:spcAft>
      <a:defRPr kern="1200">
        <a:solidFill>
          <a:schemeClr val="tx1"/>
        </a:solidFill>
        <a:latin typeface="Georgia" pitchFamily="18" charset="0"/>
        <a:ea typeface="+mn-ea"/>
        <a:cs typeface="+mn-cs"/>
      </a:defRPr>
    </a:lvl3pPr>
    <a:lvl4pPr marL="1371600" algn="l" rtl="0" fontAlgn="base">
      <a:spcBef>
        <a:spcPct val="0"/>
      </a:spcBef>
      <a:spcAft>
        <a:spcPct val="0"/>
      </a:spcAft>
      <a:defRPr kern="1200">
        <a:solidFill>
          <a:schemeClr val="tx1"/>
        </a:solidFill>
        <a:latin typeface="Georgia" pitchFamily="18" charset="0"/>
        <a:ea typeface="+mn-ea"/>
        <a:cs typeface="+mn-cs"/>
      </a:defRPr>
    </a:lvl4pPr>
    <a:lvl5pPr marL="1828800" algn="l" rtl="0" fontAlgn="base">
      <a:spcBef>
        <a:spcPct val="0"/>
      </a:spcBef>
      <a:spcAft>
        <a:spcPct val="0"/>
      </a:spcAft>
      <a:defRPr kern="1200">
        <a:solidFill>
          <a:schemeClr val="tx1"/>
        </a:solidFill>
        <a:latin typeface="Georgia" pitchFamily="18" charset="0"/>
        <a:ea typeface="+mn-ea"/>
        <a:cs typeface="+mn-cs"/>
      </a:defRPr>
    </a:lvl5pPr>
    <a:lvl6pPr marL="2286000" algn="l" defTabSz="914400" rtl="0" eaLnBrk="1" latinLnBrk="0" hangingPunct="1">
      <a:defRPr kern="1200">
        <a:solidFill>
          <a:schemeClr val="tx1"/>
        </a:solidFill>
        <a:latin typeface="Georgia" pitchFamily="18" charset="0"/>
        <a:ea typeface="+mn-ea"/>
        <a:cs typeface="+mn-cs"/>
      </a:defRPr>
    </a:lvl6pPr>
    <a:lvl7pPr marL="2743200" algn="l" defTabSz="914400" rtl="0" eaLnBrk="1" latinLnBrk="0" hangingPunct="1">
      <a:defRPr kern="1200">
        <a:solidFill>
          <a:schemeClr val="tx1"/>
        </a:solidFill>
        <a:latin typeface="Georgia" pitchFamily="18" charset="0"/>
        <a:ea typeface="+mn-ea"/>
        <a:cs typeface="+mn-cs"/>
      </a:defRPr>
    </a:lvl7pPr>
    <a:lvl8pPr marL="3200400" algn="l" defTabSz="914400" rtl="0" eaLnBrk="1" latinLnBrk="0" hangingPunct="1">
      <a:defRPr kern="1200">
        <a:solidFill>
          <a:schemeClr val="tx1"/>
        </a:solidFill>
        <a:latin typeface="Georgia" pitchFamily="18" charset="0"/>
        <a:ea typeface="+mn-ea"/>
        <a:cs typeface="+mn-cs"/>
      </a:defRPr>
    </a:lvl8pPr>
    <a:lvl9pPr marL="3657600" algn="l" defTabSz="914400" rtl="0" eaLnBrk="1" latinLnBrk="0" hangingPunct="1">
      <a:defRPr kern="1200">
        <a:solidFill>
          <a:schemeClr val="tx1"/>
        </a:solidFill>
        <a:latin typeface="Georgia"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003399"/>
    <a:srgbClr val="2B52A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17" autoAdjust="0"/>
  </p:normalViewPr>
  <p:slideViewPr>
    <p:cSldViewPr>
      <p:cViewPr varScale="1">
        <p:scale>
          <a:sx n="82" d="100"/>
          <a:sy n="82" d="100"/>
        </p:scale>
        <p:origin x="-121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D7C36EA-7005-489F-BEB7-D6744007308F}" type="datetimeFigureOut">
              <a:rPr lang="en-US" smtClean="0"/>
              <a:pPr/>
              <a:t>1/14/2013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F0D67D2A-F26F-4A1C-8AC0-5E5776DE0CD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5120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0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5120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Arial" charset="0"/>
              </a:defRPr>
            </a:lvl1pPr>
          </a:lstStyle>
          <a:p>
            <a:pPr>
              <a:defRPr/>
            </a:pPr>
            <a:fld id="{D9FF1DC0-C929-4BC6-84C0-072579ECF06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schemeClr val="accent1">
                <a:shade val="45000"/>
                <a:satMod val="135000"/>
              </a:schemeClr>
              <a:prstClr val="white"/>
            </a:duotone>
            <a:lum bright="-29000" contrast="45000"/>
          </a:blip>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2B0BE17-7670-4E45-AA36-30CD72EBB346}" type="datetimeFigureOut">
              <a:rPr lang="en-US" smtClean="0"/>
              <a:pPr>
                <a:defRPr/>
              </a:pPr>
              <a:t>1/14/2013</a:t>
            </a:fld>
            <a:endParaRPr lang="en-US">
              <a:solidFill>
                <a:schemeClr val="bg2">
                  <a:shade val="50000"/>
                </a:scheme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r>
              <a:rPr lang="en-US" smtClean="0"/>
              <a:t>Liberty International                Slide  -</a:t>
            </a:r>
            <a:fld id="{FF9C5FBA-95BA-43D5-AF8C-8EB39D1B0EA1}" type="slidenum">
              <a:rPr lang="en-US" smtClean="0"/>
              <a:pPr>
                <a:defRPr/>
              </a:pPr>
              <a:t>‹#›</a:t>
            </a:fld>
            <a:r>
              <a:rPr lang="en-US" smtClean="0"/>
              <a:t>-</a:t>
            </a:r>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libertyint.com/Global%20Trade%20Updates/Good%20GTU%20Picture%20Banner.jpg"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libertyin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AutoShape 4"/>
          <p:cNvSpPr>
            <a:spLocks noChangeArrowheads="1"/>
          </p:cNvSpPr>
          <p:nvPr/>
        </p:nvSpPr>
        <p:spPr bwMode="auto">
          <a:xfrm>
            <a:off x="0" y="762000"/>
            <a:ext cx="4191000" cy="1981200"/>
          </a:xfrm>
          <a:prstGeom prst="rightArrow">
            <a:avLst>
              <a:gd name="adj1" fmla="val 57019"/>
              <a:gd name="adj2" fmla="val 51852"/>
            </a:avLst>
          </a:prstGeom>
          <a:solidFill>
            <a:schemeClr val="bg1">
              <a:alpha val="59999"/>
            </a:schemeClr>
          </a:solidFill>
          <a:ln w="9525">
            <a:noFill/>
            <a:miter lim="800000"/>
            <a:headEnd/>
            <a:tailEnd/>
          </a:ln>
        </p:spPr>
        <p:txBody>
          <a:bodyPr wrap="none" anchor="ctr"/>
          <a:lstStyle/>
          <a:p>
            <a:endParaRPr lang="en-US"/>
          </a:p>
        </p:txBody>
      </p:sp>
      <p:sp>
        <p:nvSpPr>
          <p:cNvPr id="3074" name="Rectangle 2"/>
          <p:cNvSpPr>
            <a:spLocks noGrp="1" noChangeArrowheads="1"/>
          </p:cNvSpPr>
          <p:nvPr>
            <p:ph type="ctrTitle"/>
          </p:nvPr>
        </p:nvSpPr>
        <p:spPr>
          <a:xfrm>
            <a:off x="1447800" y="1524000"/>
            <a:ext cx="7467600" cy="1676400"/>
          </a:xfrm>
          <a:effectLst>
            <a:outerShdw blurRad="50800" dist="38100" dir="8100000" algn="tr" rotWithShape="0">
              <a:prstClr val="black">
                <a:alpha val="40000"/>
              </a:prstClr>
            </a:outerShdw>
          </a:effectLst>
          <a:scene3d>
            <a:camera prst="orthographicFront"/>
            <a:lightRig rig="threePt" dir="t"/>
          </a:scene3d>
          <a:sp3d>
            <a:bevelT/>
          </a:sp3d>
        </p:spPr>
        <p:style>
          <a:lnRef idx="0">
            <a:scrgbClr r="0" g="0" b="0"/>
          </a:lnRef>
          <a:fillRef idx="1001">
            <a:schemeClr val="dk2"/>
          </a:fillRef>
          <a:effectRef idx="0">
            <a:scrgbClr r="0" g="0" b="0"/>
          </a:effectRef>
          <a:fontRef idx="major"/>
        </p:style>
        <p:txBody>
          <a:bodyPr>
            <a:normAutofit/>
          </a:bodyPr>
          <a:lstStyle/>
          <a:p>
            <a:pPr algn="ctr" eaLnBrk="1" fontAlgn="auto" hangingPunct="1">
              <a:spcAft>
                <a:spcPts val="0"/>
              </a:spcAft>
              <a:defRPr/>
            </a:pPr>
            <a:r>
              <a:rPr lang="en-US" sz="3200" b="1" dirty="0" smtClean="0">
                <a:solidFill>
                  <a:schemeClr val="bg1"/>
                </a:solidFill>
                <a:latin typeface="Times New Roman" pitchFamily="18" charset="0"/>
                <a:cs typeface="Times New Roman" pitchFamily="18" charset="0"/>
              </a:rPr>
              <a:t>Document Standards &amp; Best Practices</a:t>
            </a:r>
            <a:endParaRPr lang="en-US" sz="2000" dirty="0">
              <a:solidFill>
                <a:schemeClr val="bg1"/>
              </a:solidFill>
              <a:latin typeface="Times New Roman" pitchFamily="18" charset="0"/>
              <a:cs typeface="Times New Roman" pitchFamily="18" charset="0"/>
            </a:endParaRPr>
          </a:p>
        </p:txBody>
      </p:sp>
      <p:sp>
        <p:nvSpPr>
          <p:cNvPr id="3075" name="Rectangle 3"/>
          <p:cNvSpPr>
            <a:spLocks noGrp="1" noChangeArrowheads="1"/>
          </p:cNvSpPr>
          <p:nvPr>
            <p:ph type="subTitle" idx="1"/>
          </p:nvPr>
        </p:nvSpPr>
        <p:spPr>
          <a:xfrm>
            <a:off x="1676400" y="3581400"/>
            <a:ext cx="7010400" cy="2590800"/>
          </a:xfrm>
        </p:spPr>
        <p:txBody>
          <a:bodyPr>
            <a:normAutofit fontScale="32500" lnSpcReduction="20000"/>
          </a:bodyPr>
          <a:lstStyle/>
          <a:p>
            <a:pPr eaLnBrk="1" fontAlgn="auto" hangingPunct="1">
              <a:lnSpc>
                <a:spcPct val="80000"/>
              </a:lnSpc>
              <a:spcAft>
                <a:spcPts val="0"/>
              </a:spcAft>
              <a:buFont typeface="Wingdings 2"/>
              <a:buNone/>
              <a:defRPr/>
            </a:pPr>
            <a:r>
              <a:rPr lang="en-US" dirty="0"/>
              <a:t>				</a:t>
            </a:r>
            <a:endParaRPr lang="en-US" dirty="0" smtClean="0"/>
          </a:p>
          <a:p>
            <a:pPr eaLnBrk="1" fontAlgn="auto" hangingPunct="1">
              <a:lnSpc>
                <a:spcPct val="80000"/>
              </a:lnSpc>
              <a:spcAft>
                <a:spcPts val="0"/>
              </a:spcAft>
              <a:buFont typeface="Wingdings 2"/>
              <a:buNone/>
              <a:defRPr/>
            </a:pPr>
            <a:r>
              <a:rPr lang="en-US" dirty="0" smtClean="0"/>
              <a:t>			</a:t>
            </a:r>
          </a:p>
          <a:p>
            <a:pPr eaLnBrk="1" fontAlgn="auto" hangingPunct="1">
              <a:lnSpc>
                <a:spcPct val="80000"/>
              </a:lnSpc>
              <a:spcAft>
                <a:spcPts val="0"/>
              </a:spcAft>
              <a:buFont typeface="Wingdings 2"/>
              <a:buNone/>
              <a:defRPr/>
            </a:pPr>
            <a:r>
              <a:rPr lang="en-US" sz="16000" dirty="0" smtClean="0">
                <a:solidFill>
                  <a:schemeClr val="tx1"/>
                </a:solidFill>
                <a:latin typeface="Times New Roman" pitchFamily="18" charset="0"/>
                <a:cs typeface="Times New Roman" pitchFamily="18" charset="0"/>
              </a:rPr>
              <a:t>Liberty International, Inc</a:t>
            </a:r>
          </a:p>
          <a:p>
            <a:pPr fontAlgn="auto">
              <a:lnSpc>
                <a:spcPct val="80000"/>
              </a:lnSpc>
              <a:spcAft>
                <a:spcPts val="0"/>
              </a:spcAft>
              <a:defRPr/>
            </a:pPr>
            <a:r>
              <a:rPr lang="en-US" sz="12800" b="1" dirty="0" smtClean="0">
                <a:solidFill>
                  <a:srgbClr val="002060"/>
                </a:solidFill>
                <a:latin typeface="Times New Roman" pitchFamily="18" charset="0"/>
                <a:cs typeface="Times New Roman" pitchFamily="18" charset="0"/>
              </a:rPr>
              <a:t>The Power Of Choice</a:t>
            </a:r>
            <a:endParaRPr lang="en-US" sz="12800" dirty="0" smtClean="0">
              <a:solidFill>
                <a:srgbClr val="002060"/>
              </a:solidFill>
              <a:latin typeface="Times New Roman" pitchFamily="18" charset="0"/>
              <a:cs typeface="Times New Roman" pitchFamily="18" charset="0"/>
            </a:endParaRPr>
          </a:p>
          <a:p>
            <a:pPr fontAlgn="auto">
              <a:lnSpc>
                <a:spcPct val="80000"/>
              </a:lnSpc>
              <a:spcAft>
                <a:spcPts val="0"/>
              </a:spcAft>
              <a:defRPr/>
            </a:pPr>
            <a:endParaRPr lang="en-US" sz="7400" dirty="0" smtClean="0">
              <a:solidFill>
                <a:schemeClr val="tx1"/>
              </a:solidFill>
              <a:latin typeface="Times New Roman" pitchFamily="18" charset="0"/>
              <a:cs typeface="Times New Roman" pitchFamily="18" charset="0"/>
            </a:endParaRPr>
          </a:p>
          <a:p>
            <a:pPr fontAlgn="auto">
              <a:lnSpc>
                <a:spcPct val="80000"/>
              </a:lnSpc>
              <a:spcAft>
                <a:spcPts val="0"/>
              </a:spcAft>
              <a:defRPr/>
            </a:pPr>
            <a:endParaRPr lang="en-US" sz="7400" dirty="0" smtClean="0">
              <a:solidFill>
                <a:schemeClr val="tx1"/>
              </a:solidFill>
              <a:latin typeface="Times New Roman" pitchFamily="18" charset="0"/>
              <a:cs typeface="Times New Roman" pitchFamily="18" charset="0"/>
            </a:endParaRPr>
          </a:p>
          <a:p>
            <a:pPr eaLnBrk="1" fontAlgn="auto" hangingPunct="1">
              <a:lnSpc>
                <a:spcPct val="80000"/>
              </a:lnSpc>
              <a:spcAft>
                <a:spcPts val="0"/>
              </a:spcAft>
              <a:buFont typeface="Wingdings 2"/>
              <a:buNone/>
              <a:defRPr/>
            </a:pPr>
            <a:endParaRPr lang="en-US" sz="7400" dirty="0" smtClean="0">
              <a:solidFill>
                <a:schemeClr val="tx1"/>
              </a:solidFill>
              <a:latin typeface="Times New Roman" pitchFamily="18" charset="0"/>
              <a:cs typeface="Times New Roman" pitchFamily="18" charset="0"/>
            </a:endParaRPr>
          </a:p>
          <a:p>
            <a:pPr eaLnBrk="1" fontAlgn="auto" hangingPunct="1">
              <a:lnSpc>
                <a:spcPct val="80000"/>
              </a:lnSpc>
              <a:spcAft>
                <a:spcPts val="0"/>
              </a:spcAft>
              <a:buFont typeface="Wingdings 2"/>
              <a:buNone/>
              <a:defRPr/>
            </a:pPr>
            <a:r>
              <a:rPr lang="en-US" dirty="0" smtClean="0"/>
              <a:t>				</a:t>
            </a:r>
            <a:endParaRPr lang="en-US" dirty="0"/>
          </a:p>
          <a:p>
            <a:pPr eaLnBrk="1" fontAlgn="auto" hangingPunct="1">
              <a:lnSpc>
                <a:spcPct val="80000"/>
              </a:lnSpc>
              <a:spcAft>
                <a:spcPts val="0"/>
              </a:spcAft>
              <a:buFont typeface="Wingdings 2"/>
              <a:buNone/>
              <a:defRPr/>
            </a:pPr>
            <a:r>
              <a:rPr lang="en-US" dirty="0"/>
              <a:t>				</a:t>
            </a:r>
          </a:p>
        </p:txBody>
      </p:sp>
      <p:pic>
        <p:nvPicPr>
          <p:cNvPr id="13317" name="Picture 5" descr="http://www.libertyint.com/Global%20Trade%20Updates/Good%20GTU%20Picture%20Banner.jpg"/>
          <p:cNvPicPr>
            <a:picLocks noChangeAspect="1" noChangeArrowheads="1"/>
          </p:cNvPicPr>
          <p:nvPr/>
        </p:nvPicPr>
        <p:blipFill>
          <a:blip r:embed="rId2" r:link="rId3" cstate="print"/>
          <a:srcRect/>
          <a:stretch>
            <a:fillRect/>
          </a:stretch>
        </p:blipFill>
        <p:spPr bwMode="auto">
          <a:xfrm>
            <a:off x="1600200" y="381000"/>
            <a:ext cx="7267575" cy="86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1371600" y="152400"/>
            <a:ext cx="7543800" cy="6172200"/>
          </a:xfrm>
        </p:spPr>
        <p:txBody>
          <a:bodyPr anchor="ctr">
            <a:noAutofit/>
          </a:bodyPr>
          <a:lstStyle/>
          <a:p>
            <a:pPr marL="365760" indent="-283464" algn="ctr" eaLnBrk="1" fontAlgn="auto" hangingPunct="1">
              <a:lnSpc>
                <a:spcPct val="80000"/>
              </a:lnSpc>
              <a:spcBef>
                <a:spcPts val="1200"/>
              </a:spcBef>
              <a:spcAft>
                <a:spcPts val="0"/>
              </a:spcAft>
              <a:buNone/>
              <a:defRPr/>
            </a:pPr>
            <a:r>
              <a:rPr lang="en-US" sz="6000" b="1" dirty="0" smtClean="0">
                <a:solidFill>
                  <a:srgbClr val="0070C0"/>
                </a:solidFill>
                <a:latin typeface="Times New Roman" pitchFamily="18" charset="0"/>
                <a:cs typeface="Times New Roman" pitchFamily="18" charset="0"/>
              </a:rPr>
              <a:t>THANK YOU</a:t>
            </a:r>
          </a:p>
          <a:p>
            <a:pPr marL="365760" indent="-283464" algn="ctr" eaLnBrk="1" fontAlgn="auto" hangingPunct="1">
              <a:lnSpc>
                <a:spcPct val="80000"/>
              </a:lnSpc>
              <a:spcBef>
                <a:spcPts val="1200"/>
              </a:spcBef>
              <a:spcAft>
                <a:spcPts val="0"/>
              </a:spcAft>
              <a:buNone/>
              <a:defRPr/>
            </a:pPr>
            <a:endParaRPr lang="en-US" sz="900" dirty="0" smtClean="0">
              <a:latin typeface="Times New Roman" pitchFamily="18" charset="0"/>
              <a:ea typeface="+mj-ea"/>
              <a:cs typeface="Times New Roman" pitchFamily="18" charset="0"/>
            </a:endParaRPr>
          </a:p>
          <a:p>
            <a:pPr marL="365760" indent="-283464" algn="ctr" eaLnBrk="1" fontAlgn="auto" hangingPunct="1">
              <a:lnSpc>
                <a:spcPct val="80000"/>
              </a:lnSpc>
              <a:spcBef>
                <a:spcPts val="1200"/>
              </a:spcBef>
              <a:spcAft>
                <a:spcPts val="0"/>
              </a:spcAft>
              <a:buNone/>
              <a:defRPr/>
            </a:pPr>
            <a:r>
              <a:rPr lang="en-US" sz="2900" dirty="0" smtClean="0">
                <a:latin typeface="Times New Roman" pitchFamily="18" charset="0"/>
                <a:ea typeface="+mj-ea"/>
                <a:cs typeface="Times New Roman" pitchFamily="18" charset="0"/>
              </a:rPr>
              <a:t>Liberty International</a:t>
            </a:r>
          </a:p>
          <a:p>
            <a:pPr marL="365760" indent="-283464" algn="ctr" eaLnBrk="1" fontAlgn="auto" hangingPunct="1">
              <a:lnSpc>
                <a:spcPct val="80000"/>
              </a:lnSpc>
              <a:spcBef>
                <a:spcPts val="1200"/>
              </a:spcBef>
              <a:spcAft>
                <a:spcPts val="0"/>
              </a:spcAft>
              <a:buNone/>
              <a:defRPr/>
            </a:pPr>
            <a:r>
              <a:rPr lang="en-US" sz="2900" dirty="0" smtClean="0">
                <a:latin typeface="Times New Roman" pitchFamily="18" charset="0"/>
                <a:ea typeface="+mj-ea"/>
                <a:cs typeface="Times New Roman" pitchFamily="18" charset="0"/>
              </a:rPr>
              <a:t>The Power of Choice</a:t>
            </a:r>
          </a:p>
          <a:p>
            <a:pPr marL="365760" indent="-283464" algn="ctr" eaLnBrk="1" fontAlgn="auto" hangingPunct="1">
              <a:lnSpc>
                <a:spcPct val="80000"/>
              </a:lnSpc>
              <a:spcBef>
                <a:spcPts val="1200"/>
              </a:spcBef>
              <a:spcAft>
                <a:spcPts val="0"/>
              </a:spcAft>
              <a:buNone/>
              <a:defRPr/>
            </a:pPr>
            <a:r>
              <a:rPr lang="en-US" sz="2900" dirty="0" smtClean="0">
                <a:latin typeface="Times New Roman" pitchFamily="18" charset="0"/>
                <a:ea typeface="+mj-ea"/>
                <a:cs typeface="Times New Roman" pitchFamily="18" charset="0"/>
                <a:hlinkClick r:id="rId2"/>
              </a:rPr>
              <a:t>www.libertyint.com</a:t>
            </a:r>
            <a:endParaRPr lang="en-US" sz="2900" dirty="0" smtClean="0">
              <a:latin typeface="Times New Roman" pitchFamily="18" charset="0"/>
              <a:ea typeface="+mj-ea"/>
              <a:cs typeface="Times New Roman" pitchFamily="18" charset="0"/>
            </a:endParaRPr>
          </a:p>
          <a:p>
            <a:pPr marL="365760" indent="-283464" algn="ctr" eaLnBrk="1" fontAlgn="auto" hangingPunct="1">
              <a:lnSpc>
                <a:spcPct val="80000"/>
              </a:lnSpc>
              <a:spcBef>
                <a:spcPts val="1200"/>
              </a:spcBef>
              <a:spcAft>
                <a:spcPts val="0"/>
              </a:spcAft>
              <a:buNone/>
              <a:defRPr/>
            </a:pPr>
            <a:endParaRPr lang="en-US" sz="1100" dirty="0" smtClean="0">
              <a:latin typeface="Times New Roman" pitchFamily="18" charset="0"/>
              <a:ea typeface="+mj-ea"/>
              <a:cs typeface="Times New Roman" pitchFamily="18" charset="0"/>
            </a:endParaRPr>
          </a:p>
          <a:p>
            <a:pPr marL="365760" indent="-283464" algn="ctr" fontAlgn="auto">
              <a:lnSpc>
                <a:spcPct val="80000"/>
              </a:lnSpc>
              <a:spcBef>
                <a:spcPts val="1200"/>
              </a:spcBef>
              <a:spcAft>
                <a:spcPts val="0"/>
              </a:spcAft>
              <a:buNone/>
              <a:defRPr/>
            </a:pPr>
            <a:r>
              <a:rPr lang="en-US" sz="2400" dirty="0" smtClean="0">
                <a:latin typeface="Times New Roman" pitchFamily="18" charset="0"/>
                <a:ea typeface="+mj-ea"/>
                <a:cs typeface="Times New Roman" pitchFamily="18" charset="0"/>
              </a:rPr>
              <a:t>401-727-1776	</a:t>
            </a:r>
          </a:p>
          <a:p>
            <a:pPr marL="365760" indent="-283464" algn="ctr" fontAlgn="auto">
              <a:lnSpc>
                <a:spcPct val="80000"/>
              </a:lnSpc>
              <a:spcBef>
                <a:spcPts val="1200"/>
              </a:spcBef>
              <a:spcAft>
                <a:spcPts val="0"/>
              </a:spcAft>
              <a:buNone/>
              <a:defRPr/>
            </a:pPr>
            <a:r>
              <a:rPr lang="en-US" sz="2400" dirty="0" smtClean="0">
                <a:latin typeface="Times New Roman" pitchFamily="18" charset="0"/>
                <a:ea typeface="+mj-ea"/>
                <a:cs typeface="Times New Roman" pitchFamily="18" charset="0"/>
              </a:rPr>
              <a:t>4</a:t>
            </a:r>
            <a:r>
              <a:rPr lang="en-US" sz="2400" i="1" dirty="0" smtClean="0">
                <a:latin typeface="Times New Roman" pitchFamily="18" charset="0"/>
                <a:ea typeface="+mj-ea"/>
                <a:cs typeface="Times New Roman" pitchFamily="18" charset="0"/>
              </a:rPr>
              <a:t>70 Main Street</a:t>
            </a:r>
          </a:p>
          <a:p>
            <a:pPr marL="365760" indent="-283464" algn="ctr" fontAlgn="auto">
              <a:lnSpc>
                <a:spcPct val="80000"/>
              </a:lnSpc>
              <a:spcBef>
                <a:spcPts val="1200"/>
              </a:spcBef>
              <a:spcAft>
                <a:spcPts val="0"/>
              </a:spcAft>
              <a:buNone/>
              <a:defRPr/>
            </a:pPr>
            <a:r>
              <a:rPr lang="en-US" sz="2400" i="1" dirty="0" smtClean="0">
                <a:latin typeface="Times New Roman" pitchFamily="18" charset="0"/>
                <a:ea typeface="+mj-ea"/>
                <a:cs typeface="Times New Roman" pitchFamily="18" charset="0"/>
              </a:rPr>
              <a:t>Pawtucket, RI 02860	</a:t>
            </a:r>
          </a:p>
          <a:p>
            <a:pPr marL="365760" indent="-283464" algn="ctr" fontAlgn="auto">
              <a:lnSpc>
                <a:spcPct val="80000"/>
              </a:lnSpc>
              <a:spcBef>
                <a:spcPts val="1200"/>
              </a:spcBef>
              <a:spcAft>
                <a:spcPts val="0"/>
              </a:spcAft>
              <a:buNone/>
              <a:defRPr/>
            </a:pPr>
            <a:endParaRPr lang="en-US" sz="500" i="1" dirty="0" smtClean="0">
              <a:latin typeface="Times New Roman" pitchFamily="18" charset="0"/>
              <a:ea typeface="+mj-ea"/>
              <a:cs typeface="Times New Roman" pitchFamily="18" charset="0"/>
            </a:endParaRPr>
          </a:p>
          <a:p>
            <a:pPr marL="365760" indent="-283464" algn="ctr" fontAlgn="auto">
              <a:lnSpc>
                <a:spcPct val="80000"/>
              </a:lnSpc>
              <a:spcBef>
                <a:spcPts val="1200"/>
              </a:spcBef>
              <a:spcAft>
                <a:spcPts val="0"/>
              </a:spcAft>
              <a:buNone/>
              <a:defRPr/>
            </a:pPr>
            <a:r>
              <a:rPr lang="en-US" sz="2400" dirty="0" smtClean="0">
                <a:latin typeface="Times New Roman" pitchFamily="18" charset="0"/>
                <a:cs typeface="Times New Roman" pitchFamily="18" charset="0"/>
              </a:rPr>
              <a:t>617-884-9700</a:t>
            </a:r>
          </a:p>
          <a:p>
            <a:pPr marL="365760" indent="-283464" algn="ctr" fontAlgn="auto">
              <a:lnSpc>
                <a:spcPct val="80000"/>
              </a:lnSpc>
              <a:spcBef>
                <a:spcPts val="1200"/>
              </a:spcBef>
              <a:spcAft>
                <a:spcPts val="0"/>
              </a:spcAft>
              <a:buNone/>
              <a:defRPr/>
            </a:pPr>
            <a:r>
              <a:rPr lang="en-US" sz="2400" dirty="0" smtClean="0">
                <a:latin typeface="Times New Roman" pitchFamily="18" charset="0"/>
                <a:cs typeface="Times New Roman" pitchFamily="18" charset="0"/>
              </a:rPr>
              <a:t>150 Eastern Avenue</a:t>
            </a:r>
            <a:endParaRPr lang="en-US" sz="2400" i="1" dirty="0" smtClean="0">
              <a:latin typeface="Times New Roman" pitchFamily="18" charset="0"/>
              <a:cs typeface="Times New Roman" pitchFamily="18" charset="0"/>
            </a:endParaRPr>
          </a:p>
          <a:p>
            <a:pPr marL="365760" indent="-283464" algn="ctr" fontAlgn="auto">
              <a:lnSpc>
                <a:spcPct val="80000"/>
              </a:lnSpc>
              <a:spcBef>
                <a:spcPts val="1200"/>
              </a:spcBef>
              <a:spcAft>
                <a:spcPts val="0"/>
              </a:spcAft>
              <a:buNone/>
              <a:defRPr/>
            </a:pPr>
            <a:r>
              <a:rPr lang="en-US" sz="2400" i="1" dirty="0" smtClean="0">
                <a:latin typeface="Times New Roman" pitchFamily="18" charset="0"/>
                <a:cs typeface="Times New Roman" pitchFamily="18" charset="0"/>
              </a:rPr>
              <a:t>Chelsea, MA 02150</a:t>
            </a:r>
            <a:endParaRPr lang="en-US" sz="2400" i="1" dirty="0" smtClean="0">
              <a:latin typeface="Times New Roman" pitchFamily="18" charset="0"/>
              <a:ea typeface="+mj-ea"/>
              <a:cs typeface="Times New Roman" pitchFamily="18" charset="0"/>
            </a:endParaRPr>
          </a:p>
        </p:txBody>
      </p:sp>
      <p:sp>
        <p:nvSpPr>
          <p:cNvPr id="6" name="Text Box 2"/>
          <p:cNvSpPr txBox="1">
            <a:spLocks noChangeArrowheads="1"/>
          </p:cNvSpPr>
          <p:nvPr/>
        </p:nvSpPr>
        <p:spPr bwMode="auto">
          <a:xfrm>
            <a:off x="1295400" y="6427408"/>
            <a:ext cx="7620000" cy="354392"/>
          </a:xfrm>
          <a:prstGeom prst="rect">
            <a:avLst/>
          </a:prstGeom>
          <a:noFill/>
          <a:ln w="9525">
            <a:noFill/>
            <a:miter lim="800000"/>
            <a:headEnd/>
            <a:tailEnd/>
          </a:ln>
          <a:effectLst/>
        </p:spPr>
        <p:txBody>
          <a:bodyPr wrap="square">
            <a:spAutoFit/>
          </a:bodyPr>
          <a:lstStyle/>
          <a:p>
            <a:pPr algn="ctr">
              <a:lnSpc>
                <a:spcPts val="2300"/>
              </a:lnSpc>
              <a:buFontTx/>
              <a:buNone/>
              <a:defRPr/>
            </a:pPr>
            <a:r>
              <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rPr>
              <a:t>Copy right reserved by </a:t>
            </a:r>
            <a:r>
              <a:rPr kumimoji="0" lang="en-US" altLang="zh-TW" sz="1400" dirty="0" smtClean="0">
                <a:solidFill>
                  <a:schemeClr val="bg1"/>
                </a:solidFill>
                <a:effectLst>
                  <a:outerShdw blurRad="38100" dist="38100" dir="2700000" algn="tl">
                    <a:srgbClr val="C0C0C0"/>
                  </a:outerShdw>
                </a:effectLst>
                <a:latin typeface="Arial" pitchFamily="34" charset="0"/>
                <a:ea typeface="DFKai-SB" pitchFamily="65" charset="-120"/>
              </a:rPr>
              <a:t>Liberty International, Inc		www.libertyint.com</a:t>
            </a:r>
            <a:endPar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274638"/>
            <a:ext cx="7315200" cy="715962"/>
          </a:xfrm>
        </p:spPr>
        <p:txBody>
          <a:bodyPr/>
          <a:lstStyle/>
          <a:p>
            <a:r>
              <a:rPr lang="en-US" sz="3600" b="1" dirty="0" smtClean="0">
                <a:solidFill>
                  <a:srgbClr val="0070C0"/>
                </a:solidFill>
                <a:latin typeface="Times New Roman" pitchFamily="18" charset="0"/>
                <a:ea typeface="+mn-ea"/>
                <a:cs typeface="Times New Roman" pitchFamily="18" charset="0"/>
              </a:rPr>
              <a:t>Why Are Documents Important</a:t>
            </a:r>
          </a:p>
        </p:txBody>
      </p:sp>
      <p:sp>
        <p:nvSpPr>
          <p:cNvPr id="18435" name="Rectangle 4"/>
          <p:cNvSpPr>
            <a:spLocks noGrp="1" noChangeArrowheads="1"/>
          </p:cNvSpPr>
          <p:nvPr>
            <p:ph sz="half" idx="1"/>
          </p:nvPr>
        </p:nvSpPr>
        <p:spPr>
          <a:xfrm>
            <a:off x="1371600" y="990600"/>
            <a:ext cx="3657600" cy="5135563"/>
          </a:xfr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anchor="ctr"/>
          <a:lstStyle/>
          <a:p>
            <a:pPr marL="0" indent="0">
              <a:spcBef>
                <a:spcPts val="0"/>
              </a:spcBef>
              <a:buFont typeface="Arial" charset="0"/>
              <a:buNone/>
              <a:defRPr/>
            </a:pPr>
            <a:r>
              <a:rPr lang="en-US" sz="1600" dirty="0" smtClean="0"/>
              <a:t>Within 15 calendar days of the date that a shipment arrives at the U.S. port of entry, entry documents must be filed at a location specified by the port director.  These documents include:</a:t>
            </a:r>
          </a:p>
          <a:p>
            <a:pPr marL="0" indent="0">
              <a:spcBef>
                <a:spcPts val="0"/>
              </a:spcBef>
              <a:buFont typeface="Arial" charset="0"/>
              <a:buNone/>
              <a:defRPr/>
            </a:pPr>
            <a:endParaRPr lang="en-US" sz="1200" dirty="0" smtClean="0"/>
          </a:p>
          <a:p>
            <a:pPr marL="0" indent="0">
              <a:spcBef>
                <a:spcPts val="0"/>
              </a:spcBef>
              <a:buFont typeface="Arial" charset="0"/>
              <a:buNone/>
              <a:defRPr/>
            </a:pPr>
            <a:endParaRPr lang="en-US" sz="1200" dirty="0" smtClean="0"/>
          </a:p>
          <a:p>
            <a:pPr marL="274320" indent="-274320">
              <a:spcBef>
                <a:spcPts val="0"/>
              </a:spcBef>
              <a:defRPr/>
            </a:pPr>
            <a:r>
              <a:rPr lang="en-US" sz="1600" dirty="0" smtClean="0"/>
              <a:t>Entry Manifest (CBP Form 7533) or application and special permit for immediate delivery (CBP Form 3461) or other form of merchandise release required by port director</a:t>
            </a:r>
          </a:p>
          <a:p>
            <a:pPr marL="274320" indent="-274320">
              <a:spcBef>
                <a:spcPts val="0"/>
              </a:spcBef>
              <a:defRPr/>
            </a:pPr>
            <a:r>
              <a:rPr lang="en-US" sz="1600" dirty="0" smtClean="0"/>
              <a:t>Evidence of right to make entry</a:t>
            </a:r>
          </a:p>
          <a:p>
            <a:pPr marL="274320" indent="-274320">
              <a:spcBef>
                <a:spcPts val="0"/>
              </a:spcBef>
              <a:defRPr/>
            </a:pPr>
            <a:r>
              <a:rPr lang="en-US" sz="1600" dirty="0" smtClean="0">
                <a:solidFill>
                  <a:srgbClr val="FF0000"/>
                </a:solidFill>
              </a:rPr>
              <a:t>Commercial invoice or a pro forma invoice when the commercial invoice cannot be produced</a:t>
            </a:r>
          </a:p>
          <a:p>
            <a:pPr marL="274320" indent="-274320">
              <a:spcBef>
                <a:spcPts val="0"/>
              </a:spcBef>
              <a:defRPr/>
            </a:pPr>
            <a:r>
              <a:rPr lang="en-US" sz="1600" dirty="0" smtClean="0">
                <a:solidFill>
                  <a:srgbClr val="FF0000"/>
                </a:solidFill>
              </a:rPr>
              <a:t>Packing lists, if appropriate</a:t>
            </a:r>
          </a:p>
          <a:p>
            <a:pPr marL="274320" indent="-274320">
              <a:spcBef>
                <a:spcPts val="0"/>
              </a:spcBef>
              <a:defRPr/>
            </a:pPr>
            <a:r>
              <a:rPr lang="en-US" sz="1600" dirty="0" smtClean="0">
                <a:solidFill>
                  <a:srgbClr val="FF0000"/>
                </a:solidFill>
              </a:rPr>
              <a:t>Other documents necessary to determine merchandise admissibility.</a:t>
            </a:r>
          </a:p>
        </p:txBody>
      </p:sp>
      <p:sp>
        <p:nvSpPr>
          <p:cNvPr id="7" name="Content Placeholder 6"/>
          <p:cNvSpPr>
            <a:spLocks noGrp="1"/>
          </p:cNvSpPr>
          <p:nvPr>
            <p:ph sz="half" idx="2"/>
          </p:nvPr>
        </p:nvSpPr>
        <p:spPr>
          <a:xfrm>
            <a:off x="5181600" y="990600"/>
            <a:ext cx="3657600" cy="5135563"/>
          </a:xfrm>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a:lstStyle/>
          <a:p>
            <a:pPr marL="0" indent="0">
              <a:spcBef>
                <a:spcPts val="0"/>
              </a:spcBef>
              <a:buNone/>
            </a:pPr>
            <a:r>
              <a:rPr lang="en-US" sz="1600" dirty="0" smtClean="0"/>
              <a:t>US CBP will look to ensure the following:</a:t>
            </a:r>
          </a:p>
          <a:p>
            <a:r>
              <a:rPr lang="en-US" sz="1600" dirty="0" smtClean="0"/>
              <a:t>Proper valuation of goods</a:t>
            </a:r>
          </a:p>
          <a:p>
            <a:r>
              <a:rPr lang="en-US" sz="1600" dirty="0" smtClean="0"/>
              <a:t>Prohibited articles / materials</a:t>
            </a:r>
          </a:p>
          <a:p>
            <a:r>
              <a:rPr lang="en-US" sz="1600" dirty="0" smtClean="0"/>
              <a:t>Quantity discrepancies</a:t>
            </a:r>
          </a:p>
          <a:p>
            <a:r>
              <a:rPr lang="en-US" sz="1600" dirty="0" smtClean="0"/>
              <a:t>Illegal items (IPR)</a:t>
            </a:r>
          </a:p>
          <a:p>
            <a:r>
              <a:rPr lang="en-US" sz="1600" dirty="0" smtClean="0"/>
              <a:t>Proper county of origin markings</a:t>
            </a:r>
          </a:p>
          <a:p>
            <a:endParaRPr lang="en-US" sz="1050" dirty="0" smtClean="0"/>
          </a:p>
          <a:p>
            <a:endParaRPr lang="en-US" sz="1050" dirty="0" smtClean="0"/>
          </a:p>
          <a:p>
            <a:pPr>
              <a:buNone/>
            </a:pPr>
            <a:r>
              <a:rPr lang="en-US" sz="1600" b="1" dirty="0" smtClean="0">
                <a:solidFill>
                  <a:srgbClr val="003399"/>
                </a:solidFill>
              </a:rPr>
              <a:t>TIP:</a:t>
            </a:r>
          </a:p>
          <a:p>
            <a:pPr marL="0" indent="0">
              <a:buNone/>
            </a:pPr>
            <a:r>
              <a:rPr lang="en-US" sz="1600" u="sng" dirty="0" smtClean="0"/>
              <a:t>Clear and accurate documentation can speed up examination processes. </a:t>
            </a:r>
            <a:r>
              <a:rPr lang="en-US" sz="1600" dirty="0" smtClean="0"/>
              <a:t>Pack and invoice your goods in a manner which makes a speedy examination possible.</a:t>
            </a:r>
          </a:p>
          <a:p>
            <a:endParaRPr lang="en-US" sz="1000" dirty="0" smtClean="0"/>
          </a:p>
          <a:p>
            <a:pPr>
              <a:buNone/>
            </a:pPr>
            <a:r>
              <a:rPr lang="en-US" sz="1600" b="1" cap="small" dirty="0" smtClean="0">
                <a:solidFill>
                  <a:srgbClr val="003399"/>
                </a:solidFill>
              </a:rPr>
              <a:t>Be Prepared</a:t>
            </a:r>
            <a:r>
              <a:rPr lang="en-US" sz="1600" b="1" dirty="0" smtClean="0">
                <a:solidFill>
                  <a:srgbClr val="003399"/>
                </a:solidFill>
              </a:rPr>
              <a:t>:</a:t>
            </a:r>
          </a:p>
          <a:p>
            <a:pPr marL="0" indent="0">
              <a:buNone/>
            </a:pPr>
            <a:r>
              <a:rPr lang="en-US" sz="1600" dirty="0" smtClean="0"/>
              <a:t>Can you produce all entry documentation and supporting information, including Certificate of Origin, if CBP requires you to on an entry</a:t>
            </a:r>
            <a:endParaRPr lang="en-US" sz="1600" dirty="0"/>
          </a:p>
        </p:txBody>
      </p:sp>
      <p:sp>
        <p:nvSpPr>
          <p:cNvPr id="8" name="Text Box 2"/>
          <p:cNvSpPr txBox="1">
            <a:spLocks noChangeArrowheads="1"/>
          </p:cNvSpPr>
          <p:nvPr/>
        </p:nvSpPr>
        <p:spPr bwMode="auto">
          <a:xfrm>
            <a:off x="1295400" y="6427408"/>
            <a:ext cx="7620000" cy="354392"/>
          </a:xfrm>
          <a:prstGeom prst="rect">
            <a:avLst/>
          </a:prstGeom>
          <a:noFill/>
          <a:ln w="9525">
            <a:noFill/>
            <a:miter lim="800000"/>
            <a:headEnd/>
            <a:tailEnd/>
          </a:ln>
          <a:effectLst/>
        </p:spPr>
        <p:txBody>
          <a:bodyPr wrap="square">
            <a:spAutoFit/>
          </a:bodyPr>
          <a:lstStyle/>
          <a:p>
            <a:pPr algn="ctr">
              <a:lnSpc>
                <a:spcPts val="2300"/>
              </a:lnSpc>
              <a:buFontTx/>
              <a:buNone/>
              <a:defRPr/>
            </a:pPr>
            <a:r>
              <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rPr>
              <a:t>Copy right reserved by </a:t>
            </a:r>
            <a:r>
              <a:rPr kumimoji="0" lang="en-US" altLang="zh-TW" sz="1400" dirty="0" smtClean="0">
                <a:solidFill>
                  <a:schemeClr val="bg1"/>
                </a:solidFill>
                <a:effectLst>
                  <a:outerShdw blurRad="38100" dist="38100" dir="2700000" algn="tl">
                    <a:srgbClr val="C0C0C0"/>
                  </a:outerShdw>
                </a:effectLst>
                <a:latin typeface="Arial" pitchFamily="34" charset="0"/>
                <a:ea typeface="DFKai-SB" pitchFamily="65" charset="-120"/>
              </a:rPr>
              <a:t>Liberty International, Inc		www.libertyint.com</a:t>
            </a:r>
            <a:endPar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122238"/>
            <a:ext cx="7239000" cy="563562"/>
          </a:xfrm>
          <a:solidFill>
            <a:schemeClr val="bg1"/>
          </a:solidFill>
        </p:spPr>
        <p:style>
          <a:lnRef idx="2">
            <a:schemeClr val="dk1"/>
          </a:lnRef>
          <a:fillRef idx="1">
            <a:schemeClr val="lt1"/>
          </a:fillRef>
          <a:effectRef idx="0">
            <a:schemeClr val="dk1"/>
          </a:effectRef>
          <a:fontRef idx="minor">
            <a:schemeClr val="dk1"/>
          </a:fontRef>
        </p:style>
        <p:txBody>
          <a:bodyPr/>
          <a:lstStyle/>
          <a:p>
            <a:r>
              <a:rPr lang="en-US" sz="3600" b="1" dirty="0" smtClean="0">
                <a:solidFill>
                  <a:srgbClr val="0070C0"/>
                </a:solidFill>
                <a:latin typeface="Times New Roman" pitchFamily="18" charset="0"/>
                <a:ea typeface="+mn-ea"/>
                <a:cs typeface="Times New Roman" pitchFamily="18" charset="0"/>
              </a:rPr>
              <a:t>Document Requirements</a:t>
            </a:r>
          </a:p>
        </p:txBody>
      </p:sp>
      <p:sp>
        <p:nvSpPr>
          <p:cNvPr id="8" name="Content Placeholder 7"/>
          <p:cNvSpPr>
            <a:spLocks noGrp="1"/>
          </p:cNvSpPr>
          <p:nvPr>
            <p:ph sz="half" idx="1"/>
          </p:nvPr>
        </p:nvSpPr>
        <p:spPr>
          <a:xfrm>
            <a:off x="1447800" y="762000"/>
            <a:ext cx="3505200" cy="1904999"/>
          </a:xfr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a:lstStyle/>
          <a:p>
            <a:pPr algn="ctr">
              <a:buNone/>
            </a:pPr>
            <a:r>
              <a:rPr lang="en-US" sz="2000" dirty="0" smtClean="0"/>
              <a:t>Air Freight</a:t>
            </a:r>
          </a:p>
          <a:p>
            <a:pPr algn="ctr">
              <a:buNone/>
            </a:pPr>
            <a:endParaRPr lang="en-US" sz="700" dirty="0" smtClean="0"/>
          </a:p>
          <a:p>
            <a:r>
              <a:rPr lang="en-US" sz="1600" dirty="0" smtClean="0"/>
              <a:t>Commercial Invoice &amp; Packing List</a:t>
            </a:r>
          </a:p>
          <a:p>
            <a:r>
              <a:rPr lang="en-US" sz="1600" dirty="0" smtClean="0"/>
              <a:t>Copy of housebill</a:t>
            </a:r>
          </a:p>
          <a:p>
            <a:pPr>
              <a:buNone/>
            </a:pPr>
            <a:endParaRPr lang="en-US" sz="800" dirty="0" smtClean="0"/>
          </a:p>
          <a:p>
            <a:pPr marL="0" indent="0">
              <a:buNone/>
            </a:pPr>
            <a:r>
              <a:rPr lang="en-US" sz="1600" dirty="0" smtClean="0"/>
              <a:t>Supporting Documents required based on commodity, country of origin</a:t>
            </a:r>
          </a:p>
        </p:txBody>
      </p:sp>
      <p:sp>
        <p:nvSpPr>
          <p:cNvPr id="9" name="Content Placeholder 7"/>
          <p:cNvSpPr>
            <a:spLocks noGrp="1"/>
          </p:cNvSpPr>
          <p:nvPr>
            <p:ph sz="half" idx="1"/>
          </p:nvPr>
        </p:nvSpPr>
        <p:spPr>
          <a:xfrm>
            <a:off x="5181600" y="762000"/>
            <a:ext cx="3505200" cy="1904999"/>
          </a:xfr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a:lstStyle/>
          <a:p>
            <a:pPr algn="ctr">
              <a:buNone/>
            </a:pPr>
            <a:r>
              <a:rPr lang="en-US" sz="2000" dirty="0" smtClean="0"/>
              <a:t>Ocean Freight</a:t>
            </a:r>
          </a:p>
          <a:p>
            <a:pPr algn="ctr">
              <a:buNone/>
            </a:pPr>
            <a:endParaRPr lang="en-US" sz="700" dirty="0" smtClean="0"/>
          </a:p>
          <a:p>
            <a:r>
              <a:rPr lang="en-US" sz="1600" dirty="0" smtClean="0"/>
              <a:t>Commercial Invoice &amp; Packing List</a:t>
            </a:r>
          </a:p>
          <a:p>
            <a:r>
              <a:rPr lang="en-US" sz="1600" dirty="0" smtClean="0"/>
              <a:t>Original housebill</a:t>
            </a:r>
          </a:p>
          <a:p>
            <a:pPr>
              <a:buNone/>
            </a:pPr>
            <a:endParaRPr lang="en-US" sz="800" dirty="0" smtClean="0"/>
          </a:p>
          <a:p>
            <a:pPr marL="0" indent="0">
              <a:buNone/>
            </a:pPr>
            <a:r>
              <a:rPr lang="en-US" sz="1600" dirty="0" smtClean="0"/>
              <a:t>Supporting Documents required based on commodity, country of origin</a:t>
            </a:r>
            <a:endParaRPr lang="en-US" sz="1000" dirty="0" smtClean="0"/>
          </a:p>
        </p:txBody>
      </p:sp>
      <p:sp>
        <p:nvSpPr>
          <p:cNvPr id="7" name="Title 3"/>
          <p:cNvSpPr txBox="1">
            <a:spLocks/>
          </p:cNvSpPr>
          <p:nvPr/>
        </p:nvSpPr>
        <p:spPr bwMode="auto">
          <a:xfrm>
            <a:off x="1447800" y="2819400"/>
            <a:ext cx="7239000" cy="2209800"/>
          </a:xfrm>
          <a:prstGeom prst="rect">
            <a:avLst/>
          </a:prstGeom>
          <a:solidFill>
            <a:srgbClr val="FFFFCC"/>
          </a:solidFill>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endParaRPr lang="en-US" sz="1600" dirty="0" smtClean="0"/>
          </a:p>
          <a:p>
            <a:pPr algn="ctr"/>
            <a:r>
              <a:rPr lang="en-US" sz="1600" dirty="0" smtClean="0"/>
              <a:t>WHERE DO WE SEND OUR ORIGINAL SHIPPING DOCUMENTS?</a:t>
            </a:r>
          </a:p>
          <a:p>
            <a:pPr algn="ctr"/>
            <a:endParaRPr lang="en-US" sz="900" dirty="0" smtClean="0"/>
          </a:p>
          <a:p>
            <a:pPr algn="ctr"/>
            <a:r>
              <a:rPr lang="en-US" sz="1600" dirty="0" smtClean="0"/>
              <a:t>1.   Consignee               2.  Liberty               3.  Vendor  </a:t>
            </a:r>
          </a:p>
          <a:p>
            <a:endParaRPr lang="en-US" sz="1050" dirty="0" smtClean="0"/>
          </a:p>
          <a:p>
            <a:r>
              <a:rPr lang="en-US" sz="1600" dirty="0" smtClean="0">
                <a:solidFill>
                  <a:srgbClr val="FF0000"/>
                </a:solidFill>
              </a:rPr>
              <a:t>TIP</a:t>
            </a:r>
            <a:r>
              <a:rPr lang="en-US" sz="1600" dirty="0" smtClean="0"/>
              <a:t>:   Vendor can provide a copy of all shipping documents to our forwarding partner at time of booking.</a:t>
            </a:r>
          </a:p>
          <a:p>
            <a:endParaRPr lang="en-US" sz="1050" dirty="0" smtClean="0"/>
          </a:p>
          <a:p>
            <a:r>
              <a:rPr lang="en-US" sz="1600" dirty="0" smtClean="0"/>
              <a:t>If originals cannot be sent due to payment terms (letter of credit), copies must be sent in all cases above in lieu of originals.</a:t>
            </a:r>
          </a:p>
          <a:p>
            <a:pPr lvl="0"/>
            <a:endParaRPr kumimoji="0" lang="en-US" sz="2400" b="1" i="0" u="none" strike="noStrike" kern="1200" cap="none" spc="0" normalizeH="0" baseline="0" noProof="0" dirty="0" smtClean="0">
              <a:ln>
                <a:noFill/>
              </a:ln>
              <a:solidFill>
                <a:srgbClr val="0070C0"/>
              </a:solidFill>
              <a:effectLst/>
              <a:uLnTx/>
              <a:uFillTx/>
              <a:latin typeface="Times New Roman" pitchFamily="18" charset="0"/>
              <a:ea typeface="+mn-ea"/>
              <a:cs typeface="Times New Roman" pitchFamily="18" charset="0"/>
            </a:endParaRPr>
          </a:p>
        </p:txBody>
      </p:sp>
      <p:sp>
        <p:nvSpPr>
          <p:cNvPr id="10" name="Title 3"/>
          <p:cNvSpPr txBox="1">
            <a:spLocks/>
          </p:cNvSpPr>
          <p:nvPr/>
        </p:nvSpPr>
        <p:spPr bwMode="auto">
          <a:xfrm>
            <a:off x="1447800" y="5181600"/>
            <a:ext cx="7239000" cy="1143000"/>
          </a:xfrm>
          <a:prstGeom prst="rect">
            <a:avLst/>
          </a:prstGeom>
          <a:solidFill>
            <a:srgbClr val="FFFFCC"/>
          </a:solidFill>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endParaRPr lang="en-US" sz="1600" dirty="0" smtClean="0"/>
          </a:p>
          <a:p>
            <a:pPr algn="ctr"/>
            <a:r>
              <a:rPr lang="en-US" sz="1600" dirty="0" smtClean="0"/>
              <a:t>WHEN DO WE SEND OUR ORIGINAL SHIPPING DOCUMENTS?</a:t>
            </a:r>
          </a:p>
          <a:p>
            <a:pPr algn="ctr"/>
            <a:endParaRPr lang="en-US" sz="600" dirty="0" smtClean="0"/>
          </a:p>
          <a:p>
            <a:r>
              <a:rPr lang="en-US" sz="1600" dirty="0" smtClean="0"/>
              <a:t>Original documents should sent as soon as received from origin, but no later than 5 days prior to arrival at destination to avoid delays in release of freight.</a:t>
            </a:r>
          </a:p>
          <a:p>
            <a:pPr lvl="0"/>
            <a:endParaRPr kumimoji="0" lang="en-US" sz="2400" b="1" i="0" u="none" strike="noStrike" kern="1200" cap="none" spc="0" normalizeH="0" baseline="0" noProof="0" dirty="0" smtClean="0">
              <a:ln>
                <a:noFill/>
              </a:ln>
              <a:solidFill>
                <a:srgbClr val="0070C0"/>
              </a:solidFill>
              <a:effectLst/>
              <a:uLnTx/>
              <a:uFillTx/>
              <a:latin typeface="Times New Roman" pitchFamily="18" charset="0"/>
              <a:ea typeface="+mn-ea"/>
              <a:cs typeface="Times New Roman" pitchFamily="18" charset="0"/>
            </a:endParaRPr>
          </a:p>
        </p:txBody>
      </p:sp>
      <p:sp>
        <p:nvSpPr>
          <p:cNvPr id="11" name="Text Box 2"/>
          <p:cNvSpPr txBox="1">
            <a:spLocks noChangeArrowheads="1"/>
          </p:cNvSpPr>
          <p:nvPr/>
        </p:nvSpPr>
        <p:spPr bwMode="auto">
          <a:xfrm>
            <a:off x="1295400" y="6427408"/>
            <a:ext cx="7620000" cy="354392"/>
          </a:xfrm>
          <a:prstGeom prst="rect">
            <a:avLst/>
          </a:prstGeom>
          <a:noFill/>
          <a:ln w="9525">
            <a:noFill/>
            <a:miter lim="800000"/>
            <a:headEnd/>
            <a:tailEnd/>
          </a:ln>
          <a:effectLst/>
        </p:spPr>
        <p:txBody>
          <a:bodyPr wrap="square">
            <a:spAutoFit/>
          </a:bodyPr>
          <a:lstStyle/>
          <a:p>
            <a:pPr algn="ctr">
              <a:lnSpc>
                <a:spcPts val="2300"/>
              </a:lnSpc>
              <a:buFontTx/>
              <a:buNone/>
              <a:defRPr/>
            </a:pPr>
            <a:r>
              <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rPr>
              <a:t>Copy right reserved by </a:t>
            </a:r>
            <a:r>
              <a:rPr kumimoji="0" lang="en-US" altLang="zh-TW" sz="1400" dirty="0" smtClean="0">
                <a:solidFill>
                  <a:schemeClr val="bg1"/>
                </a:solidFill>
                <a:effectLst>
                  <a:outerShdw blurRad="38100" dist="38100" dir="2700000" algn="tl">
                    <a:srgbClr val="C0C0C0"/>
                  </a:outerShdw>
                </a:effectLst>
                <a:latin typeface="Arial" pitchFamily="34" charset="0"/>
                <a:ea typeface="DFKai-SB" pitchFamily="65" charset="-120"/>
              </a:rPr>
              <a:t>Liberty International, Inc		www.libertyint.com</a:t>
            </a:r>
            <a:endPar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447800" y="76200"/>
            <a:ext cx="7315200" cy="762000"/>
          </a:xfrm>
        </p:spPr>
        <p:txBody>
          <a:bodyPr>
            <a:noAutofit/>
          </a:bodyPr>
          <a:lstStyle/>
          <a:p>
            <a:pPr algn="ctr" eaLnBrk="1" hangingPunct="1"/>
            <a:r>
              <a:rPr lang="en-US" sz="3600" b="1" dirty="0" smtClean="0">
                <a:solidFill>
                  <a:srgbClr val="0070C0"/>
                </a:solidFill>
                <a:latin typeface="Times New Roman" pitchFamily="18" charset="0"/>
                <a:ea typeface="+mn-ea"/>
                <a:cs typeface="Times New Roman" pitchFamily="18" charset="0"/>
              </a:rPr>
              <a:t>Elements of a Commercial Invoice</a:t>
            </a:r>
            <a:br>
              <a:rPr lang="en-US" sz="3600" b="1" dirty="0" smtClean="0">
                <a:solidFill>
                  <a:srgbClr val="0070C0"/>
                </a:solidFill>
                <a:latin typeface="Times New Roman" pitchFamily="18" charset="0"/>
                <a:ea typeface="+mn-ea"/>
                <a:cs typeface="Times New Roman" pitchFamily="18" charset="0"/>
              </a:rPr>
            </a:br>
            <a:r>
              <a:rPr lang="en-US" sz="2800" b="1" dirty="0" smtClean="0">
                <a:solidFill>
                  <a:srgbClr val="0070C0"/>
                </a:solidFill>
                <a:latin typeface="Times New Roman" pitchFamily="18" charset="0"/>
                <a:ea typeface="+mn-ea"/>
                <a:cs typeface="Times New Roman" pitchFamily="18" charset="0"/>
              </a:rPr>
              <a:t>What to Include</a:t>
            </a:r>
            <a:endParaRPr lang="en-US" sz="3600" b="1" dirty="0" smtClean="0">
              <a:solidFill>
                <a:srgbClr val="0070C0"/>
              </a:solidFill>
              <a:latin typeface="Times New Roman" pitchFamily="18" charset="0"/>
              <a:ea typeface="+mn-ea"/>
              <a:cs typeface="Times New Roman" pitchFamily="18" charset="0"/>
            </a:endParaRPr>
          </a:p>
        </p:txBody>
      </p:sp>
      <p:sp>
        <p:nvSpPr>
          <p:cNvPr id="26628" name="Content Placeholder 2"/>
          <p:cNvSpPr>
            <a:spLocks noGrp="1"/>
          </p:cNvSpPr>
          <p:nvPr>
            <p:ph idx="1"/>
          </p:nvPr>
        </p:nvSpPr>
        <p:spPr>
          <a:xfrm>
            <a:off x="1447800" y="990600"/>
            <a:ext cx="7315200" cy="5486400"/>
          </a:xfrm>
          <a:ln>
            <a:solidFill>
              <a:srgbClr val="FFFF99"/>
            </a:solidFill>
          </a:ln>
        </p:spPr>
        <p:txBody>
          <a:bodyPr anchor="ctr"/>
          <a:lstStyle/>
          <a:p>
            <a:pPr lvl="0"/>
            <a:r>
              <a:rPr lang="en-US" sz="1600" dirty="0" smtClean="0"/>
              <a:t>COMMERCIAL INVOICE – REQUIRED FOR EACH SHIPMENT CFR 141.81</a:t>
            </a:r>
          </a:p>
          <a:p>
            <a:pPr lvl="1"/>
            <a:r>
              <a:rPr lang="en-US" sz="1400" dirty="0" smtClean="0"/>
              <a:t>No entry may be made to U.S. Customs without a commercial invoice. </a:t>
            </a:r>
          </a:p>
          <a:p>
            <a:pPr lvl="0"/>
            <a:r>
              <a:rPr lang="en-US" sz="1600" dirty="0" smtClean="0"/>
              <a:t>ELEMENTS OF COMMERCIAL INVOICE REQUIREMENTS CFR 141.86</a:t>
            </a:r>
          </a:p>
          <a:p>
            <a:pPr lvl="1"/>
            <a:r>
              <a:rPr lang="en-US" sz="1400" dirty="0" smtClean="0"/>
              <a:t>Port of Entry</a:t>
            </a:r>
          </a:p>
          <a:p>
            <a:pPr lvl="1"/>
            <a:r>
              <a:rPr lang="en-US" sz="1400" b="1" u="sng" dirty="0" smtClean="0"/>
              <a:t>Country of Origin</a:t>
            </a:r>
          </a:p>
          <a:p>
            <a:pPr lvl="1"/>
            <a:r>
              <a:rPr lang="en-US" sz="1400" dirty="0" smtClean="0"/>
              <a:t>Sold to Party / Date of Invoice Purchase</a:t>
            </a:r>
          </a:p>
          <a:p>
            <a:pPr lvl="1"/>
            <a:r>
              <a:rPr lang="en-US" sz="1400" b="1" u="sng" dirty="0" smtClean="0"/>
              <a:t>Descriptions of merchandise, marks</a:t>
            </a:r>
          </a:p>
          <a:p>
            <a:pPr lvl="1"/>
            <a:r>
              <a:rPr lang="en-US" sz="1400" b="1" u="sng" dirty="0" smtClean="0"/>
              <a:t>Quantities, weights, measures</a:t>
            </a:r>
          </a:p>
          <a:p>
            <a:pPr lvl="1"/>
            <a:r>
              <a:rPr lang="en-US" sz="1400" dirty="0" smtClean="0"/>
              <a:t>Purchase Price – in currency of purchase.  Conversions will be made on the rate of exchange based on the export date.</a:t>
            </a:r>
          </a:p>
          <a:p>
            <a:pPr lvl="1"/>
            <a:r>
              <a:rPr lang="en-US" sz="1400" dirty="0" smtClean="0"/>
              <a:t>Kind of currency</a:t>
            </a:r>
          </a:p>
          <a:p>
            <a:pPr lvl="1"/>
            <a:r>
              <a:rPr lang="en-US" sz="1400" b="1" u="sng" dirty="0" smtClean="0"/>
              <a:t>All related charges – ex freight, packaging, commissions</a:t>
            </a:r>
          </a:p>
          <a:p>
            <a:pPr lvl="1"/>
            <a:r>
              <a:rPr lang="en-US" sz="1400" b="1" u="sng" dirty="0" smtClean="0"/>
              <a:t>All rebates, drawbacks and bounties – itemized separately</a:t>
            </a:r>
          </a:p>
          <a:p>
            <a:pPr lvl="1"/>
            <a:r>
              <a:rPr lang="en-US" sz="1400" b="1" u="sng" dirty="0" smtClean="0">
                <a:solidFill>
                  <a:srgbClr val="FF0000"/>
                </a:solidFill>
                <a:uFill>
                  <a:solidFill>
                    <a:schemeClr val="tx1"/>
                  </a:solidFill>
                </a:uFill>
              </a:rPr>
              <a:t>All assist values &amp; descriptions</a:t>
            </a:r>
          </a:p>
          <a:p>
            <a:pPr lvl="1"/>
            <a:r>
              <a:rPr lang="en-US" sz="1400" dirty="0" smtClean="0"/>
              <a:t>Non purchased merchandise / samples etc</a:t>
            </a:r>
          </a:p>
          <a:p>
            <a:pPr lvl="1"/>
            <a:r>
              <a:rPr lang="en-US" sz="1400" b="1" u="sng" dirty="0" smtClean="0"/>
              <a:t>Invoice must be written in English</a:t>
            </a:r>
          </a:p>
          <a:p>
            <a:pPr lvl="1"/>
            <a:r>
              <a:rPr lang="en-US" sz="1400" dirty="0" smtClean="0"/>
              <a:t>Each invoice shall state what merchandise is contained in each individual package.  If this information is not on the commercial invoice a packing list will be required.</a:t>
            </a:r>
          </a:p>
          <a:p>
            <a:pPr lvl="1"/>
            <a:r>
              <a:rPr lang="en-US" sz="1400" dirty="0" smtClean="0"/>
              <a:t>All weights and measures</a:t>
            </a:r>
          </a:p>
          <a:p>
            <a:pPr lvl="1"/>
            <a:r>
              <a:rPr lang="en-US" sz="1400" dirty="0" smtClean="0"/>
              <a:t>All discounts</a:t>
            </a:r>
          </a:p>
        </p:txBody>
      </p:sp>
      <p:sp>
        <p:nvSpPr>
          <p:cNvPr id="5" name="Text Box 2"/>
          <p:cNvSpPr txBox="1">
            <a:spLocks noChangeArrowheads="1"/>
          </p:cNvSpPr>
          <p:nvPr/>
        </p:nvSpPr>
        <p:spPr bwMode="auto">
          <a:xfrm>
            <a:off x="1295400" y="6427408"/>
            <a:ext cx="7620000" cy="354392"/>
          </a:xfrm>
          <a:prstGeom prst="rect">
            <a:avLst/>
          </a:prstGeom>
          <a:noFill/>
          <a:ln w="9525">
            <a:noFill/>
            <a:miter lim="800000"/>
            <a:headEnd/>
            <a:tailEnd/>
          </a:ln>
          <a:effectLst/>
        </p:spPr>
        <p:txBody>
          <a:bodyPr wrap="square">
            <a:spAutoFit/>
          </a:bodyPr>
          <a:lstStyle/>
          <a:p>
            <a:pPr algn="ctr">
              <a:lnSpc>
                <a:spcPts val="2300"/>
              </a:lnSpc>
              <a:buFontTx/>
              <a:buNone/>
              <a:defRPr/>
            </a:pPr>
            <a:r>
              <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rPr>
              <a:t>Copy right reserved by </a:t>
            </a:r>
            <a:r>
              <a:rPr kumimoji="0" lang="en-US" altLang="zh-TW" sz="1400" dirty="0" smtClean="0">
                <a:solidFill>
                  <a:schemeClr val="bg1"/>
                </a:solidFill>
                <a:effectLst>
                  <a:outerShdw blurRad="38100" dist="38100" dir="2700000" algn="tl">
                    <a:srgbClr val="C0C0C0"/>
                  </a:outerShdw>
                </a:effectLst>
                <a:latin typeface="Arial" pitchFamily="34" charset="0"/>
                <a:ea typeface="DFKai-SB" pitchFamily="65" charset="-120"/>
              </a:rPr>
              <a:t>Liberty International, Inc		www.libertyint.com</a:t>
            </a:r>
            <a:endPar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endParaRP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2" name="Picture 4" descr="http://www.google.com/url?source=imgres&amp;ct=img&amp;q=http://oceanexplorer.noaa.gov/explorations/03nwhi/missions/leg2_summary/media/gold_coral_600.jpg&amp;sa=X&amp;ei=AKH_Ta6ENfGn0AG65qCTAw&amp;ved=0CAQQ8wc4Eg&amp;usg=AFQjCNFk4sRsFSxK9nRz38vqSvNLdmS6YA"/>
          <p:cNvPicPr>
            <a:picLocks noChangeAspect="1" noChangeArrowheads="1"/>
          </p:cNvPicPr>
          <p:nvPr/>
        </p:nvPicPr>
        <p:blipFill>
          <a:blip r:embed="rId2" cstate="print"/>
          <a:srcRect/>
          <a:stretch>
            <a:fillRect/>
          </a:stretch>
        </p:blipFill>
        <p:spPr bwMode="auto">
          <a:xfrm>
            <a:off x="5791200" y="1549257"/>
            <a:ext cx="1304804" cy="1346343"/>
          </a:xfrm>
          <a:prstGeom prst="rect">
            <a:avLst/>
          </a:prstGeom>
          <a:noFill/>
        </p:spPr>
      </p:pic>
      <p:sp>
        <p:nvSpPr>
          <p:cNvPr id="26628" name="Content Placeholder 2"/>
          <p:cNvSpPr>
            <a:spLocks noGrp="1"/>
          </p:cNvSpPr>
          <p:nvPr>
            <p:ph idx="1"/>
          </p:nvPr>
        </p:nvSpPr>
        <p:spPr>
          <a:xfrm>
            <a:off x="1295400" y="1447800"/>
            <a:ext cx="4572000" cy="4343400"/>
          </a:xfrm>
        </p:spPr>
        <p:txBody>
          <a:bodyPr anchor="ctr"/>
          <a:lstStyle/>
          <a:p>
            <a:pPr eaLnBrk="1" hangingPunct="1">
              <a:spcBef>
                <a:spcPts val="0"/>
              </a:spcBef>
              <a:spcAft>
                <a:spcPts val="0"/>
              </a:spcAft>
              <a:buFont typeface="Wingdings" pitchFamily="2" charset="2"/>
              <a:buChar char="§"/>
            </a:pPr>
            <a:r>
              <a:rPr lang="en-US" sz="2000" dirty="0" smtClean="0">
                <a:latin typeface="Times New Roman" pitchFamily="18" charset="0"/>
                <a:cs typeface="Times New Roman" pitchFamily="18" charset="0"/>
              </a:rPr>
              <a:t>Color should be denoted as color – gold, silver, coral, sapphire</a:t>
            </a:r>
          </a:p>
          <a:p>
            <a:pPr eaLnBrk="1" hangingPunct="1">
              <a:spcBef>
                <a:spcPts val="0"/>
              </a:spcBef>
              <a:spcAft>
                <a:spcPts val="0"/>
              </a:spcAft>
              <a:buFont typeface="Wingdings" pitchFamily="2" charset="2"/>
              <a:buChar char="§"/>
            </a:pPr>
            <a:endParaRPr lang="en-US" sz="2000" dirty="0" smtClean="0">
              <a:latin typeface="Times New Roman" pitchFamily="18" charset="0"/>
              <a:cs typeface="Times New Roman" pitchFamily="18" charset="0"/>
            </a:endParaRPr>
          </a:p>
          <a:p>
            <a:pPr eaLnBrk="1" hangingPunct="1">
              <a:spcBef>
                <a:spcPts val="0"/>
              </a:spcBef>
              <a:spcAft>
                <a:spcPts val="0"/>
              </a:spcAft>
              <a:buFont typeface="Wingdings" pitchFamily="2" charset="2"/>
              <a:buChar char="§"/>
            </a:pPr>
            <a:r>
              <a:rPr lang="en-US" sz="2000" dirty="0" smtClean="0">
                <a:latin typeface="Times New Roman" pitchFamily="18" charset="0"/>
                <a:cs typeface="Times New Roman" pitchFamily="18" charset="0"/>
              </a:rPr>
              <a:t>Keep the descriptions noting design elements out</a:t>
            </a:r>
          </a:p>
          <a:p>
            <a:pPr eaLnBrk="1" hangingPunct="1">
              <a:spcBef>
                <a:spcPts val="0"/>
              </a:spcBef>
              <a:spcAft>
                <a:spcPts val="0"/>
              </a:spcAft>
              <a:buFont typeface="Wingdings" pitchFamily="2" charset="2"/>
              <a:buChar char="§"/>
            </a:pPr>
            <a:endParaRPr lang="en-US" sz="2000" dirty="0" smtClean="0">
              <a:latin typeface="Times New Roman" pitchFamily="18" charset="0"/>
              <a:cs typeface="Times New Roman" pitchFamily="18" charset="0"/>
            </a:endParaRPr>
          </a:p>
          <a:p>
            <a:pPr eaLnBrk="1" hangingPunct="1">
              <a:spcBef>
                <a:spcPts val="0"/>
              </a:spcBef>
              <a:spcAft>
                <a:spcPts val="0"/>
              </a:spcAft>
              <a:buFont typeface="Wingdings" pitchFamily="2" charset="2"/>
              <a:buChar char="§"/>
            </a:pPr>
            <a:r>
              <a:rPr lang="en-US" sz="2000" dirty="0" smtClean="0">
                <a:latin typeface="Times New Roman" pitchFamily="18" charset="0"/>
                <a:cs typeface="Times New Roman" pitchFamily="18" charset="0"/>
              </a:rPr>
              <a:t>If it is artificial, remove, or call out “imitation” – Canadian pine, leather, fur</a:t>
            </a:r>
          </a:p>
          <a:p>
            <a:pPr eaLnBrk="1" hangingPunct="1">
              <a:spcBef>
                <a:spcPts val="0"/>
              </a:spcBef>
              <a:spcAft>
                <a:spcPts val="0"/>
              </a:spcAft>
              <a:buFont typeface="Wingdings" pitchFamily="2" charset="2"/>
              <a:buChar char="§"/>
            </a:pPr>
            <a:endParaRPr lang="en-US" sz="2000" dirty="0" smtClean="0">
              <a:latin typeface="Times New Roman" pitchFamily="18" charset="0"/>
              <a:cs typeface="Times New Roman" pitchFamily="18" charset="0"/>
            </a:endParaRPr>
          </a:p>
          <a:p>
            <a:pPr eaLnBrk="1" hangingPunct="1">
              <a:spcBef>
                <a:spcPts val="0"/>
              </a:spcBef>
              <a:spcAft>
                <a:spcPts val="0"/>
              </a:spcAft>
              <a:buFont typeface="Wingdings" pitchFamily="2" charset="2"/>
              <a:buChar char="§"/>
            </a:pPr>
            <a:r>
              <a:rPr lang="en-US" sz="2000" dirty="0" smtClean="0">
                <a:latin typeface="Times New Roman" pitchFamily="18" charset="0"/>
                <a:cs typeface="Times New Roman" pitchFamily="18" charset="0"/>
              </a:rPr>
              <a:t>Fish &amp; Wildlife</a:t>
            </a:r>
          </a:p>
          <a:p>
            <a:pPr lvl="1">
              <a:spcBef>
                <a:spcPts val="0"/>
              </a:spcBef>
              <a:spcAft>
                <a:spcPts val="0"/>
              </a:spcAft>
              <a:buFont typeface="Wingdings" pitchFamily="2" charset="2"/>
              <a:buChar char="§"/>
            </a:pPr>
            <a:r>
              <a:rPr lang="en-US" sz="1200" dirty="0" smtClean="0">
                <a:latin typeface="Times New Roman" pitchFamily="18" charset="0"/>
                <a:cs typeface="Times New Roman" pitchFamily="18" charset="0"/>
              </a:rPr>
              <a:t>Common and Scientific Name &amp; country of origin</a:t>
            </a:r>
          </a:p>
          <a:p>
            <a:pPr lvl="1">
              <a:spcBef>
                <a:spcPts val="0"/>
              </a:spcBef>
              <a:spcAft>
                <a:spcPts val="0"/>
              </a:spcAft>
              <a:buFont typeface="Wingdings" pitchFamily="2" charset="2"/>
              <a:buChar char="§"/>
            </a:pPr>
            <a:r>
              <a:rPr lang="en-US" sz="1200" dirty="0" smtClean="0">
                <a:latin typeface="Times New Roman" pitchFamily="18" charset="0"/>
                <a:cs typeface="Times New Roman" pitchFamily="18" charset="0"/>
              </a:rPr>
              <a:t>Feathers  (domestically raised animal)</a:t>
            </a:r>
          </a:p>
        </p:txBody>
      </p:sp>
      <p:sp>
        <p:nvSpPr>
          <p:cNvPr id="8" name="Title 1"/>
          <p:cNvSpPr>
            <a:spLocks noGrp="1"/>
          </p:cNvSpPr>
          <p:nvPr>
            <p:ph type="title"/>
          </p:nvPr>
        </p:nvSpPr>
        <p:spPr>
          <a:xfrm>
            <a:off x="1371600" y="76200"/>
            <a:ext cx="7315200" cy="1143000"/>
          </a:xfrm>
        </p:spPr>
        <p:txBody>
          <a:bodyPr>
            <a:noAutofit/>
          </a:bodyPr>
          <a:lstStyle/>
          <a:p>
            <a:pPr algn="ctr" eaLnBrk="1" hangingPunct="1"/>
            <a:r>
              <a:rPr lang="en-US" sz="3600" b="1" dirty="0" smtClean="0">
                <a:solidFill>
                  <a:srgbClr val="0070C0"/>
                </a:solidFill>
                <a:latin typeface="Times New Roman" pitchFamily="18" charset="0"/>
                <a:ea typeface="+mn-ea"/>
                <a:cs typeface="Times New Roman" pitchFamily="18" charset="0"/>
              </a:rPr>
              <a:t>Elements of a Commercial Invoice</a:t>
            </a:r>
            <a:br>
              <a:rPr lang="en-US" sz="3600" b="1" dirty="0" smtClean="0">
                <a:solidFill>
                  <a:srgbClr val="0070C0"/>
                </a:solidFill>
                <a:latin typeface="Times New Roman" pitchFamily="18" charset="0"/>
                <a:ea typeface="+mn-ea"/>
                <a:cs typeface="Times New Roman" pitchFamily="18" charset="0"/>
              </a:rPr>
            </a:br>
            <a:r>
              <a:rPr lang="en-US" sz="2800" b="1" dirty="0" smtClean="0">
                <a:solidFill>
                  <a:srgbClr val="0070C0"/>
                </a:solidFill>
                <a:latin typeface="Times New Roman" pitchFamily="18" charset="0"/>
                <a:ea typeface="+mn-ea"/>
                <a:cs typeface="Times New Roman" pitchFamily="18" charset="0"/>
              </a:rPr>
              <a:t>What to Exclude</a:t>
            </a:r>
            <a:endParaRPr lang="en-US" sz="3600" b="1" dirty="0" smtClean="0">
              <a:solidFill>
                <a:srgbClr val="0070C0"/>
              </a:solidFill>
              <a:latin typeface="Times New Roman" pitchFamily="18" charset="0"/>
              <a:ea typeface="+mn-ea"/>
              <a:cs typeface="Times New Roman" pitchFamily="18" charset="0"/>
            </a:endParaRPr>
          </a:p>
        </p:txBody>
      </p:sp>
      <p:pic>
        <p:nvPicPr>
          <p:cNvPr id="14340" name="Picture 4" descr="http://www.google.com/url?source=imgres&amp;ct=img&amp;q=http://ecx.images-amazon.com/images/I/41XB1S20UeL._SL500_AA300_.jpg&amp;sa=X&amp;ei=9Lf7TeqWLs7PgAeRy5XvCg&amp;ved=0CAQQ8wc&amp;usg=AFQjCNE2K9Fqcm0y9vPHaPmc2HlBcKKFRQ"/>
          <p:cNvPicPr>
            <a:picLocks noChangeAspect="1" noChangeArrowheads="1"/>
          </p:cNvPicPr>
          <p:nvPr/>
        </p:nvPicPr>
        <p:blipFill>
          <a:blip r:embed="rId3" cstate="print"/>
          <a:srcRect/>
          <a:stretch>
            <a:fillRect/>
          </a:stretch>
        </p:blipFill>
        <p:spPr bwMode="auto">
          <a:xfrm>
            <a:off x="7391400" y="1582271"/>
            <a:ext cx="1299432" cy="1313329"/>
          </a:xfrm>
          <a:prstGeom prst="rect">
            <a:avLst/>
          </a:prstGeom>
          <a:ln>
            <a:noFill/>
          </a:ln>
          <a:effectLst>
            <a:outerShdw blurRad="292100" dist="139700" dir="2700000" algn="tl" rotWithShape="0">
              <a:srgbClr val="333333">
                <a:alpha val="65000"/>
              </a:srgbClr>
            </a:outerShdw>
          </a:effectLst>
        </p:spPr>
      </p:pic>
      <p:pic>
        <p:nvPicPr>
          <p:cNvPr id="14346" name="Picture 10" descr="http://www.google.com/url?source=imgres&amp;ct=img&amp;q=http://www.theartzoo.com/pictures/jewelry/shell-earrings-09.jpg&amp;sa=X&amp;ei=J7n7TavnAozUgAf0sqneCw&amp;ved=0CAQQ8wc&amp;usg=AFQjCNH4j8DYqyicixO8Tf0V78kuNBTAUQ"/>
          <p:cNvPicPr>
            <a:picLocks noChangeAspect="1" noChangeArrowheads="1"/>
          </p:cNvPicPr>
          <p:nvPr/>
        </p:nvPicPr>
        <p:blipFill>
          <a:blip r:embed="rId4" cstate="print"/>
          <a:srcRect/>
          <a:stretch>
            <a:fillRect/>
          </a:stretch>
        </p:blipFill>
        <p:spPr bwMode="auto">
          <a:xfrm>
            <a:off x="5791200" y="3286760"/>
            <a:ext cx="1295400" cy="1209040"/>
          </a:xfrm>
          <a:prstGeom prst="rect">
            <a:avLst/>
          </a:prstGeom>
          <a:noFill/>
        </p:spPr>
      </p:pic>
      <p:pic>
        <p:nvPicPr>
          <p:cNvPr id="14348" name="Picture 12" descr="http://www.google.com/url?source=imgres&amp;ct=img&amp;q=http://www.seawear.com/images/earrings/ball-drop-scallop-shells13137~100.jpg&amp;sa=X&amp;ei=Sbn7Ta2fCMmcgQfdiKneCw&amp;ved=0CAQQ8wc&amp;usg=AFQjCNGRxa9L-cvOTyrADKH9wvwuPTnDiA"/>
          <p:cNvPicPr>
            <a:picLocks noChangeAspect="1" noChangeArrowheads="1"/>
          </p:cNvPicPr>
          <p:nvPr/>
        </p:nvPicPr>
        <p:blipFill>
          <a:blip r:embed="rId5" cstate="print"/>
          <a:srcRect/>
          <a:stretch>
            <a:fillRect/>
          </a:stretch>
        </p:blipFill>
        <p:spPr bwMode="auto">
          <a:xfrm>
            <a:off x="7391400" y="3276600"/>
            <a:ext cx="1354666"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350" name="Picture 14" descr="http://www.google.com/url?source=imgres&amp;ct=img&amp;q=http://img2.timeinc.net/instyle/images/2007/products/october/090307_brooksbrothers_b.jpg&amp;sa=X&amp;ei=mLn7TfDTBoXqgAff54zeCw&amp;ved=0CAQQ8wc&amp;usg=AFQjCNH4Jdp0wx4DOovvNSawD1DdN6RGSw"/>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638800" y="4724399"/>
            <a:ext cx="1524000" cy="1524001"/>
          </a:xfrm>
          <a:prstGeom prst="rect">
            <a:avLst/>
          </a:prstGeom>
          <a:noFill/>
        </p:spPr>
      </p:pic>
      <p:pic>
        <p:nvPicPr>
          <p:cNvPr id="14352" name="Picture 16" descr="http://www.google.com/url?source=imgres&amp;ct=img&amp;q=http://cn1.kaboodle.com/hi/img/b/0/0/f3/a/AAAAC6hGipMAAAAAAPOl_A.jpg%3Fv%3D1285275032000&amp;sa=X&amp;ei=ubn7TcLwKZOcgQeCuazeCw&amp;ved=0CAQQ8wc&amp;usg=AFQjCNFun_jBn_iRVU4mtro2SgwL_mbfaQ"/>
          <p:cNvPicPr>
            <a:picLocks noChangeAspect="1" noChangeArrowheads="1"/>
          </p:cNvPicPr>
          <p:nvPr/>
        </p:nvPicPr>
        <p:blipFill>
          <a:blip r:embed="rId7" cstate="print"/>
          <a:srcRect/>
          <a:stretch>
            <a:fillRect/>
          </a:stretch>
        </p:blipFill>
        <p:spPr bwMode="auto">
          <a:xfrm>
            <a:off x="7391400" y="4953000"/>
            <a:ext cx="1447800" cy="1066027"/>
          </a:xfrm>
          <a:prstGeom prst="rect">
            <a:avLst/>
          </a:prstGeom>
          <a:ln>
            <a:noFill/>
          </a:ln>
          <a:effectLst>
            <a:outerShdw blurRad="190500" algn="tl" rotWithShape="0">
              <a:srgbClr val="000000">
                <a:alpha val="70000"/>
              </a:srgbClr>
            </a:outerShdw>
          </a:effectLst>
        </p:spPr>
      </p:pic>
      <p:sp>
        <p:nvSpPr>
          <p:cNvPr id="11" name="Text Box 2"/>
          <p:cNvSpPr txBox="1">
            <a:spLocks noChangeArrowheads="1"/>
          </p:cNvSpPr>
          <p:nvPr/>
        </p:nvSpPr>
        <p:spPr bwMode="auto">
          <a:xfrm>
            <a:off x="1295400" y="6427408"/>
            <a:ext cx="7620000" cy="354392"/>
          </a:xfrm>
          <a:prstGeom prst="rect">
            <a:avLst/>
          </a:prstGeom>
          <a:noFill/>
          <a:ln w="9525">
            <a:noFill/>
            <a:miter lim="800000"/>
            <a:headEnd/>
            <a:tailEnd/>
          </a:ln>
          <a:effectLst/>
        </p:spPr>
        <p:txBody>
          <a:bodyPr wrap="square">
            <a:spAutoFit/>
          </a:bodyPr>
          <a:lstStyle/>
          <a:p>
            <a:pPr algn="ctr">
              <a:lnSpc>
                <a:spcPts val="2300"/>
              </a:lnSpc>
              <a:buFontTx/>
              <a:buNone/>
              <a:defRPr/>
            </a:pPr>
            <a:r>
              <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rPr>
              <a:t>Copy right reserved by </a:t>
            </a:r>
            <a:r>
              <a:rPr kumimoji="0" lang="en-US" altLang="zh-TW" sz="1400" dirty="0" smtClean="0">
                <a:solidFill>
                  <a:schemeClr val="bg1"/>
                </a:solidFill>
                <a:effectLst>
                  <a:outerShdw blurRad="38100" dist="38100" dir="2700000" algn="tl">
                    <a:srgbClr val="C0C0C0"/>
                  </a:outerShdw>
                </a:effectLst>
                <a:latin typeface="Arial" pitchFamily="34" charset="0"/>
                <a:ea typeface="DFKai-SB" pitchFamily="65" charset="-120"/>
              </a:rPr>
              <a:t>Liberty International, Inc		www.libertyint.com</a:t>
            </a:r>
            <a:endPar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strips(upRight)">
                                      <p:cBhvr>
                                        <p:cTn id="7" dur="20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14348"/>
                                        </p:tgtEl>
                                        <p:attrNameLst>
                                          <p:attrName>style.visibility</p:attrName>
                                        </p:attrNameLst>
                                      </p:cBhvr>
                                      <p:to>
                                        <p:strVal val="visible"/>
                                      </p:to>
                                    </p:set>
                                    <p:anim calcmode="lin" valueType="num">
                                      <p:cBhvr>
                                        <p:cTn id="12" dur="3000" fill="hold"/>
                                        <p:tgtEl>
                                          <p:spTgt spid="14348"/>
                                        </p:tgtEl>
                                        <p:attrNameLst>
                                          <p:attrName>ppt_w</p:attrName>
                                        </p:attrNameLst>
                                      </p:cBhvr>
                                      <p:tavLst>
                                        <p:tav tm="0">
                                          <p:val>
                                            <p:fltVal val="0"/>
                                          </p:val>
                                        </p:tav>
                                        <p:tav tm="100000">
                                          <p:val>
                                            <p:strVal val="#ppt_w"/>
                                          </p:val>
                                        </p:tav>
                                      </p:tavLst>
                                    </p:anim>
                                    <p:anim calcmode="lin" valueType="num">
                                      <p:cBhvr>
                                        <p:cTn id="13" dur="3000" fill="hold"/>
                                        <p:tgtEl>
                                          <p:spTgt spid="14348"/>
                                        </p:tgtEl>
                                        <p:attrNameLst>
                                          <p:attrName>ppt_h</p:attrName>
                                        </p:attrNameLst>
                                      </p:cBhvr>
                                      <p:tavLst>
                                        <p:tav tm="0">
                                          <p:val>
                                            <p:fltVal val="0"/>
                                          </p:val>
                                        </p:tav>
                                        <p:tav tm="100000">
                                          <p:val>
                                            <p:strVal val="#ppt_h"/>
                                          </p:val>
                                        </p:tav>
                                      </p:tavLst>
                                    </p:anim>
                                    <p:anim calcmode="lin" valueType="num">
                                      <p:cBhvr>
                                        <p:cTn id="14" dur="3000" fill="hold"/>
                                        <p:tgtEl>
                                          <p:spTgt spid="14348"/>
                                        </p:tgtEl>
                                        <p:attrNameLst>
                                          <p:attrName>style.rotation</p:attrName>
                                        </p:attrNameLst>
                                      </p:cBhvr>
                                      <p:tavLst>
                                        <p:tav tm="0">
                                          <p:val>
                                            <p:fltVal val="360"/>
                                          </p:val>
                                        </p:tav>
                                        <p:tav tm="100000">
                                          <p:val>
                                            <p:fltVal val="0"/>
                                          </p:val>
                                        </p:tav>
                                      </p:tavLst>
                                    </p:anim>
                                    <p:animEffect transition="in" filter="fade">
                                      <p:cBhvr>
                                        <p:cTn id="15" dur="3000"/>
                                        <p:tgtEl>
                                          <p:spTgt spid="14348"/>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4352"/>
                                        </p:tgtEl>
                                        <p:attrNameLst>
                                          <p:attrName>style.visibility</p:attrName>
                                        </p:attrNameLst>
                                      </p:cBhvr>
                                      <p:to>
                                        <p:strVal val="visible"/>
                                      </p:to>
                                    </p:set>
                                    <p:animEffect transition="in" filter="wipe(down)">
                                      <p:cBhvr>
                                        <p:cTn id="20" dur="580">
                                          <p:stCondLst>
                                            <p:cond delay="0"/>
                                          </p:stCondLst>
                                        </p:cTn>
                                        <p:tgtEl>
                                          <p:spTgt spid="14352"/>
                                        </p:tgtEl>
                                      </p:cBhvr>
                                    </p:animEffect>
                                    <p:anim calcmode="lin" valueType="num">
                                      <p:cBhvr>
                                        <p:cTn id="21" dur="1822" tmFilter="0,0; 0.14,0.36; 0.43,0.73; 0.71,0.91; 1.0,1.0">
                                          <p:stCondLst>
                                            <p:cond delay="0"/>
                                          </p:stCondLst>
                                        </p:cTn>
                                        <p:tgtEl>
                                          <p:spTgt spid="1435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35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35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35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352"/>
                                        </p:tgtEl>
                                        <p:attrNameLst>
                                          <p:attrName>ppt_y</p:attrName>
                                        </p:attrNameLst>
                                      </p:cBhvr>
                                      <p:tavLst>
                                        <p:tav tm="0" fmla="#ppt_y-sin(pi*$)/81">
                                          <p:val>
                                            <p:fltVal val="0"/>
                                          </p:val>
                                        </p:tav>
                                        <p:tav tm="100000">
                                          <p:val>
                                            <p:fltVal val="1"/>
                                          </p:val>
                                        </p:tav>
                                      </p:tavLst>
                                    </p:anim>
                                    <p:animScale>
                                      <p:cBhvr>
                                        <p:cTn id="26" dur="26">
                                          <p:stCondLst>
                                            <p:cond delay="650"/>
                                          </p:stCondLst>
                                        </p:cTn>
                                        <p:tgtEl>
                                          <p:spTgt spid="14352"/>
                                        </p:tgtEl>
                                      </p:cBhvr>
                                      <p:to x="100000" y="60000"/>
                                    </p:animScale>
                                    <p:animScale>
                                      <p:cBhvr>
                                        <p:cTn id="27" dur="166" decel="50000">
                                          <p:stCondLst>
                                            <p:cond delay="676"/>
                                          </p:stCondLst>
                                        </p:cTn>
                                        <p:tgtEl>
                                          <p:spTgt spid="14352"/>
                                        </p:tgtEl>
                                      </p:cBhvr>
                                      <p:to x="100000" y="100000"/>
                                    </p:animScale>
                                    <p:animScale>
                                      <p:cBhvr>
                                        <p:cTn id="28" dur="26">
                                          <p:stCondLst>
                                            <p:cond delay="1312"/>
                                          </p:stCondLst>
                                        </p:cTn>
                                        <p:tgtEl>
                                          <p:spTgt spid="14352"/>
                                        </p:tgtEl>
                                      </p:cBhvr>
                                      <p:to x="100000" y="80000"/>
                                    </p:animScale>
                                    <p:animScale>
                                      <p:cBhvr>
                                        <p:cTn id="29" dur="166" decel="50000">
                                          <p:stCondLst>
                                            <p:cond delay="1338"/>
                                          </p:stCondLst>
                                        </p:cTn>
                                        <p:tgtEl>
                                          <p:spTgt spid="14352"/>
                                        </p:tgtEl>
                                      </p:cBhvr>
                                      <p:to x="100000" y="100000"/>
                                    </p:animScale>
                                    <p:animScale>
                                      <p:cBhvr>
                                        <p:cTn id="30" dur="26">
                                          <p:stCondLst>
                                            <p:cond delay="1642"/>
                                          </p:stCondLst>
                                        </p:cTn>
                                        <p:tgtEl>
                                          <p:spTgt spid="14352"/>
                                        </p:tgtEl>
                                      </p:cBhvr>
                                      <p:to x="100000" y="90000"/>
                                    </p:animScale>
                                    <p:animScale>
                                      <p:cBhvr>
                                        <p:cTn id="31" dur="166" decel="50000">
                                          <p:stCondLst>
                                            <p:cond delay="1668"/>
                                          </p:stCondLst>
                                        </p:cTn>
                                        <p:tgtEl>
                                          <p:spTgt spid="14352"/>
                                        </p:tgtEl>
                                      </p:cBhvr>
                                      <p:to x="100000" y="100000"/>
                                    </p:animScale>
                                    <p:animScale>
                                      <p:cBhvr>
                                        <p:cTn id="32" dur="26">
                                          <p:stCondLst>
                                            <p:cond delay="1808"/>
                                          </p:stCondLst>
                                        </p:cTn>
                                        <p:tgtEl>
                                          <p:spTgt spid="14352"/>
                                        </p:tgtEl>
                                      </p:cBhvr>
                                      <p:to x="100000" y="95000"/>
                                    </p:animScale>
                                    <p:animScale>
                                      <p:cBhvr>
                                        <p:cTn id="33" dur="166" decel="50000">
                                          <p:stCondLst>
                                            <p:cond delay="1834"/>
                                          </p:stCondLst>
                                        </p:cTn>
                                        <p:tgtEl>
                                          <p:spTgt spid="143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itle 1"/>
          <p:cNvSpPr>
            <a:spLocks noGrp="1"/>
          </p:cNvSpPr>
          <p:nvPr>
            <p:ph type="title"/>
          </p:nvPr>
        </p:nvSpPr>
        <p:spPr>
          <a:xfrm>
            <a:off x="1447800" y="76200"/>
            <a:ext cx="7315200" cy="762000"/>
          </a:xfrm>
        </p:spPr>
        <p:txBody>
          <a:bodyPr>
            <a:noAutofit/>
          </a:bodyPr>
          <a:lstStyle/>
          <a:p>
            <a:pPr algn="ctr" eaLnBrk="1" hangingPunct="1"/>
            <a:r>
              <a:rPr lang="en-US" sz="3600" b="1" dirty="0" smtClean="0">
                <a:solidFill>
                  <a:srgbClr val="0070C0"/>
                </a:solidFill>
                <a:latin typeface="Times New Roman" pitchFamily="18" charset="0"/>
                <a:ea typeface="+mn-ea"/>
                <a:cs typeface="Times New Roman" pitchFamily="18" charset="0"/>
              </a:rPr>
              <a:t>Bills of Lading</a:t>
            </a:r>
          </a:p>
        </p:txBody>
      </p:sp>
      <p:sp>
        <p:nvSpPr>
          <p:cNvPr id="26628" name="Content Placeholder 2"/>
          <p:cNvSpPr>
            <a:spLocks noGrp="1"/>
          </p:cNvSpPr>
          <p:nvPr>
            <p:ph idx="1"/>
          </p:nvPr>
        </p:nvSpPr>
        <p:spPr>
          <a:xfrm>
            <a:off x="1447800" y="838200"/>
            <a:ext cx="7315200" cy="3962400"/>
          </a:xfrm>
        </p:spPr>
        <p:txBody>
          <a:bodyPr anchor="ctr"/>
          <a:lstStyle/>
          <a:p>
            <a:pPr marL="274320" indent="-274320">
              <a:spcBef>
                <a:spcPts val="0"/>
              </a:spcBef>
            </a:pPr>
            <a:r>
              <a:rPr lang="en-US" sz="1900" dirty="0" smtClean="0">
                <a:latin typeface="Times New Roman" pitchFamily="18" charset="0"/>
                <a:cs typeface="Times New Roman" pitchFamily="18" charset="0"/>
              </a:rPr>
              <a:t>Contract of Carriage: </a:t>
            </a:r>
            <a:r>
              <a:rPr lang="en-US" sz="1900" dirty="0" smtClean="0">
                <a:solidFill>
                  <a:srgbClr val="FF0000"/>
                </a:solidFill>
                <a:latin typeface="Times New Roman" pitchFamily="18" charset="0"/>
                <a:cs typeface="Times New Roman" pitchFamily="18" charset="0"/>
              </a:rPr>
              <a:t>Ocean</a:t>
            </a:r>
            <a:r>
              <a:rPr lang="en-US" sz="1900" dirty="0" smtClean="0">
                <a:latin typeface="Times New Roman" pitchFamily="18" charset="0"/>
                <a:cs typeface="Times New Roman" pitchFamily="18" charset="0"/>
              </a:rPr>
              <a:t>, Rail and Truck Consignments</a:t>
            </a:r>
          </a:p>
          <a:p>
            <a:pPr marL="274320" indent="-274320">
              <a:spcBef>
                <a:spcPts val="0"/>
              </a:spcBef>
            </a:pPr>
            <a:endParaRPr lang="en-US" sz="1400" dirty="0" smtClean="0">
              <a:latin typeface="Times New Roman" pitchFamily="18" charset="0"/>
              <a:cs typeface="Times New Roman" pitchFamily="18" charset="0"/>
            </a:endParaRPr>
          </a:p>
          <a:p>
            <a:pPr marL="274320" indent="-274320">
              <a:spcBef>
                <a:spcPts val="0"/>
              </a:spcBef>
            </a:pPr>
            <a:r>
              <a:rPr lang="en-US" sz="1900" dirty="0" smtClean="0">
                <a:latin typeface="Times New Roman" pitchFamily="18" charset="0"/>
                <a:cs typeface="Times New Roman" pitchFamily="18" charset="0"/>
              </a:rPr>
              <a:t>Original vs. Telex Release</a:t>
            </a:r>
          </a:p>
          <a:p>
            <a:pPr marL="674370" lvl="1" indent="-274320">
              <a:spcBef>
                <a:spcPts val="0"/>
              </a:spcBef>
            </a:pPr>
            <a:r>
              <a:rPr lang="en-US" sz="1500" dirty="0" smtClean="0">
                <a:latin typeface="Times New Roman" pitchFamily="18" charset="0"/>
                <a:cs typeface="Times New Roman" pitchFamily="18" charset="0"/>
              </a:rPr>
              <a:t>Recommended for Shorter Transits </a:t>
            </a:r>
          </a:p>
          <a:p>
            <a:pPr marL="674370" lvl="1" indent="-274320">
              <a:spcBef>
                <a:spcPts val="0"/>
              </a:spcBef>
            </a:pPr>
            <a:r>
              <a:rPr lang="en-US" sz="1500" dirty="0" smtClean="0">
                <a:latin typeface="Times New Roman" pitchFamily="18" charset="0"/>
                <a:cs typeface="Times New Roman" pitchFamily="18" charset="0"/>
              </a:rPr>
              <a:t>Financial Protection</a:t>
            </a:r>
          </a:p>
          <a:p>
            <a:pPr marL="674370" lvl="1" indent="-274320">
              <a:spcBef>
                <a:spcPts val="0"/>
              </a:spcBef>
            </a:pPr>
            <a:endParaRPr lang="en-US" sz="1100" dirty="0" smtClean="0">
              <a:latin typeface="Times New Roman" pitchFamily="18" charset="0"/>
              <a:cs typeface="Times New Roman" pitchFamily="18" charset="0"/>
            </a:endParaRPr>
          </a:p>
          <a:p>
            <a:pPr marL="274320" indent="-274320">
              <a:spcBef>
                <a:spcPts val="0"/>
              </a:spcBef>
            </a:pPr>
            <a:r>
              <a:rPr lang="en-US" sz="1900" dirty="0" smtClean="0">
                <a:latin typeface="Times New Roman" pitchFamily="18" charset="0"/>
                <a:cs typeface="Times New Roman" pitchFamily="18" charset="0"/>
              </a:rPr>
              <a:t>Required to obtain freight release from carrier</a:t>
            </a:r>
          </a:p>
          <a:p>
            <a:pPr marL="274320" indent="-274320">
              <a:spcBef>
                <a:spcPts val="0"/>
              </a:spcBef>
            </a:pPr>
            <a:endParaRPr lang="en-US" sz="1400" dirty="0" smtClean="0">
              <a:latin typeface="Times New Roman" pitchFamily="18" charset="0"/>
              <a:cs typeface="Times New Roman" pitchFamily="18" charset="0"/>
            </a:endParaRPr>
          </a:p>
          <a:p>
            <a:pPr marL="274320" indent="-274320">
              <a:spcBef>
                <a:spcPts val="0"/>
              </a:spcBef>
            </a:pPr>
            <a:r>
              <a:rPr lang="en-US" sz="1900" dirty="0" smtClean="0">
                <a:latin typeface="Times New Roman" pitchFamily="18" charset="0"/>
                <a:cs typeface="Times New Roman" pitchFamily="18" charset="0"/>
              </a:rPr>
              <a:t>Marks on the bill of lading are critical in the event of missing cargo</a:t>
            </a:r>
          </a:p>
          <a:p>
            <a:pPr marL="274320" indent="-274320">
              <a:spcBef>
                <a:spcPts val="0"/>
              </a:spcBef>
            </a:pPr>
            <a:endParaRPr lang="en-US" sz="1400" dirty="0" smtClean="0">
              <a:latin typeface="Times New Roman" pitchFamily="18" charset="0"/>
              <a:cs typeface="Times New Roman" pitchFamily="18" charset="0"/>
            </a:endParaRPr>
          </a:p>
          <a:p>
            <a:pPr marL="274320" indent="-274320">
              <a:spcBef>
                <a:spcPts val="0"/>
              </a:spcBef>
            </a:pPr>
            <a:r>
              <a:rPr lang="en-US" sz="1900" dirty="0" smtClean="0">
                <a:latin typeface="Times New Roman" pitchFamily="18" charset="0"/>
                <a:cs typeface="Times New Roman" pitchFamily="18" charset="0"/>
              </a:rPr>
              <a:t>Notify party = Liberty International</a:t>
            </a:r>
          </a:p>
          <a:p>
            <a:pPr marL="274320" indent="-274320">
              <a:spcBef>
                <a:spcPts val="0"/>
              </a:spcBef>
            </a:pPr>
            <a:endParaRPr lang="en-US" sz="1900" dirty="0" smtClean="0">
              <a:latin typeface="Times New Roman" pitchFamily="18" charset="0"/>
              <a:cs typeface="Times New Roman" pitchFamily="18" charset="0"/>
            </a:endParaRPr>
          </a:p>
          <a:p>
            <a:pPr marL="274320" indent="-274320">
              <a:spcBef>
                <a:spcPts val="0"/>
              </a:spcBef>
            </a:pPr>
            <a:r>
              <a:rPr lang="en-US" sz="1900" dirty="0" smtClean="0">
                <a:latin typeface="Times New Roman" pitchFamily="18" charset="0"/>
                <a:cs typeface="Times New Roman" pitchFamily="18" charset="0"/>
              </a:rPr>
              <a:t>TIP:  </a:t>
            </a:r>
            <a:r>
              <a:rPr lang="en-US" sz="2000" dirty="0" smtClean="0"/>
              <a:t>weights and measure must match between the invoice, packing list and bill of lading or </a:t>
            </a:r>
            <a:r>
              <a:rPr lang="en-US" sz="2000" dirty="0" err="1" smtClean="0"/>
              <a:t>awb</a:t>
            </a:r>
            <a:r>
              <a:rPr lang="en-US" sz="2000" dirty="0" smtClean="0"/>
              <a:t> (CBP requirement)</a:t>
            </a:r>
            <a:endParaRPr lang="en-US" sz="1900" dirty="0" smtClean="0">
              <a:latin typeface="Times New Roman" pitchFamily="18" charset="0"/>
              <a:cs typeface="Times New Roman" pitchFamily="18" charset="0"/>
            </a:endParaRPr>
          </a:p>
        </p:txBody>
      </p:sp>
      <p:pic>
        <p:nvPicPr>
          <p:cNvPr id="6146" name="Picture 2" descr="http://www.google.com/url?source=imgres&amp;ct=img&amp;q=http://www.dkimages.com/discover/previews/799/567992.JPG&amp;sa=X&amp;ei=FPQATt3vOZS00AH12YGxDg&amp;ved=0CAQQ8wc&amp;usg=AFQjCNG5QbtuQNsix3WacvvXGLUVZzAuCQ"/>
          <p:cNvPicPr>
            <a:picLocks noChangeAspect="1" noChangeArrowheads="1"/>
          </p:cNvPicPr>
          <p:nvPr/>
        </p:nvPicPr>
        <p:blipFill>
          <a:blip r:embed="rId2" cstate="print"/>
          <a:srcRect/>
          <a:stretch>
            <a:fillRect/>
          </a:stretch>
        </p:blipFill>
        <p:spPr bwMode="auto">
          <a:xfrm>
            <a:off x="5867400" y="4800600"/>
            <a:ext cx="2216822" cy="15247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Text Box 2"/>
          <p:cNvSpPr txBox="1">
            <a:spLocks noChangeArrowheads="1"/>
          </p:cNvSpPr>
          <p:nvPr/>
        </p:nvSpPr>
        <p:spPr bwMode="auto">
          <a:xfrm>
            <a:off x="1295400" y="6427408"/>
            <a:ext cx="7620000" cy="354392"/>
          </a:xfrm>
          <a:prstGeom prst="rect">
            <a:avLst/>
          </a:prstGeom>
          <a:noFill/>
          <a:ln w="9525">
            <a:noFill/>
            <a:miter lim="800000"/>
            <a:headEnd/>
            <a:tailEnd/>
          </a:ln>
          <a:effectLst/>
        </p:spPr>
        <p:txBody>
          <a:bodyPr wrap="square">
            <a:spAutoFit/>
          </a:bodyPr>
          <a:lstStyle/>
          <a:p>
            <a:pPr algn="ctr">
              <a:lnSpc>
                <a:spcPts val="2300"/>
              </a:lnSpc>
              <a:buFontTx/>
              <a:buNone/>
              <a:defRPr/>
            </a:pPr>
            <a:r>
              <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rPr>
              <a:t>Copy right reserved by </a:t>
            </a:r>
            <a:r>
              <a:rPr kumimoji="0" lang="en-US" altLang="zh-TW" sz="1400" dirty="0" smtClean="0">
                <a:solidFill>
                  <a:schemeClr val="bg1"/>
                </a:solidFill>
                <a:effectLst>
                  <a:outerShdw blurRad="38100" dist="38100" dir="2700000" algn="tl">
                    <a:srgbClr val="C0C0C0"/>
                  </a:outerShdw>
                </a:effectLst>
                <a:latin typeface="Arial" pitchFamily="34" charset="0"/>
                <a:ea typeface="DFKai-SB" pitchFamily="65" charset="-120"/>
              </a:rPr>
              <a:t>Liberty International, Inc		www.libertyint.com</a:t>
            </a:r>
            <a:endPar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295400" y="76200"/>
            <a:ext cx="7391400" cy="868362"/>
          </a:xfrm>
        </p:spPr>
        <p:txBody>
          <a:bodyPr>
            <a:noAutofit/>
          </a:bodyPr>
          <a:lstStyle/>
          <a:p>
            <a:pPr algn="ctr" eaLnBrk="1" hangingPunct="1"/>
            <a:r>
              <a:rPr lang="en-US" sz="3600" b="1" dirty="0" smtClean="0">
                <a:solidFill>
                  <a:srgbClr val="0070C0"/>
                </a:solidFill>
                <a:latin typeface="Times New Roman" pitchFamily="18" charset="0"/>
                <a:ea typeface="+mn-ea"/>
                <a:cs typeface="Times New Roman" pitchFamily="18" charset="0"/>
              </a:rPr>
              <a:t>OGA / PGA Requirements</a:t>
            </a:r>
          </a:p>
        </p:txBody>
      </p:sp>
      <p:sp>
        <p:nvSpPr>
          <p:cNvPr id="26628" name="Content Placeholder 2"/>
          <p:cNvSpPr>
            <a:spLocks noGrp="1"/>
          </p:cNvSpPr>
          <p:nvPr>
            <p:ph sz="half" idx="1"/>
          </p:nvPr>
        </p:nvSpPr>
        <p:spPr>
          <a:xfrm>
            <a:off x="1219200" y="1219200"/>
            <a:ext cx="4648200" cy="4906963"/>
          </a:xfrm>
        </p:spPr>
        <p:txBody>
          <a:bodyPr anchor="ctr"/>
          <a:lstStyle/>
          <a:p>
            <a:pPr marL="274320" indent="-274320">
              <a:spcBef>
                <a:spcPts val="0"/>
              </a:spcBef>
              <a:spcAft>
                <a:spcPts val="0"/>
              </a:spcAft>
            </a:pPr>
            <a:r>
              <a:rPr lang="en-US" sz="2400" dirty="0" smtClean="0">
                <a:latin typeface="Times New Roman" pitchFamily="18" charset="0"/>
                <a:cs typeface="Times New Roman" pitchFamily="18" charset="0"/>
              </a:rPr>
              <a:t>FDA / FTC, F&amp;W, EPA, DOT, FCC, CPSC,  Agriculture</a:t>
            </a:r>
          </a:p>
          <a:p>
            <a:pPr marL="274320" indent="-274320">
              <a:spcBef>
                <a:spcPts val="0"/>
              </a:spcBef>
              <a:spcAft>
                <a:spcPts val="0"/>
              </a:spcAft>
            </a:pPr>
            <a:r>
              <a:rPr lang="en-US" sz="2400" dirty="0" smtClean="0">
                <a:latin typeface="Times New Roman" pitchFamily="18" charset="0"/>
                <a:cs typeface="Times New Roman" pitchFamily="18" charset="0"/>
              </a:rPr>
              <a:t>Licenses &amp; Permits</a:t>
            </a:r>
          </a:p>
          <a:p>
            <a:pPr marL="274320" indent="-274320">
              <a:spcBef>
                <a:spcPts val="0"/>
              </a:spcBef>
              <a:spcAft>
                <a:spcPts val="0"/>
              </a:spcAft>
            </a:pPr>
            <a:r>
              <a:rPr lang="en-US" sz="2400" dirty="0" smtClean="0">
                <a:latin typeface="Times New Roman" pitchFamily="18" charset="0"/>
                <a:cs typeface="Times New Roman" pitchFamily="18" charset="0"/>
              </a:rPr>
              <a:t>IPR – Intellectual Property Rights</a:t>
            </a:r>
          </a:p>
          <a:p>
            <a:pPr marL="674370" lvl="1" indent="-274320">
              <a:spcBef>
                <a:spcPts val="0"/>
              </a:spcBef>
              <a:spcAft>
                <a:spcPts val="0"/>
              </a:spcAft>
            </a:pPr>
            <a:r>
              <a:rPr lang="en-US" sz="1400" dirty="0" smtClean="0">
                <a:latin typeface="Times New Roman" pitchFamily="18" charset="0"/>
                <a:cs typeface="Times New Roman" pitchFamily="18" charset="0"/>
              </a:rPr>
              <a:t>Trademark / Licensing</a:t>
            </a:r>
          </a:p>
          <a:p>
            <a:pPr marL="274320" indent="-274320">
              <a:spcBef>
                <a:spcPts val="0"/>
              </a:spcBef>
              <a:spcAft>
                <a:spcPts val="0"/>
              </a:spcAft>
            </a:pPr>
            <a:r>
              <a:rPr lang="en-US" sz="2400" dirty="0" smtClean="0">
                <a:latin typeface="Times New Roman" pitchFamily="18" charset="0"/>
                <a:cs typeface="Times New Roman" pitchFamily="18" charset="0"/>
              </a:rPr>
              <a:t>Lacey Act</a:t>
            </a:r>
          </a:p>
          <a:p>
            <a:pPr marL="274320" indent="-274320">
              <a:spcBef>
                <a:spcPts val="0"/>
              </a:spcBef>
              <a:spcAft>
                <a:spcPts val="0"/>
              </a:spcAft>
            </a:pPr>
            <a:r>
              <a:rPr lang="en-US" sz="2400" dirty="0" smtClean="0">
                <a:latin typeface="Times New Roman" pitchFamily="18" charset="0"/>
                <a:cs typeface="Times New Roman" pitchFamily="18" charset="0"/>
              </a:rPr>
              <a:t>NAFTA / CAFTA &amp; other Free Trade Agreements </a:t>
            </a:r>
          </a:p>
          <a:p>
            <a:pPr marL="674370" lvl="1" indent="-274320">
              <a:spcBef>
                <a:spcPts val="0"/>
              </a:spcBef>
              <a:spcAft>
                <a:spcPts val="0"/>
              </a:spcAft>
            </a:pPr>
            <a:r>
              <a:rPr lang="en-US" sz="1600" dirty="0" smtClean="0">
                <a:latin typeface="Times New Roman" pitchFamily="18" charset="0"/>
                <a:cs typeface="Times New Roman" pitchFamily="18" charset="0"/>
              </a:rPr>
              <a:t>GSP Countries</a:t>
            </a:r>
          </a:p>
          <a:p>
            <a:pPr marL="274320" indent="-274320">
              <a:spcBef>
                <a:spcPts val="0"/>
              </a:spcBef>
              <a:spcAft>
                <a:spcPts val="0"/>
              </a:spcAft>
            </a:pPr>
            <a:r>
              <a:rPr lang="en-US" sz="2400" dirty="0" smtClean="0">
                <a:latin typeface="Times New Roman" pitchFamily="18" charset="0"/>
                <a:cs typeface="Times New Roman" pitchFamily="18" charset="0"/>
              </a:rPr>
              <a:t>Hazmat Regulations </a:t>
            </a:r>
          </a:p>
          <a:p>
            <a:pPr marL="674370" lvl="1" indent="-274320">
              <a:spcBef>
                <a:spcPts val="0"/>
              </a:spcBef>
              <a:spcAft>
                <a:spcPts val="0"/>
              </a:spcAft>
            </a:pPr>
            <a:r>
              <a:rPr lang="en-US" sz="1400" dirty="0" smtClean="0">
                <a:latin typeface="Times New Roman" pitchFamily="18" charset="0"/>
                <a:cs typeface="Times New Roman" pitchFamily="18" charset="0"/>
              </a:rPr>
              <a:t>TSCA Statement, MSDS sheet</a:t>
            </a:r>
            <a:endParaRPr lang="en-US" sz="1500" dirty="0" smtClean="0">
              <a:latin typeface="Times New Roman" pitchFamily="18" charset="0"/>
              <a:cs typeface="Times New Roman" pitchFamily="18" charset="0"/>
            </a:endParaRPr>
          </a:p>
        </p:txBody>
      </p:sp>
      <p:pic>
        <p:nvPicPr>
          <p:cNvPr id="12290" name="Picture 2" descr="http://www.google.com/url?source=imgres&amp;ct=img&amp;q=http://www.biojobblog.com/uploads/image/fda(2).jpg&amp;sa=X&amp;ei=6o_7TdimB8qdgQe-sOnuCg&amp;ved=0CAQQ8wc&amp;usg=AFQjCNGHYQOMTi_g_2j8_Ee0wCm9qjuBxQ"/>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172200" y="1013786"/>
            <a:ext cx="1600200" cy="12814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292" name="AutoShape 4" descr="data:image/jpg;base64,/9j/4AAQSkZJRgABAQAAAQABAAD/2wCEAAkGBhQQEBUUEBQSFRQWGRcaFhYXFRcXGBcXHxoaFxgZGRcXHiYeGBkjHRcXHzEgIycpLCwsFh8xNTIqNSYrLCkBCQoKDgwOGg8PGi0kHyQsLyotKSwsKiwsLCkpLCwuKSwvLCw1LC8sLC0tMi0sLCwsLCwpLCwpLSkpLCwsLCwqLP/AABEIAPUAzQMBIgACEQEDEQH/xAAcAAACAwEBAQEAAAAAAAAAAAAABgQFBwMCAQj/xABOEAACAAQCBAgKBwYFBAAHAAABAgADBBESIQUGMUETIlFhcYGR0QcWMjRSVJKhsbIUQlNyc8HSFRcjNWLwJEOCo+EzlKLxRGN0g5Ozwv/EABsBAAEFAQEAAAAAAAAAAAAAAAABAgMEBQYH/8QANREAAQMCAwYDBQkBAQAAAAAAAQACAwQRBSExEhNBUXGRBqHBFlJh0fAUIjIzU4HS4fGxQv/aAAwDAQACEQMRAD8A3GF/WnXSRQLxzjmEXWUvlHnJ+qvOeq8etc9aFoKYvkZjcWWp3tyn+kbT1DfGNaN0bO0jUMSxLE4pkxs7D+8gIje/ZT2turDTHhGrKlrK5lKdiSsj1t5RPZ0RWDQlXO4xlVD33sGN+to03Q2rcmlX+GoLb3bNj17ugRaRUMt1OG2WPeKlX6vN7B3weKlX6vN7B3xsEEJvClssf8VKv1eb2Dvg8VKv1eb2DvjYIIN4UWWP+KlX6vN7B3weKlX6vN7B3xsEEG8KLLH/ABUq/V5vYO+DxUq/V5vYO+NbqKxJduEdEvsxMFv0XjyK+UVLiZLwjItjWwPITe0G2UWWTeKlX6vN7B3weKlX6vN7B3xrkieri6MrDlUgjtEcp+kpSNheZLVuQsAezdBtlFllHipV+rzewd8HipV+rzewd8a7KnK4urKwBtcEHPky6Y9wbwossf8AFSr9Xm9g74PFSr9Xm9g742CCDeFFlj/ipV+rzewd8HipV+rzewd8bBBBvCiyx/xUq/V5vYO+DxUq/V5vYO+Nggg3hRZY+sysozcGpk9bqO6G3V3wtzUIWsXhE+0UAOOcgZN1WPTDmy3FjmOTdClrJqIk0F6YBJm3AMkfq+qfdD2ypC0FaXQaQlz5azJLB0bYR/eR5okRhOputb6OqLPi4Jjaah3bsQG5h7xlyRucqaGUMpBUgEEbCDmCIttdtKu5tliXhL0waivdAbpJ/hqOfa56cWX+kQ66s6GFLTqluORic8rHu2dUZpR/xtILi+vPueuZeNhinKblWGiwRBEPSelUpkxzcQXeQpYDcL22REbWiSJXCkTuCOePgmw22XvyRDYpyt4IqH1nkiaJJ4ThDay8G1yCLgjmtnHf9tyy7IgmTGTy8C4gp5CchfmFzBYoVhBFPN1rkKhcmZgVsDHg2yawOE5XBz9xj3O1kkpJWc3CCW2xuDbfs6Ad0LYoVrBEehrVnIHTFhbYWUrccoB3RxqtMS5b8GcTPhLlUUsQg+seQe+EshVWv4/wL/eT5o76BUfs2XcC3Am+QtsMWJWVVSc7TJUwA8xG7nEL1EtIJhpkNUSMV5JMzDYZkFd45r53hw0shW+hayUsuTJDIJnBSzwdwDbCDs98K1HLrKdpsylWXUyprsS1rkkEgggkMCNls4t6KfRzqhqiUsxpsocayPYZYRxfStcdUfFnUsiSJqGplS5hJxLjGIk3uQb2vuNhkIVIvGqenpAkviwyLzTdWbi42AyS9rDLYdkNUKFdT6PFPLMyXNWUWLK2F7sSLks204gN/JDRTVSvKDoHw2uowkMRbKy7cxshHJVIginptaZM1mWWJrMnlASmJXO2Y6Y9jWaQZTTVcsi+XhUkp95doEJYoVrBEPRmlUqUxysRXYCVKg7ja+20RpmsslZ3AHhOF3LwbXO+45rZ3hLFCtYIqW1mkidwNpvC+hwbX2Xv0WzgfWaSpcMJoMsBnBlMCq+kRyc8LYoVtBFRK1nkvLM1ROMsXuwlMQLbeyLOnniYiuuasAR0EXEJZCQvCPoYKy1CC2I4X+9bit1gEdQhv8FGmuGozKY8aQ2EX9A5r2cYdQiHrvJDUM2/1cLDpDDvMImqul2pzMwG2LBfqxd8WYnJjxcKPoLz+V+MPmjYIx/QPn8r8YfNGwRFJqnBUGvZ/wADM6U+cRC1WoJjyqcu6vIMmYpl2tYsbcbPj3F+iGeopEmW4REe2zEoa3bH2npUli0tFQHaFUL8IbfKyVJdbYabkgWsFQbdnEYR4kaHeZOnTKCp4JuEcTJTGxDBjnlcFTmQSN8OLaKkk3MqUSc7lFvflvaPUzRspvKlyztPkjfmd2+F2kWWd12kZk2gnicExrPlguoAxtYg3tkSMIzG4iJumhM/ZMos8spaVZQhDc3GxEG3RDu2jJRAUypZC7AUWw6BbKKrWGpp6SSpeRLa7WRMCgYjmTciyiwzMG0kUrVx/wDBSDttKXZ0fGEms0k1RetSwKHg5skMVbgd1ze5vcgkWtlyQ2rXvIVMEmSZbuikyXyTEQLkYcxzjmiBL0oGr2kClp+FFyZl+YNe+C984AhTNWNIiYBhmJwZuJUoIqsqLYXfCTbPK3RyxUa3qaWtkVaC9+KwG8jK3Wpt/pizp9JcEJ7JTyFwIszEjcWahxZhgm3i7DEfxmM6kNS9PLaXLfyWe5BFhiF0tfjQDVKqWXSzqauMra1VLsTssXzc/wCk44vPCCgWhCiwAeWAOYXAjhXa5BRJqPo6lXxBJjNxkN7ODxTblyOYi40xNN5I4CTOMw4RibYbYiRdDxABe/RlC53CRLWtDD9k02Y/y/kaGij0okuVSqSC0wS1UAi/kAk9AtFRU6QVatKU0lOS1ipywgEE7MGR4sdKGvlVE95dLTSCJflTWVVG8WUKpJvnyQh0Qq7UeYBWVZJAFzncfaGKiQhb9oTU/wCiVmAHcxMwFQOXK564aKqoWVw+KjpwZKK58mzqcWanBzbDzx9pdLmopRMFNTlbsElM+ZKgk4RgtewPZC34oXPVXSaU+jFmORZS+VxcnGbAc5iFVsP25L2eSv8A+toZ6GgkTJSPwEkYlVrcGuVwDyR3bRUkm5lSidt8C3vy3tDbi6VJtUGOmiJbqjYcmIDAfwuS4vFxXUBl6OmGdYzhIdGe9yRiLbd+ecXR0TJvfgZV9t+DW9+m0dp9MswWdVYcjAEX6DBtISTqqjCmkzDNUSUmTTMQ2GWFhctfjDPyeeHHRc1WkS2ljChRSq8i2yHZHn9jyPsZP/407olIgUAKAAMgALADmEITdCp9cvMZ/wB0fMsZhoza3V+cafrl5jP+6PmWMw0Ztbq/OJY9EhUjQHn8n8YfNGwRj+r3n8n8YfNGwQ2TVAX2CK+v0/IkMFnTFRiL2IOzZfIcxiN440n26djd0R2KVXMEU3jjSfbp2N3QeONJ9unY3dC2KFcxR61SsaS0aS05GezhQcajCTiUjYR79m+PfjjSfbp2N3QeONJ9unY3dAAQhKs7V3gpso6OeeXLcYMrKFXlZioFt1jHV6THpSZMmJO4Fgwxqk0fUAyKi+0GGXxxpPt07G7oPHGk+3Tsbuh1yhVq1JFNNkKk0pLkBEcynBmOQwyW17WtC4mhph0flLncKk3EUKvYoRa+A8Vs+a8OvjjSfbp2N3QeONJ9unY3dBc8kKDOo/puj8HBGWyqpQFcA4QC5wruW9164NS5M15avUAgy14KWGBBw3uzEHeeKvQkTvHGk+3Tsbug8caT7dOxu6Ez5IVDpJGOlkm4JvBqArOJb2BwsDuzzIzEfdVaZ6CdOSej4HtgmKjMpsTvUG1wd8XvjjSfbp2N3QeONJ9unY3dC3OlkLhp2qabTTwst8LJhl8Rsbubk8W1wmzMgZ3ij0BSrJkypkxKgTpTTDgEuacQIIAtbCNoz5oY/HGk+3Tsbug8caT7dOxu6DPSyFY6PnM8pGmDC7KpYWtYkXIsYkRTeOFJ9unY3dB44Un26djd0NsUK5gim8cKT7dOxu6DxxpPt07G7oLFCuYIpvHGk+3TsbuizpKtJqB5bBlbYRv3b+iEshVeuXmM/wC6PmWMw0Ztbq/ONP1y8xn/AHR8yxmGjNrdX5xNHokKkau+fyfxR8Y2CMf1c8/k/ij4mNghsmqAk7TNKs3S8hJihlMo3Ui4PlmL7xYpfV5PsiKbSH85kfhH4TIbIxq97myAAkZepVmIAjNVnixS+ryfZEHixS+ryfZEWcEZ+9k949yptkclWeLFL6vJ9kQeLFL6vJ9kRZwQb2T3j3KNkclWeLFL6vJ9kQeLFL6vJ9kRZwQb2T3j3KNkclWeLFL6vJ9kR9TVil9Xk+yIso9JtivUzSiJ1nHTmUhaOSrvFel9Xk+yIPFel9Xk+yItII5v7VP77u5TLBVfivS+ryfZEHivS+ryfZEWkfGYAXJsBtJ3CD7VOf8A27uUWCrPFel9Xk+yIPFel9Xk+yIrtGadNXWkSj/BlKf9ROV7dOzkAPLkyxdrY6uie2OV5Di0OIubi+gPxtY/uoIJmTguZpe1+dlV+K9L6vJ9kQeK9L6vJ9kRaQRS+1T++7uVPYKqbVelt5vJ9kR48WKX1eT7Ii3fZHONzD55TESXHXmfgnBo5Jd07q9TpSzmSTKDBGIIUXBttESNTPMJPQfmaJGsfmc/8N/hEfUzzCT0H5mjp6FxdGbm+fooJQAcl91y8xn/AHR8yxmGjNrdX5xp+uXmM/7o+ZYzDRm1ur841I9FCVI1b8/k/ij4mNgjH9WvPpP4o+JjYIbJqgJT0h/OZH4R+EyGyFPSH85kfhH4TIbIw8R/MHT1KtQ6IgggjOU6IIIIEIggin1l08KWVcWMxskHxY8wiaCB88gijFyVFNKyFhkebALvU6clpOWUTdiCW2WRQL3Y7olUNas5A8skqb2NiL2Nt+7KMheoZmZixJa+I323zN+WGvUfTB4Qy5hY3AC3YBVC7ABym9so6nEfDYgpS9puQM/jz+uQ4krnqPGzNPu3iwJy9Pr48AE/wR5RojaS0rLp0xTWCjcN55gN8eUmlk325Y0knQAXJXQPc1gLnGwUmZMCgliABmScgBGda163GovKkkiVvOwv3Lzb4iaxa1PVnCLpKGxeXnY7zzbBH3VDQgqZ/HB4NOM3ITuUnn/KPTMI8PRYRCcRxHNzRcN12eXV3LgD8cxylZiL6x4pqbQ5X5/0nPU7Qv0aRdwBMfNuYfVHUPjF9BBHmtbVyVk76iX8Tjf+ug0C6aCFsMYjboEQQR8Jiq1pcbBTLy5jzATBHUQRbqMNUgVbrH5nP/Df4RH1M8wk9B+Zokax+Zz/AMN/hEfUzzCT0H5mjoMP/LPX0VabVfdcvMZ/3R8yxmGjNrdX5xp+uXmM/wC6PmWMw0Ztbq/ONaPRQFSdWfPpH4g+JjX4x/Vfz6R+IPzjYIbJqgJT0h/OZH4R+EyGyFPSH85kfhH4TIbIw8R/MHT1KtQ6Ihb03rhwBIlSy+FsLObhA9r4bja1o5aXrdIYmSVKULnZ0zNuW7HI9UKdVq/VIt3lTMN7m3Gz5SFJ7Y2sJwmmc7bqpGG+jQ4edj5d1iYjiMzRswMcObtlNGitfldgs9Al9jA3UdN8wOeGwGMYZSNotGgajaZ4WUZTm7S/J503dmzrET47gkcEf2imFgNRr+49VDhOKvlfuZzcnQ+iZ2awudkZPp7SpqZ7OfJ2IORRs7+uNP0pKZ5ExU8oowHSQYyCJPCcDCZJT+IWHQH5+iZ4ilcAyPgblEWGr7AVUkkgcddoJHu38nPaK+PdPPKOrLkVII6RnHaTs3kbmDiCO4XLxP2HtdyIK0XWvWX6KoSXbhW/8Rynn5Izypq3mtimMzMd5N4+1tY06YzzDdmNz3DmEcYzcLwuKhiAsC/i7j0Hw/1XcQr31chN/u8B9cV7kyS7BVBLMQABvJ2CNb0HodaWSES9zmxO0tbPZ2Ql6iaGLzeHYcVPJ53/AOB7yI0HHHD+NKqWoe2khP3W5uz1dwH7DzPwW/gVHssM7hmdOn9r3BHjhI+F48+bh8x1yXR2K9kx4JvHyCNWnpGQ56nmnAWRBBBFxOVbrH5nP/Df4RH1M8wk9B+Zokax+Zz/AMN/hEfUzzCT0H5mjZw/8s9fRVZtV91y8xn/AHR8yxmGjNrdX5xp+uXmM/7o+ZYzDRm1ur841o9FAVI1X8+kfiD842CMg1V8+kfiD841+GyaoCU9IfzmR+EfhMhshT0h/OZH4R+EyGyMPEfzB09SrUOiIIIIzlMqrWORKMhnnSxMEsYgCSufJiXMCEmRrXwTXk01LLPKFctbeMTPD7pymMymmoNpQ26do+EZJHe+GWsmpZI5MxfThYjl8c1yOOvdFOx7MstbZ3B5p5PhDQyz/DcTLZC4K36dtuqEYm8EEdHRYdT0W1uRba1zvposKqrZqq29N7IgggjQVNEWWgdCtVTQq5KM3b0R3ndFci3IA35RrOhdErTSgi7drN6TbzGDjeKfYYbM/G7T4cz+y18KoPtcv3vwt1+PwUmlpVlIqILKosB/e+O0fCbbYhT9Ibk7Y8te8klzjmV6EyPLZaMlOgimNQ3pHtjrLr2G3P8AvliPbClMBVpBEaVXKduR5++JAMPBuoi0jVfYIIIVIq3WPzOf+G/wiPqZ5hJ6D8zRI1j8zn/hv8Ij6meYSeg/M0bOH/lnr6KrNqvuuXmM/wC6PmWMw0Ztbq/ONP1y8xn/AHR8yxmGjNrdX5xrR6KAqTqp59I/EH5xr8ZBqn59I++PgY1+GyaoCU9IfzmR+EfhMhshT0h/OZH4R+EyGyMPEfzB09SrUOiIIIIzlOiEPWzVMqzTpAuhzdRtU7yBvX4Q7TapV2nPkEcl0ku8EReoMRkoZd5Geo4EfXFVaugbWR7Lh0PJZDBD1rBqkk68ymwh9pTYG6OQ+4wjzJZUkMCCMiDkQY9Qw/Eoa+PbiOfEcR9c15/W0MtG/ZkHQ8CvMWOgTI4UCqDFDkCDYA8rWztFdBF2aPesLLkX4g2I6FVY37t4dYG3A5haZS6m08uYHVSeRWOJb7iL53i1n1oXZmYV9B6z8LLWW7BXUBeTHbIG/LzRZx5DiZqmTGOpJJGQJ5cx1Xp2HR074hJCAAc7DnyK6TqgvtPVujnBBGUtcC2iIXdZtNNLIlyms21iPcPz7Iv500IpY7ACT1QiGvVhOMyXjmTLYHxEcGb3OQya4yzjqfDWHtqZjNILtZw5k/IZ9lzfiCuMEIiYbOdx5AfPTumefpi0lJqkWGAuLbbnCV5jk5/0xcyaggAqcjnzRmoqGCFLnCSGI3YgCAewnthz1ZqcdOt9qkr2Zj3ERYx3Bo6OmbJFwcQehzHbRQYNiz6ud0cnEAjqMj31THK0l6Q6x3RLl1CtsPVvimgjkA8rpXQtOil6x+Zz/wAN/hEfUzzCT0H5miJpmqb6LOF7gy229ES9TPMJPQfmaN7DjeN3X0WbUsLXC6+65eYz/uj5ljMNGbW6vzjT9cvMZ/3R8yxmGi9rdX5xrx6KqVI1e4lfJB3TQPeVjYIyLSa/R9IzP6Kgnq4S/wAI168Nk1QEpaY4ul6U+khHzj84bIUdeDwU6kn+hMIPap74t51UzbTlyCMPE8nNPw/4VdpmF4Knzq1V5zyCIU6tZuYc3fEeCMguJWi2JrUQQQQ1SIis0voNajPyX9Ll5jyxZwRPT1MtNIJInWIUM9PHUMMcouCs8egYIz5YVbB1xGhxkUH8WdJcAy3465bCTY2PKPyivmanPfiuhG64I749Np8fp7ls7gNCDnYggHuDqvPJ8EnsHQtJ1B5ggnyPBL6sQQRkRmI0infEinlAPaIVPE+bfykty5/C0NVPKwIqk3sAL7L2Fo53xNW0tU2MwvDiL6cjZbvh2jqKZ0m+aQDbuLrpBBBHGrrFUa0VGGnI9IhfzPwhKhq1ybiSx/UT7v8AmKH9jzcGMISmHFiGYw7DnzbxHqPhhjY6AO94k+novOfETnSVpaP/ACAPX1URVubDMnYIedD0Ip7yr3dVRpo9GYwJK9Qwg894TKSteUcUs4W3MAMQ6Cc1POIvNW7y5iljcT1YjbfErEEEnfkT1iLHiCF0tDIBwF+xufK6gwOVsVYwnjl3Fh52TTBBBHky9NVfp97Us37p9+UW+qSWoZH3L9pJ/OF3XCdhpWG9io99/wAob9GU/ByZaeiijsAjoMNFoSeZ9FlVh++B8FWa7Pagnc4Uf+awg6sUJmmZbdg9+Luhz8Is/DR4fSdR2Xb8o5eCHRomJUM2y8sDqDE/MI2YhdUHmwVD4UKHg9IzDumKjjswn3qe2H3QdZw1NKf0kW/SBY+8GKrwyaLvLkzwPJJRuhs194PbEPwb6Qx07yjtltcfdbP4g9sEwQw5Kfr1RcLRORtQhx1ZH3E9kQtGaTSZJRiyglRcFht2H3w1TZQdSrZhgQegixjG6ujMibMlNtRiOkbj1ix64hZh8de8RPds8j6JJq19HGZGNvzC0T6Wnpp7Q74PpaemntDvjOIIvex8f6p7D5rL9qZP0x3Wj/S09NPaHfB9LT009od8ZxBB7Hx/qnsPmj2pk/THdaP9LT009od8H0tPTT2h3xnEX2qsuhZmFeZgOWAi+C2/Fh41/dDH+EomNvvHHo0fNSR+J5Hu2d2B1P8ASafpaemntDvg+lp6ae0O+JkzU6geSz0ksVDAXCLUEX67m3XClWrJkG07Rs1PvT5oHbhsYrx+GoZMmyO7N+asyY7NHm5je7iO4CYfpaemntDvg+lp6ae0O+FP9q0fqR/7mZ+mD9q0fqR/7mZ+mJvZNnvu7N/koPaV3ut7u/imz6Wnpp7Q74PpaemntDvhT/atH6kf+5mfpiw0FJp6yesqVRZnMk1MyyqNpPF/u8I7wrG0XL3dm/yTm+I3uOyGtv1d/FcNb5obg8JB8rYQeTkjQdWtAqspVeSqDAFNyC5xDj8JhABvYZZ22boWNPavyEraWlpktxg03a5Fytr3ztZeW2fPGmJLwg7TzdwjUYwUtLHAwkjM3ORzJVNt6iqkmeBwGWYyCwPTej+AqJssXwq7BSRtW+XutDPUaLtSaOZWVSOEYlmUZFg2W8/8xL8JuiyCs0A8ZjisDhzCquIk/wDUyIyGyIusekJEqXSyZ1OZpSnQ3M0oVxbRZQQfJEacrnVETQ05m99DwsciRzWWxjaeV5doLW1HEEaX5Kx+lp6ae0O+D6Wnpp7Q74VP2nSWv9BNv/qZn6Y+ftWj9SP/AHMz9Mcz7Js993Zv8lve0rvdb3d/FWOlrVNXTSFIYYsbWN8h0cwPbD9CNqFRLMnzqlUwIOJLW5a17FuMczkBn/VDzFMQtgG7YbgcVpmR0v33CxKQfCdV8aTKG4M56+KPgYcvBVQ8Ho8Mds13fq8gfL74y7WisNTWvgz4wlpz24o7TftjdtEUAp6eVKGyWir1gZnrNzF2EKCQqPrNogVdJNk72U4eZxmp7QIxTVHSZpaxceSsTLcHdc2z6GA98b/GLeFHV76PV8Ko/hz7t0TPrjrybrMPlbcJIzwTRpLTkzG0mmku80bWbiy0vsYsdvLaFvXrR+JUqlGfkTgM7MCR8QV7IlUWlzUUPCCbNlzJQCTeDVWZlHkthPNvGYzjroJuI8ioAWU1k4N2JmhnuwdzsBctsGw254rMcWODm6hSPaHtLXaFUtLqLWTUV5coMjAFSJkvMHMfWjp+7uu+w/3Jf6o7yNaavRJNKMDIpJll1J4pzFiCMtuW43iR+9Wr9GR7DfqjqoKmonZtsDfNcpUUtLTv2Hl3koH7u677D/cl/qg/d3XfYf7kv9UT/wB6tX6Mj2G/VB+9Wr9GR7Dfqifaq+TfNQbNFzd5KB+7uu+w/wByX+qD93dd9h/uS/1RP/erV+jI9hv1QfvVq/Rkew36oNqr5N80bNFzd5KHK1A0gpusoqRsImoD2hoYdHStNSuKUExfRmtLYduLF74qv3q1foyPYb9UH71av0ZHsN+qGPbUv/E1pUjH0sebXvHZPz6oU9RLU1FNKWYQMfB5WbfZlteFDWzwbJIkvOpnayDEyOQct+FuXmMV7eFSsO6QP9Dfm0VVfrBWV90ZnmAAsZaLYWGZJVRmBzxHDT1LHXLrDrdST1NLI2wbc9LKjhr8GVWErwD/AJiOg6cmHywqQyanaImNME5ALqbSgbgPOsbDL6qi7MdwHPGhUWMTgeSzaW4laRwK0PQ+jjNr59VMGSngpJubELkxsee4vyg2hme+6Imh9HCnkS5QJOBbEnaTtY9ZJPXH2q0lLlmzNYhlU7bAtfDfdnaOZe4vdlwyHQLrI2iNmepzPUqNpnQ4qJQV1vYhsJOV79Nja/u54yjwgqRpCYDYACWFA2YQi2sO2NJ1j1kk04V5ha1yFCk4i9rXC5YlUMSbm17DbsyjWXSaVE5WS5Cy5aYiMJYqLFrXNr9MaeHtftXOlisjE3sLdka3C4z50yXKMh34t1mBBhYEsu0sDkcJGXwivwFiEQXZiAByk5R2ecFHFFgygG9jcg3JU2yuRu6LmGLU/RnBo9bOGSK3BA77DNujd2mH4jVCCItH4nfRKiw2l38oefwt+gFavN+iS5dLTzUWagVmUgEzWZs1BbIXzN+S0TNJawTJVLOmzZfBNfBKUsGJY5XuuWWZ6jHCs0O02ZLLzEqJE0kEFFBQlSQ8tlzsLcvTeFXXTSSs608o/wAKQMPS+xjz22dN45MC665SfBnoX6RXKzC6Sf4jfe2IO3P/AExt8Kvg51e+iUYLi0ybZ35QLcVeoe8mGqLrBYKs83KIqNatX1rqV5RsG2o3ouNh6Nx5iYt4Iemr8+aG0i9BVETFNgSk5DvGwi3KNo/5hzrlnMol0/HRwZgnthbClsNkUAFpgBtc3P5TPChqbwqmrkLx1H8VR9ZR9Yc6jbzdEKOqWsWAGmnOyS38iYrWMtun0Sf7zinIyxVlrrhMFVQJpGQyKxaZJOGXOZcOM4QSDfsPOLwhPLZGKTAVdTYg8sPhlJJrHmzrrKp0xKWN2d3yuDcl9hA352jxpDRQ0lKRyvA1JUsl7fxEBsL23ZjnW+8RYo6t1M+404hVaykZVM2TrwKRoI+1El5TmXNUq42g/wB++PkdjDOyZu0wri54HwO2HhEEEdqLBwi8Ni4O4x4bYsO+18rxKclCBc2U/V/QQq2mAzZcrAhbj/W5tvaYgrQTDKaaEYy1IVntxQTsBPZ2iPFThxtweLBc4cVsWG+V7ZXtDJqDRS6me0ioZ+DZcQlhyqu4ttA2kC56ohkcWAvOnL/qnjYJHCMDPnfXkqbS9XJmcHwEoysKAPxsWJ97RwotITJDFpTsjEFSVNjY7RGwTfBvQkWEphziY9/eTFZK8GtMJpHBz2UC4LTFwE3IA4oDHZfoIim2vh2bZ/v/AKr78OnDr3H7f4lTVrwfzqkhpv8ADlWDbRjdd2Fd1/SOXTGtaP0ckiWqy1wqoAC3yXl6zvO+PnBrTywECgDCqg5AC4UKLDs5zCzrtrLOpyy0soMUVXmzCLhASQotsvkYzpJZKt9uC044oqNm1x4803cMMJYEWAvfda1735IS6vW4Kqy5KPVTZikAoCst7XViDtK3v5I5c44aS1k+lypdLSypo4UIZ+GWV4OUSA+EHbfMXGVuWJur+p7UmkZkyWoWnwYVu+NmJwk23rmDtgZE2MEya6gdESSvlcBFpoT18v8AUtytUqjSQE6ZMAcTTLmSyMPAou0Acv8ATz3vDjXamUqyZgFpSsqBmsvFRDc5kZXzu22LHDT6PkuxKypdyzEkkljzm5ZjyQg6S0rO0wxC4pFCh4zHIzLcu7q2DfcxDPWu4GwGgU8FCwD7wuTqVDrlXStXiS6UNOoUEgKCBmQuWV+fYOm0Ta9+FYrLY07SFGBJmHgpktgbgptsQLcwgSdInAU8vKQpZGlhGxEgeU5uCgJORORIz5BHkSpUiTw1TgnSlKtTs6fxmJAspJ22tbqvsEZD3l5uVqNaGiwXOtq00fShllJKqZwIVVZmwDe3GOXQN5G20Vvg71XNZVY5gvJlEM9/rNtVeflPMOeKoCfpOrAAvMmGwH1UUfBVH93Mblq/oNKKnWTL2Dym3sx2senuiWNnEpr3WVlBBBFlQIggggQgiMh8ImoRp2aopl/gnOYg/wAs8oHoH3dGzXo+MoIIIBB2g7xDXNulBssR1c1ilzAkitAZUYGVMbPARsVr/V3f3cXrUSU0t59UxE7E5DS3sXVmuEljcDlsF9u6OOvPg1MvFPolJl7XlDMpylBvXm2j4LugdbDKAlVC8LJBBF/KlkG4KHm5OyKrmEKyHApoq5K1EpF0ioluVBWaMsBYnCjE7GyuRs6IVdNasT6S5I4SVumKNn3h9X4c8N2l5ZrpReS0uYhMvDmRgXFimYwbnFxVGWdt0cE0/NVZ9SXDSFISWhWwmvexw71Xdv2ZwsM8kLtphso5oI5m7MguEhq4OyJFFVmVMVwEYqb2dQynpU7Yb9IaCpKg3P8AhppF7qQZd72NyOLcE2+qbxCTVaopWvwEirTkOIHsBB+Mb0WMtLbSt7LAlwVwdeJ3dTE8HfDpKelnLMx3Ew24stguKwI3X4vSYZdEeDoS5Ni4WbxHSaF/iSpluMMQNnS+7piFo3wmSadRLnUk2mC7lUFR1HCfjF7TeEigf/PC8zK6/EWiu+ve/IHJW48OjZmW5+SYZaMLXsT9Y7M+UDPnyvHWKVddKI//ABUj2wPjHiZrzQrtqZXUb/CKe0FeDSrt0B2gHO+Y37jHOZRIxJZFJbCGuAb4SSt77bEmFWr8KlCnkvMmHkSWfi1hFZN8ItVPyoqNrenNvbsFh/5Qm8A4pd2TwT9wSKS9lBIGJrAGw2XPIM4VNPeEmTJPB0wNTOOQVM1B52G3oW/VCzX6MqZ4xaTq8KbeClnK3QBb3NFsuh1p6djQLLEzDdWYYi2Vxnff2c0Qun5KVsVtVXfsKorH4fSbM1s0p02DmsDl23O8x60iZrSRNRF4GUb/AEewwvKw8a/I6nELbAV3x4Wlk1YlT7TWZwEcJMYOjZ55EBQCCDsFiDHyt0xJ0aryxMee7G/BuwbCd+JrZA5ZHPKK5JJUui76R+jSwlW+OWMGHBmrThYYVZb3IHP15QkaS0lO0jUKFUkk4ZUpdijkH5nm5BHz/E6TqAADMmHYBkqL8FUcvxjXtTdSJej0ubPPYcaZbZ/SnIvvPuiZkd0xzrL7qRqcuj5XGs09wOEfk/oX+ke89UMsEEWQLKAm6IIIIVIiCCCBCIIIIEIhL1u8GsqrvMkWlTjmcuI5/qA2H+odYMOkEIRfVKDZfnudIqtGTrMHlP2q45j5LiL2k1skVGAVSmU6OHV0uZZcfWaX/wC+mNer9HS56FJyK6Hcwv8A+jziM+094IAbtRTMP/y5lyOp9o679MQOi5KUSc16k6PE9BL/AIUynYuS0qwABBKggkm+Ilib7QI8aGppzAia7yzItKLA/wDUCnFiscjxMIuQdrQkVmhqzR7XZJsr+tb4T/qXI9cTaXX+eFwzllzlO0MLEjpXI9kQlhClunLV+snVEpHm4GluZmRUXCg2lnkN7G+Uc51LTTZsyWtLLdpQBmGyoATmFBAza3VFXozwhU6KEMl5ajYFIZR0bCBzR2l6yUZeY8ue0ppoAfFLYi4Fgwyyax6IZYpVySTo9ymGmBExGcHHhAC5MGu2RByi0p9XqXgjMFIAQG4jXLXW4ttIztl0xUy/oAaVaolGXLRkwMpJYMbsxbLjXzuBlF62uVGP89T0Bj8BAb8EKLRTbTnlSqanltLEpjsJKvttYDNenO0Qq7TFQ1PUZsJlPMIYphVcAI5TizW+yPMzW2jSoaerz3cqFIVAFKjMDjAb994rKjXqWrO0mmXE5uzTGxYjuuo5OmFAPJIrqZSk1SzKbhODnS1LmXY4WUhluWysdhF+WLGfrFLpU/xLoHu1pcs4mC34osNhAsL5DKM+rdbaqo4uMgHYksYb83F4x7Yn6G8G9ZUm7JwKH603I9SeUeu0OEZKQkBctJ66sVKUqCRLN7keW19pLbie3njtqx4PaitId7ypJzLsOM33FOZ6Tl0xour3g2pqWzOOGmD6zgWB/pTYOu5hsiw2K2qidJyVboLV6TRS8EhbekxzZjys2/4RZQQRMokQQQQIRBBBAhEEEECEQQQQIRBBBAhEEEECF8Zb5GKLSWotFUXLyEDH6yXQ/wDja8EEJa6LpbrfA7IOcqdNTmYK4/Iwnaa1H+jH/rYv/t2//swQQxzQpGuKW5srCbXvEii0bwptit1X/OPsEQqVOeh/BWJ4u1QQOQSvzLwzUPgmo5duE4Waf6nsOxAPjBBE4aFCXFM+jtByKcWkSpcvnVQD1naYnQQQ9MRBBBAhEEEECEQQQQIRBBBAhf/Z"/>
          <p:cNvSpPr>
            <a:spLocks noChangeAspect="1" noChangeArrowheads="1"/>
          </p:cNvSpPr>
          <p:nvPr/>
        </p:nvSpPr>
        <p:spPr bwMode="auto">
          <a:xfrm>
            <a:off x="77788" y="-1131888"/>
            <a:ext cx="1952625" cy="23336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jpg;base64,/9j/4AAQSkZJRgABAQAAAQABAAD/2wCEAAkGBhQQEBUUEBQSFRQWGRcaFhYXFRcXGBcXHxoaFxgZGRcXHiYeGBkjHRcXHzEgIycpLCwsFh8xNTIqNSYrLCkBCQoKDgwOGg8PGi0kHyQsLyotKSwsKiwsLCkpLCwuKSwvLCw1LC8sLC0tMi0sLCwsLCwpLCwpLSkpLCwsLCwqLP/AABEIAPUAzQMBIgACEQEDEQH/xAAcAAACAwEBAQEAAAAAAAAAAAAABgQFBwMCAQj/xABOEAACAAQCBAgKBwYFBAAHAAABAgADBBESIQUGMUETIlFhcYGR0QcWMjRSVJKhsbIUQlNyc8HSFRcjNWLwJEOCo+EzlKLxRGN0g5Ozwv/EABsBAAEFAQEAAAAAAAAAAAAAAAABAgMEBQYH/8QANREAAQMCAwYDBQkBAQAAAAAAAQACAwQRBSExEhNBUXGRBqHBFlJh0fAUIjIzU4HS4fGxQv/aAAwDAQACEQMRAD8A3GF/WnXSRQLxzjmEXWUvlHnJ+qvOeq8etc9aFoKYvkZjcWWp3tyn+kbT1DfGNaN0bO0jUMSxLE4pkxs7D+8gIje/ZT2turDTHhGrKlrK5lKdiSsj1t5RPZ0RWDQlXO4xlVD33sGN+to03Q2rcmlX+GoLb3bNj17ugRaRUMt1OG2WPeKlX6vN7B3weKlX6vN7B3xsEEJvClssf8VKv1eb2Dvg8VKv1eb2DvjYIIN4UWWP+KlX6vN7B3weKlX6vN7B3xsEEG8KLLH/ABUq/V5vYO+DxUq/V5vYO+NbqKxJduEdEvsxMFv0XjyK+UVLiZLwjItjWwPITe0G2UWWTeKlX6vN7B3weKlX6vN7B3xrkieri6MrDlUgjtEcp+kpSNheZLVuQsAezdBtlFllHipV+rzewd8HipV+rzewd8a7KnK4urKwBtcEHPky6Y9wbwossf8AFSr9Xm9g74PFSr9Xm9g742CCDeFFlj/ipV+rzewd8HipV+rzewd8bBBBvCiyx/xUq/V5vYO+DxUq/V5vYO+Nggg3hRZY+sysozcGpk9bqO6G3V3wtzUIWsXhE+0UAOOcgZN1WPTDmy3FjmOTdClrJqIk0F6YBJm3AMkfq+qfdD2ypC0FaXQaQlz5azJLB0bYR/eR5okRhOputb6OqLPi4Jjaah3bsQG5h7xlyRucqaGUMpBUgEEbCDmCIttdtKu5tliXhL0waivdAbpJ/hqOfa56cWX+kQ66s6GFLTqluORic8rHu2dUZpR/xtILi+vPueuZeNhinKblWGiwRBEPSelUpkxzcQXeQpYDcL22REbWiSJXCkTuCOePgmw22XvyRDYpyt4IqH1nkiaJJ4ThDay8G1yCLgjmtnHf9tyy7IgmTGTy8C4gp5CchfmFzBYoVhBFPN1rkKhcmZgVsDHg2yawOE5XBz9xj3O1kkpJWc3CCW2xuDbfs6Ad0LYoVrBEehrVnIHTFhbYWUrccoB3RxqtMS5b8GcTPhLlUUsQg+seQe+EshVWv4/wL/eT5o76BUfs2XcC3Am+QtsMWJWVVSc7TJUwA8xG7nEL1EtIJhpkNUSMV5JMzDYZkFd45r53hw0shW+hayUsuTJDIJnBSzwdwDbCDs98K1HLrKdpsylWXUyprsS1rkkEgggkMCNls4t6KfRzqhqiUsxpsocayPYZYRxfStcdUfFnUsiSJqGplS5hJxLjGIk3uQb2vuNhkIVIvGqenpAkviwyLzTdWbi42AyS9rDLYdkNUKFdT6PFPLMyXNWUWLK2F7sSLks204gN/JDRTVSvKDoHw2uowkMRbKy7cxshHJVIginptaZM1mWWJrMnlASmJXO2Y6Y9jWaQZTTVcsi+XhUkp95doEJYoVrBEPRmlUqUxysRXYCVKg7ja+20RpmsslZ3AHhOF3LwbXO+45rZ3hLFCtYIqW1mkidwNpvC+hwbX2Xv0WzgfWaSpcMJoMsBnBlMCq+kRyc8LYoVtBFRK1nkvLM1ROMsXuwlMQLbeyLOnniYiuuasAR0EXEJZCQvCPoYKy1CC2I4X+9bit1gEdQhv8FGmuGozKY8aQ2EX9A5r2cYdQiHrvJDUM2/1cLDpDDvMImqul2pzMwG2LBfqxd8WYnJjxcKPoLz+V+MPmjYIx/QPn8r8YfNGwRFJqnBUGvZ/wADM6U+cRC1WoJjyqcu6vIMmYpl2tYsbcbPj3F+iGeopEmW4REe2zEoa3bH2npUli0tFQHaFUL8IbfKyVJdbYabkgWsFQbdnEYR4kaHeZOnTKCp4JuEcTJTGxDBjnlcFTmQSN8OLaKkk3MqUSc7lFvflvaPUzRspvKlyztPkjfmd2+F2kWWd12kZk2gnicExrPlguoAxtYg3tkSMIzG4iJumhM/ZMos8spaVZQhDc3GxEG3RDu2jJRAUypZC7AUWw6BbKKrWGpp6SSpeRLa7WRMCgYjmTciyiwzMG0kUrVx/wDBSDttKXZ0fGEms0k1RetSwKHg5skMVbgd1ze5vcgkWtlyQ2rXvIVMEmSZbuikyXyTEQLkYcxzjmiBL0oGr2kClp+FFyZl+YNe+C984AhTNWNIiYBhmJwZuJUoIqsqLYXfCTbPK3RyxUa3qaWtkVaC9+KwG8jK3Wpt/pizp9JcEJ7JTyFwIszEjcWahxZhgm3i7DEfxmM6kNS9PLaXLfyWe5BFhiF0tfjQDVKqWXSzqauMra1VLsTssXzc/wCk44vPCCgWhCiwAeWAOYXAjhXa5BRJqPo6lXxBJjNxkN7ODxTblyOYi40xNN5I4CTOMw4RibYbYiRdDxABe/RlC53CRLWtDD9k02Y/y/kaGij0okuVSqSC0wS1UAi/kAk9AtFRU6QVatKU0lOS1ipywgEE7MGR4sdKGvlVE95dLTSCJflTWVVG8WUKpJvnyQh0Qq7UeYBWVZJAFzncfaGKiQhb9oTU/wCiVmAHcxMwFQOXK564aKqoWVw+KjpwZKK58mzqcWanBzbDzx9pdLmopRMFNTlbsElM+ZKgk4RgtewPZC34oXPVXSaU+jFmORZS+VxcnGbAc5iFVsP25L2eSv8A+toZ6GgkTJSPwEkYlVrcGuVwDyR3bRUkm5lSidt8C3vy3tDbi6VJtUGOmiJbqjYcmIDAfwuS4vFxXUBl6OmGdYzhIdGe9yRiLbd+ecXR0TJvfgZV9t+DW9+m0dp9MswWdVYcjAEX6DBtISTqqjCmkzDNUSUmTTMQ2GWFhctfjDPyeeHHRc1WkS2ljChRSq8i2yHZHn9jyPsZP/407olIgUAKAAMgALADmEITdCp9cvMZ/wB0fMsZhoza3V+cafrl5jP+6PmWMw0Ztbq/OJY9EhUjQHn8n8YfNGwRj+r3n8n8YfNGwQ2TVAX2CK+v0/IkMFnTFRiL2IOzZfIcxiN440n26djd0R2KVXMEU3jjSfbp2N3QeONJ9unY3dC2KFcxR61SsaS0aS05GezhQcajCTiUjYR79m+PfjjSfbp2N3QeONJ9unY3dAAQhKs7V3gpso6OeeXLcYMrKFXlZioFt1jHV6THpSZMmJO4Fgwxqk0fUAyKi+0GGXxxpPt07G7oPHGk+3Tsbuh1yhVq1JFNNkKk0pLkBEcynBmOQwyW17WtC4mhph0flLncKk3EUKvYoRa+A8Vs+a8OvjjSfbp2N3QeONJ9unY3dBc8kKDOo/puj8HBGWyqpQFcA4QC5wruW9164NS5M15avUAgy14KWGBBw3uzEHeeKvQkTvHGk+3Tsbug8caT7dOxu6Ez5IVDpJGOlkm4JvBqArOJb2BwsDuzzIzEfdVaZ6CdOSej4HtgmKjMpsTvUG1wd8XvjjSfbp2N3QeONJ9unY3dC3OlkLhp2qabTTwst8LJhl8Rsbubk8W1wmzMgZ3ij0BSrJkypkxKgTpTTDgEuacQIIAtbCNoz5oY/HGk+3Tsbug8caT7dOxu6DPSyFY6PnM8pGmDC7KpYWtYkXIsYkRTeOFJ9unY3dB44Un26djd0NsUK5gim8cKT7dOxu6DxxpPt07G7oLFCuYIpvHGk+3TsbuizpKtJqB5bBlbYRv3b+iEshVeuXmM/wC6PmWMw0Ztbq/ONP1y8xn/AHR8yxmGjNrdX5xNHokKkau+fyfxR8Y2CMf1c8/k/ij4mNghsmqAk7TNKs3S8hJihlMo3Ui4PlmL7xYpfV5PsiKbSH85kfhH4TIbIxq97myAAkZepVmIAjNVnixS+ryfZEHixS+ryfZEWcEZ+9k949yptkclWeLFL6vJ9kQeLFL6vJ9kRZwQb2T3j3KNkclWeLFL6vJ9kQeLFL6vJ9kRZwQb2T3j3KNkclWeLFL6vJ9kR9TVil9Xk+yIso9JtivUzSiJ1nHTmUhaOSrvFel9Xk+yIPFel9Xk+yItII5v7VP77u5TLBVfivS+ryfZEHivS+ryfZEWkfGYAXJsBtJ3CD7VOf8A27uUWCrPFel9Xk+yIPFel9Xk+yIrtGadNXWkSj/BlKf9ROV7dOzkAPLkyxdrY6uie2OV5Di0OIubi+gPxtY/uoIJmTguZpe1+dlV+K9L6vJ9kQeK9L6vJ9kRaQRS+1T++7uVPYKqbVelt5vJ9kR48WKX1eT7Ii3fZHONzD55TESXHXmfgnBo5Jd07q9TpSzmSTKDBGIIUXBttESNTPMJPQfmaJGsfmc/8N/hEfUzzCT0H5mjp6FxdGbm+fooJQAcl91y8xn/AHR8yxmGjNrdX5xp+uXmM/7o+ZYzDRm1ur841I9FCVI1b8/k/ij4mNgjH9WvPpP4o+JjYIbJqgJT0h/OZH4R+EyGyFPSH85kfhH4TIbIw8R/MHT1KtQ6IgggjOU6IIIIEIggin1l08KWVcWMxskHxY8wiaCB88gijFyVFNKyFhkebALvU6clpOWUTdiCW2WRQL3Y7olUNas5A8skqb2NiL2Nt+7KMheoZmZixJa+I323zN+WGvUfTB4Qy5hY3AC3YBVC7ABym9so6nEfDYgpS9puQM/jz+uQ4krnqPGzNPu3iwJy9Pr48AE/wR5RojaS0rLp0xTWCjcN55gN8eUmlk325Y0knQAXJXQPc1gLnGwUmZMCgliABmScgBGda163GovKkkiVvOwv3Lzb4iaxa1PVnCLpKGxeXnY7zzbBH3VDQgqZ/HB4NOM3ITuUnn/KPTMI8PRYRCcRxHNzRcN12eXV3LgD8cxylZiL6x4pqbQ5X5/0nPU7Qv0aRdwBMfNuYfVHUPjF9BBHmtbVyVk76iX8Tjf+ug0C6aCFsMYjboEQQR8Jiq1pcbBTLy5jzATBHUQRbqMNUgVbrH5nP/Df4RH1M8wk9B+Zokax+Zz/AMN/hEfUzzCT0H5mjoMP/LPX0VabVfdcvMZ/3R8yxmGjNrdX5xp+uXmM/wC6PmWMw0Ztbq/ONaPRQFSdWfPpH4g+JjX4x/Vfz6R+IPzjYIbJqgJT0h/OZH4R+EyGyFPSH85kfhH4TIbIw8R/MHT1KtQ6Ihb03rhwBIlSy+FsLObhA9r4bja1o5aXrdIYmSVKULnZ0zNuW7HI9UKdVq/VIt3lTMN7m3Gz5SFJ7Y2sJwmmc7bqpGG+jQ4edj5d1iYjiMzRswMcObtlNGitfldgs9Al9jA3UdN8wOeGwGMYZSNotGgajaZ4WUZTm7S/J503dmzrET47gkcEf2imFgNRr+49VDhOKvlfuZzcnQ+iZ2awudkZPp7SpqZ7OfJ2IORRs7+uNP0pKZ5ExU8oowHSQYyCJPCcDCZJT+IWHQH5+iZ4ilcAyPgblEWGr7AVUkkgcddoJHu38nPaK+PdPPKOrLkVII6RnHaTs3kbmDiCO4XLxP2HtdyIK0XWvWX6KoSXbhW/8Rynn5Izypq3mtimMzMd5N4+1tY06YzzDdmNz3DmEcYzcLwuKhiAsC/i7j0Hw/1XcQr31chN/u8B9cV7kyS7BVBLMQABvJ2CNb0HodaWSES9zmxO0tbPZ2Ql6iaGLzeHYcVPJ53/AOB7yI0HHHD+NKqWoe2khP3W5uz1dwH7DzPwW/gVHssM7hmdOn9r3BHjhI+F48+bh8x1yXR2K9kx4JvHyCNWnpGQ56nmnAWRBBBFxOVbrH5nP/Df4RH1M8wk9B+Zokax+Zz/AMN/hEfUzzCT0H5mjZw/8s9fRVZtV91y8xn/AHR8yxmGjNrdX5xp+uXmM/7o+ZYzDRm1ur841o9FAVI1X8+kfiD842CMg1V8+kfiD841+GyaoCU9IfzmR+EfhMhshT0h/OZH4R+EyGyMPEfzB09SrUOiIIIIzlMqrWORKMhnnSxMEsYgCSufJiXMCEmRrXwTXk01LLPKFctbeMTPD7pymMymmoNpQ26do+EZJHe+GWsmpZI5MxfThYjl8c1yOOvdFOx7MstbZ3B5p5PhDQyz/DcTLZC4K36dtuqEYm8EEdHRYdT0W1uRba1zvposKqrZqq29N7IgggjQVNEWWgdCtVTQq5KM3b0R3ndFci3IA35RrOhdErTSgi7drN6TbzGDjeKfYYbM/G7T4cz+y18KoPtcv3vwt1+PwUmlpVlIqILKosB/e+O0fCbbYhT9Ibk7Y8te8klzjmV6EyPLZaMlOgimNQ3pHtjrLr2G3P8AvliPbClMBVpBEaVXKduR5++JAMPBuoi0jVfYIIIVIq3WPzOf+G/wiPqZ5hJ6D8zRI1j8zn/hv8Ij6meYSeg/M0bOH/lnr6KrNqvuuXmM/wC6PmWMw0Ztbq/ONP1y8xn/AHR8yxmGjNrdX5xrR6KAqTqp59I/EH5xr8ZBqn59I++PgY1+GyaoCU9IfzmR+EfhMhshT0h/OZH4R+EyGyMPEfzB09SrUOiIIIIzlOiEPWzVMqzTpAuhzdRtU7yBvX4Q7TapV2nPkEcl0ku8EReoMRkoZd5Geo4EfXFVaugbWR7Lh0PJZDBD1rBqkk68ymwh9pTYG6OQ+4wjzJZUkMCCMiDkQY9Qw/Eoa+PbiOfEcR9c15/W0MtG/ZkHQ8CvMWOgTI4UCqDFDkCDYA8rWztFdBF2aPesLLkX4g2I6FVY37t4dYG3A5haZS6m08uYHVSeRWOJb7iL53i1n1oXZmYV9B6z8LLWW7BXUBeTHbIG/LzRZx5DiZqmTGOpJJGQJ5cx1Xp2HR074hJCAAc7DnyK6TqgvtPVujnBBGUtcC2iIXdZtNNLIlyms21iPcPz7Iv500IpY7ACT1QiGvVhOMyXjmTLYHxEcGb3OQya4yzjqfDWHtqZjNILtZw5k/IZ9lzfiCuMEIiYbOdx5AfPTumefpi0lJqkWGAuLbbnCV5jk5/0xcyaggAqcjnzRmoqGCFLnCSGI3YgCAewnthz1ZqcdOt9qkr2Zj3ERYx3Bo6OmbJFwcQehzHbRQYNiz6ud0cnEAjqMj31THK0l6Q6x3RLl1CtsPVvimgjkA8rpXQtOil6x+Zz/wAN/hEfUzzCT0H5miJpmqb6LOF7gy229ES9TPMJPQfmaN7DjeN3X0WbUsLXC6+65eYz/uj5ljMNGbW6vzjT9cvMZ/3R8yxmGi9rdX5xrx6KqVI1e4lfJB3TQPeVjYIyLSa/R9IzP6Kgnq4S/wAI168Nk1QEpaY4ul6U+khHzj84bIUdeDwU6kn+hMIPap74t51UzbTlyCMPE8nNPw/4VdpmF4Knzq1V5zyCIU6tZuYc3fEeCMguJWi2JrUQQQQ1SIis0voNajPyX9Ll5jyxZwRPT1MtNIJInWIUM9PHUMMcouCs8egYIz5YVbB1xGhxkUH8WdJcAy3465bCTY2PKPyivmanPfiuhG64I749Np8fp7ls7gNCDnYggHuDqvPJ8EnsHQtJ1B5ggnyPBL6sQQRkRmI0infEinlAPaIVPE+bfykty5/C0NVPKwIqk3sAL7L2Fo53xNW0tU2MwvDiL6cjZbvh2jqKZ0m+aQDbuLrpBBBHGrrFUa0VGGnI9IhfzPwhKhq1ybiSx/UT7v8AmKH9jzcGMISmHFiGYw7DnzbxHqPhhjY6AO94k+novOfETnSVpaP/ACAPX1URVubDMnYIedD0Ip7yr3dVRpo9GYwJK9Qwg894TKSteUcUs4W3MAMQ6Cc1POIvNW7y5iljcT1YjbfErEEEnfkT1iLHiCF0tDIBwF+xufK6gwOVsVYwnjl3Fh52TTBBBHky9NVfp97Us37p9+UW+qSWoZH3L9pJ/OF3XCdhpWG9io99/wAob9GU/ByZaeiijsAjoMNFoSeZ9FlVh++B8FWa7Pagnc4Uf+awg6sUJmmZbdg9+Luhz8Is/DR4fSdR2Xb8o5eCHRomJUM2y8sDqDE/MI2YhdUHmwVD4UKHg9IzDumKjjswn3qe2H3QdZw1NKf0kW/SBY+8GKrwyaLvLkzwPJJRuhs194PbEPwb6Qx07yjtltcfdbP4g9sEwQw5Kfr1RcLRORtQhx1ZH3E9kQtGaTSZJRiyglRcFht2H3w1TZQdSrZhgQegixjG6ujMibMlNtRiOkbj1ix64hZh8de8RPds8j6JJq19HGZGNvzC0T6Wnpp7Q74PpaemntDvjOIIvex8f6p7D5rL9qZP0x3Wj/S09NPaHfB9LT009od8ZxBB7Hx/qnsPmj2pk/THdaP9LT009od8H0tPTT2h3xnEX2qsuhZmFeZgOWAi+C2/Fh41/dDH+EomNvvHHo0fNSR+J5Hu2d2B1P8ASafpaemntDvg+lp6ae0O+JkzU6geSz0ksVDAXCLUEX67m3XClWrJkG07Rs1PvT5oHbhsYrx+GoZMmyO7N+asyY7NHm5je7iO4CYfpaemntDvg+lp6ae0O+FP9q0fqR/7mZ+mD9q0fqR/7mZ+mJvZNnvu7N/koPaV3ut7u/imz6Wnpp7Q74PpaemntDvhT/atH6kf+5mfpiw0FJp6yesqVRZnMk1MyyqNpPF/u8I7wrG0XL3dm/yTm+I3uOyGtv1d/FcNb5obg8JB8rYQeTkjQdWtAqspVeSqDAFNyC5xDj8JhABvYZZ22boWNPavyEraWlpktxg03a5Fytr3ztZeW2fPGmJLwg7TzdwjUYwUtLHAwkjM3ORzJVNt6iqkmeBwGWYyCwPTej+AqJssXwq7BSRtW+XutDPUaLtSaOZWVSOEYlmUZFg2W8/8xL8JuiyCs0A8ZjisDhzCquIk/wDUyIyGyIusekJEqXSyZ1OZpSnQ3M0oVxbRZQQfJEacrnVETQ05m99DwsciRzWWxjaeV5doLW1HEEaX5Kx+lp6ae0O+D6Wnpp7Q74VP2nSWv9BNv/qZn6Y+ftWj9SP/AHMz9Mcz7Js993Zv8lve0rvdb3d/FWOlrVNXTSFIYYsbWN8h0cwPbD9CNqFRLMnzqlUwIOJLW5a17FuMczkBn/VDzFMQtgG7YbgcVpmR0v33CxKQfCdV8aTKG4M56+KPgYcvBVQ8Ho8Mds13fq8gfL74y7WisNTWvgz4wlpz24o7TftjdtEUAp6eVKGyWir1gZnrNzF2EKCQqPrNogVdJNk72U4eZxmp7QIxTVHSZpaxceSsTLcHdc2z6GA98b/GLeFHV76PV8Ko/hz7t0TPrjrybrMPlbcJIzwTRpLTkzG0mmku80bWbiy0vsYsdvLaFvXrR+JUqlGfkTgM7MCR8QV7IlUWlzUUPCCbNlzJQCTeDVWZlHkthPNvGYzjroJuI8ioAWU1k4N2JmhnuwdzsBctsGw254rMcWODm6hSPaHtLXaFUtLqLWTUV5coMjAFSJkvMHMfWjp+7uu+w/3Jf6o7yNaavRJNKMDIpJll1J4pzFiCMtuW43iR+9Wr9GR7DfqjqoKmonZtsDfNcpUUtLTv2Hl3koH7u677D/cl/qg/d3XfYf7kv9UT/wB6tX6Mj2G/VB+9Wr9GR7Dfqifaq+TfNQbNFzd5KB+7uu+w/wByX+qD93dd9h/uS/1RP/erV+jI9hv1QfvVq/Rkew36oNqr5N80bNFzd5KHK1A0gpusoqRsImoD2hoYdHStNSuKUExfRmtLYduLF74qv3q1foyPYb9UH71av0ZHsN+qGPbUv/E1pUjH0sebXvHZPz6oU9RLU1FNKWYQMfB5WbfZlteFDWzwbJIkvOpnayDEyOQct+FuXmMV7eFSsO6QP9Dfm0VVfrBWV90ZnmAAsZaLYWGZJVRmBzxHDT1LHXLrDrdST1NLI2wbc9LKjhr8GVWErwD/AJiOg6cmHywqQyanaImNME5ALqbSgbgPOsbDL6qi7MdwHPGhUWMTgeSzaW4laRwK0PQ+jjNr59VMGSngpJubELkxsee4vyg2hme+6Imh9HCnkS5QJOBbEnaTtY9ZJPXH2q0lLlmzNYhlU7bAtfDfdnaOZe4vdlwyHQLrI2iNmepzPUqNpnQ4qJQV1vYhsJOV79Nja/u54yjwgqRpCYDYACWFA2YQi2sO2NJ1j1kk04V5ha1yFCk4i9rXC5YlUMSbm17DbsyjWXSaVE5WS5Cy5aYiMJYqLFrXNr9MaeHtftXOlisjE3sLdka3C4z50yXKMh34t1mBBhYEsu0sDkcJGXwivwFiEQXZiAByk5R2ecFHFFgygG9jcg3JU2yuRu6LmGLU/RnBo9bOGSK3BA77DNujd2mH4jVCCItH4nfRKiw2l38oefwt+gFavN+iS5dLTzUWagVmUgEzWZs1BbIXzN+S0TNJawTJVLOmzZfBNfBKUsGJY5XuuWWZ6jHCs0O02ZLLzEqJE0kEFFBQlSQ8tlzsLcvTeFXXTSSs608o/wAKQMPS+xjz22dN45MC665SfBnoX6RXKzC6Sf4jfe2IO3P/AExt8Kvg51e+iUYLi0ybZ35QLcVeoe8mGqLrBYKs83KIqNatX1rqV5RsG2o3ouNh6Nx5iYt4Iemr8+aG0i9BVETFNgSk5DvGwi3KNo/5hzrlnMol0/HRwZgnthbClsNkUAFpgBtc3P5TPChqbwqmrkLx1H8VR9ZR9Yc6jbzdEKOqWsWAGmnOyS38iYrWMtun0Sf7zinIyxVlrrhMFVQJpGQyKxaZJOGXOZcOM4QSDfsPOLwhPLZGKTAVdTYg8sPhlJJrHmzrrKp0xKWN2d3yuDcl9hA352jxpDRQ0lKRyvA1JUsl7fxEBsL23ZjnW+8RYo6t1M+404hVaykZVM2TrwKRoI+1El5TmXNUq42g/wB++PkdjDOyZu0wri54HwO2HhEEEdqLBwi8Ni4O4x4bYsO+18rxKclCBc2U/V/QQq2mAzZcrAhbj/W5tvaYgrQTDKaaEYy1IVntxQTsBPZ2iPFThxtweLBc4cVsWG+V7ZXtDJqDRS6me0ioZ+DZcQlhyqu4ttA2kC56ohkcWAvOnL/qnjYJHCMDPnfXkqbS9XJmcHwEoysKAPxsWJ97RwotITJDFpTsjEFSVNjY7RGwTfBvQkWEphziY9/eTFZK8GtMJpHBz2UC4LTFwE3IA4oDHZfoIim2vh2bZ/v/AKr78OnDr3H7f4lTVrwfzqkhpv8ADlWDbRjdd2Fd1/SOXTGtaP0ckiWqy1wqoAC3yXl6zvO+PnBrTywECgDCqg5AC4UKLDs5zCzrtrLOpyy0soMUVXmzCLhASQotsvkYzpJZKt9uC044oqNm1x4803cMMJYEWAvfda1735IS6vW4Kqy5KPVTZikAoCst7XViDtK3v5I5c44aS1k+lypdLSypo4UIZ+GWV4OUSA+EHbfMXGVuWJur+p7UmkZkyWoWnwYVu+NmJwk23rmDtgZE2MEya6gdESSvlcBFpoT18v8AUtytUqjSQE6ZMAcTTLmSyMPAou0Acv8ATz3vDjXamUqyZgFpSsqBmsvFRDc5kZXzu22LHDT6PkuxKypdyzEkkljzm5ZjyQg6S0rO0wxC4pFCh4zHIzLcu7q2DfcxDPWu4GwGgU8FCwD7wuTqVDrlXStXiS6UNOoUEgKCBmQuWV+fYOm0Ta9+FYrLY07SFGBJmHgpktgbgptsQLcwgSdInAU8vKQpZGlhGxEgeU5uCgJORORIz5BHkSpUiTw1TgnSlKtTs6fxmJAspJ22tbqvsEZD3l5uVqNaGiwXOtq00fShllJKqZwIVVZmwDe3GOXQN5G20Vvg71XNZVY5gvJlEM9/rNtVeflPMOeKoCfpOrAAvMmGwH1UUfBVH93Mblq/oNKKnWTL2Dym3sx2senuiWNnEpr3WVlBBBFlQIggggQgiMh8ImoRp2aopl/gnOYg/wAs8oHoH3dGzXo+MoIIIBB2g7xDXNulBssR1c1ilzAkitAZUYGVMbPARsVr/V3f3cXrUSU0t59UxE7E5DS3sXVmuEljcDlsF9u6OOvPg1MvFPolJl7XlDMpylBvXm2j4LugdbDKAlVC8LJBBF/KlkG4KHm5OyKrmEKyHApoq5K1EpF0ioluVBWaMsBYnCjE7GyuRs6IVdNasT6S5I4SVumKNn3h9X4c8N2l5ZrpReS0uYhMvDmRgXFimYwbnFxVGWdt0cE0/NVZ9SXDSFISWhWwmvexw71Xdv2ZwsM8kLtphso5oI5m7MguEhq4OyJFFVmVMVwEYqb2dQynpU7Yb9IaCpKg3P8AhppF7qQZd72NyOLcE2+qbxCTVaopWvwEirTkOIHsBB+Mb0WMtLbSt7LAlwVwdeJ3dTE8HfDpKelnLMx3Ew24stguKwI3X4vSYZdEeDoS5Ni4WbxHSaF/iSpluMMQNnS+7piFo3wmSadRLnUk2mC7lUFR1HCfjF7TeEigf/PC8zK6/EWiu+ve/IHJW48OjZmW5+SYZaMLXsT9Y7M+UDPnyvHWKVddKI//ABUj2wPjHiZrzQrtqZXUb/CKe0FeDSrt0B2gHO+Y37jHOZRIxJZFJbCGuAb4SSt77bEmFWr8KlCnkvMmHkSWfi1hFZN8ItVPyoqNrenNvbsFh/5Qm8A4pd2TwT9wSKS9lBIGJrAGw2XPIM4VNPeEmTJPB0wNTOOQVM1B52G3oW/VCzX6MqZ4xaTq8KbeClnK3QBb3NFsuh1p6djQLLEzDdWYYi2Vxnff2c0Qun5KVsVtVXfsKorH4fSbM1s0p02DmsDl23O8x60iZrSRNRF4GUb/AEewwvKw8a/I6nELbAV3x4Wlk1YlT7TWZwEcJMYOjZ55EBQCCDsFiDHyt0xJ0aryxMee7G/BuwbCd+JrZA5ZHPKK5JJUui76R+jSwlW+OWMGHBmrThYYVZb3IHP15QkaS0lO0jUKFUkk4ZUpdijkH5nm5BHz/E6TqAADMmHYBkqL8FUcvxjXtTdSJej0ubPPYcaZbZ/SnIvvPuiZkd0xzrL7qRqcuj5XGs09wOEfk/oX+ke89UMsEEWQLKAm6IIIIVIiCCCBCIIIIEIhL1u8GsqrvMkWlTjmcuI5/qA2H+odYMOkEIRfVKDZfnudIqtGTrMHlP2q45j5LiL2k1skVGAVSmU6OHV0uZZcfWaX/wC+mNer9HS56FJyK6Hcwv8A+jziM+094IAbtRTMP/y5lyOp9o679MQOi5KUSc16k6PE9BL/AIUynYuS0qwABBKggkm+Ilib7QI8aGppzAia7yzItKLA/wDUCnFiscjxMIuQdrQkVmhqzR7XZJsr+tb4T/qXI9cTaXX+eFwzllzlO0MLEjpXI9kQlhClunLV+snVEpHm4GluZmRUXCg2lnkN7G+Uc51LTTZsyWtLLdpQBmGyoATmFBAza3VFXozwhU6KEMl5ajYFIZR0bCBzR2l6yUZeY8ue0ppoAfFLYi4Fgwyyax6IZYpVySTo9ymGmBExGcHHhAC5MGu2RByi0p9XqXgjMFIAQG4jXLXW4ttIztl0xUy/oAaVaolGXLRkwMpJYMbsxbLjXzuBlF62uVGP89T0Bj8BAb8EKLRTbTnlSqanltLEpjsJKvttYDNenO0Qq7TFQ1PUZsJlPMIYphVcAI5TizW+yPMzW2jSoaerz3cqFIVAFKjMDjAb994rKjXqWrO0mmXE5uzTGxYjuuo5OmFAPJIrqZSk1SzKbhODnS1LmXY4WUhluWysdhF+WLGfrFLpU/xLoHu1pcs4mC34osNhAsL5DKM+rdbaqo4uMgHYksYb83F4x7Yn6G8G9ZUm7JwKH603I9SeUeu0OEZKQkBctJ66sVKUqCRLN7keW19pLbie3njtqx4PaitId7ypJzLsOM33FOZ6Tl0xour3g2pqWzOOGmD6zgWB/pTYOu5hsiw2K2qidJyVboLV6TRS8EhbekxzZjys2/4RZQQRMokQQQQIRBBBAhEEEECEQQQQIRBBBAhEEEECF8Zb5GKLSWotFUXLyEDH6yXQ/wDja8EEJa6LpbrfA7IOcqdNTmYK4/Iwnaa1H+jH/rYv/t2//swQQxzQpGuKW5srCbXvEii0bwptit1X/OPsEQqVOeh/BWJ4u1QQOQSvzLwzUPgmo5duE4Waf6nsOxAPjBBE4aFCXFM+jtByKcWkSpcvnVQD1naYnQQQ9MRBBBAhEEEECEQQQQIRBBBAhf/Z"/>
          <p:cNvSpPr>
            <a:spLocks noChangeAspect="1" noChangeArrowheads="1"/>
          </p:cNvSpPr>
          <p:nvPr/>
        </p:nvSpPr>
        <p:spPr bwMode="auto">
          <a:xfrm>
            <a:off x="77788" y="-1131888"/>
            <a:ext cx="1952625" cy="23336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96" name="Picture 8" descr="http://www.google.com/url?source=imgres&amp;ct=img&amp;q=http://brianallmerradionetwork.files.wordpress.com/2011/02/usfw-us-fish-wildlife_logo.jpg&amp;sa=X&amp;ei=5JX7TbeaGYrqgQeHoPjeCw&amp;ved=0CAQQ8wc&amp;usg=AFQjCNHSIx7x8zze6b9KD-_qcn7cUu1B2g"/>
          <p:cNvPicPr>
            <a:picLocks noChangeAspect="1" noChangeArrowheads="1"/>
          </p:cNvPicPr>
          <p:nvPr/>
        </p:nvPicPr>
        <p:blipFill>
          <a:blip r:embed="rId3" cstate="print"/>
          <a:srcRect/>
          <a:stretch>
            <a:fillRect/>
          </a:stretch>
        </p:blipFill>
        <p:spPr bwMode="auto">
          <a:xfrm>
            <a:off x="7560564" y="1600200"/>
            <a:ext cx="1354836" cy="1612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298" name="Picture 10" descr="http://t3.gstatic.com/images?q=tbn:ANd9GcTbmyhOKcKC2rxKTEowdWv3rd-VmwaCaEBA1eQxUbNqtQ4XXuIx"/>
          <p:cNvPicPr>
            <a:picLocks noChangeAspect="1" noChangeArrowheads="1"/>
          </p:cNvPicPr>
          <p:nvPr/>
        </p:nvPicPr>
        <p:blipFill>
          <a:blip r:embed="rId4" cstate="print"/>
          <a:srcRect/>
          <a:stretch>
            <a:fillRect/>
          </a:stretch>
        </p:blipFill>
        <p:spPr bwMode="auto">
          <a:xfrm>
            <a:off x="5991143" y="2133600"/>
            <a:ext cx="1400257" cy="1524000"/>
          </a:xfrm>
          <a:prstGeom prst="rect">
            <a:avLst/>
          </a:prstGeom>
          <a:ln>
            <a:noFill/>
          </a:ln>
          <a:effectLst>
            <a:outerShdw blurRad="292100" dist="139700" dir="2700000" algn="tl" rotWithShape="0">
              <a:srgbClr val="333333">
                <a:alpha val="65000"/>
              </a:srgbClr>
            </a:outerShdw>
          </a:effectLst>
        </p:spPr>
      </p:pic>
      <p:pic>
        <p:nvPicPr>
          <p:cNvPr id="12302" name="Picture 14" descr="http://www.google.com/url?source=imgres&amp;ct=img&amp;q=http://www.jasonandfischer.com/img/cpsc_logo1.jpg&amp;sa=X&amp;ei=CJf7TY-xGMHZgQeerPTeCw&amp;ved=0CAQQ8wc&amp;usg=AFQjCNFkk4hgTK4hbZDHAQS09bxpyc795w"/>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934200" y="4953000"/>
            <a:ext cx="1676400" cy="1310642"/>
          </a:xfrm>
          <a:prstGeom prst="rect">
            <a:avLst/>
          </a:prstGeom>
          <a:noFill/>
          <a:effectLst>
            <a:outerShdw blurRad="76200" dir="13500000" sy="23000" kx="1200000" algn="br" rotWithShape="0">
              <a:prstClr val="black">
                <a:alpha val="20000"/>
              </a:prstClr>
            </a:outerShdw>
          </a:effectLst>
        </p:spPr>
      </p:pic>
      <p:pic>
        <p:nvPicPr>
          <p:cNvPr id="12304" name="Picture 16" descr="http://www.google.com/url?source=imgres&amp;ct=img&amp;q=http://blog.tmcnet.com/blog/tom-keating/images/fcc-logo.jpg&amp;sa=X&amp;ei=GZj7Tba5I43UgQe07aHeCw&amp;ved=0CAQQ8wc&amp;usg=AFQjCNFV9zWvOYTvmADMCJ3nMcl1tUtGmQ"/>
          <p:cNvPicPr>
            <a:picLocks noChangeAspect="1" noChangeArrowheads="1"/>
          </p:cNvPicPr>
          <p:nvPr/>
        </p:nvPicPr>
        <p:blipFill>
          <a:blip r:embed="rId6" cstate="print"/>
          <a:srcRect/>
          <a:stretch>
            <a:fillRect/>
          </a:stretch>
        </p:blipFill>
        <p:spPr bwMode="auto">
          <a:xfrm>
            <a:off x="5517574" y="3962400"/>
            <a:ext cx="1645226" cy="144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300" name="Picture 12" descr="http://www.google.com/url?source=imgres&amp;ct=img&amp;q=http://www.bekinsams.com/zlcms/editor/uploads/images/DOT%2520Logo.png&amp;sa=X&amp;ei=qJb7TZPcLIXagQesyq3eCw&amp;ved=0CAQQ8wc&amp;usg=AFQjCNHf22bwjp7iEQQ7mINyPo3dtrFcxg"/>
          <p:cNvPicPr>
            <a:picLocks noChangeAspect="1" noChangeArrowheads="1"/>
          </p:cNvPicPr>
          <p:nvPr/>
        </p:nvPicPr>
        <p:blipFill>
          <a:blip r:embed="rId7" cstate="print"/>
          <a:srcRect/>
          <a:stretch>
            <a:fillRect/>
          </a:stretch>
        </p:blipFill>
        <p:spPr bwMode="auto">
          <a:xfrm>
            <a:off x="7010400" y="3200400"/>
            <a:ext cx="1676400" cy="1676400"/>
          </a:xfrm>
          <a:prstGeom prst="rect">
            <a:avLst/>
          </a:prstGeom>
          <a:ln>
            <a:noFill/>
          </a:ln>
          <a:effectLst>
            <a:outerShdw blurRad="190500" algn="tl" rotWithShape="0">
              <a:srgbClr val="000000">
                <a:alpha val="70000"/>
              </a:srgbClr>
            </a:outerShdw>
          </a:effectLst>
        </p:spPr>
      </p:pic>
      <p:sp>
        <p:nvSpPr>
          <p:cNvPr id="13" name="Text Box 2"/>
          <p:cNvSpPr txBox="1">
            <a:spLocks noChangeArrowheads="1"/>
          </p:cNvSpPr>
          <p:nvPr/>
        </p:nvSpPr>
        <p:spPr bwMode="auto">
          <a:xfrm>
            <a:off x="1295400" y="6427408"/>
            <a:ext cx="7620000" cy="354392"/>
          </a:xfrm>
          <a:prstGeom prst="rect">
            <a:avLst/>
          </a:prstGeom>
          <a:noFill/>
          <a:ln w="9525">
            <a:noFill/>
            <a:miter lim="800000"/>
            <a:headEnd/>
            <a:tailEnd/>
          </a:ln>
          <a:effectLst/>
        </p:spPr>
        <p:txBody>
          <a:bodyPr wrap="square">
            <a:spAutoFit/>
          </a:bodyPr>
          <a:lstStyle/>
          <a:p>
            <a:pPr algn="ctr">
              <a:lnSpc>
                <a:spcPts val="2300"/>
              </a:lnSpc>
              <a:buFontTx/>
              <a:buNone/>
              <a:defRPr/>
            </a:pPr>
            <a:r>
              <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rPr>
              <a:t>Copy right reserved by </a:t>
            </a:r>
            <a:r>
              <a:rPr kumimoji="0" lang="en-US" altLang="zh-TW" sz="1400" dirty="0" smtClean="0">
                <a:solidFill>
                  <a:schemeClr val="bg1"/>
                </a:solidFill>
                <a:effectLst>
                  <a:outerShdw blurRad="38100" dist="38100" dir="2700000" algn="tl">
                    <a:srgbClr val="C0C0C0"/>
                  </a:outerShdw>
                </a:effectLst>
                <a:latin typeface="Arial" pitchFamily="34" charset="0"/>
                <a:ea typeface="DFKai-SB" pitchFamily="65" charset="-120"/>
              </a:rPr>
              <a:t>Liberty International, Inc		www.libertyint.com</a:t>
            </a:r>
            <a:endPar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447800" y="76200"/>
            <a:ext cx="7315200" cy="762000"/>
          </a:xfrm>
        </p:spPr>
        <p:txBody>
          <a:bodyPr>
            <a:noAutofit/>
          </a:bodyPr>
          <a:lstStyle/>
          <a:p>
            <a:pPr algn="ctr" eaLnBrk="1" hangingPunct="1"/>
            <a:r>
              <a:rPr lang="en-US" sz="3600" b="1" dirty="0" smtClean="0">
                <a:solidFill>
                  <a:srgbClr val="0070C0"/>
                </a:solidFill>
                <a:latin typeface="Times New Roman" pitchFamily="18" charset="0"/>
                <a:ea typeface="+mn-ea"/>
                <a:cs typeface="Times New Roman" pitchFamily="18" charset="0"/>
              </a:rPr>
              <a:t>Liberty Is Your Best Resource</a:t>
            </a:r>
          </a:p>
        </p:txBody>
      </p:sp>
      <p:sp>
        <p:nvSpPr>
          <p:cNvPr id="26628" name="Content Placeholder 2"/>
          <p:cNvSpPr>
            <a:spLocks noGrp="1"/>
          </p:cNvSpPr>
          <p:nvPr>
            <p:ph idx="1"/>
          </p:nvPr>
        </p:nvSpPr>
        <p:spPr>
          <a:xfrm>
            <a:off x="1447800" y="1066800"/>
            <a:ext cx="7315200" cy="5105400"/>
          </a:xfrm>
        </p:spPr>
        <p:txBody>
          <a:bodyPr anchor="ctr"/>
          <a:lstStyle/>
          <a:p>
            <a:pPr marL="274320" indent="-274320">
              <a:spcBef>
                <a:spcPts val="600"/>
              </a:spcBef>
              <a:spcAft>
                <a:spcPts val="600"/>
              </a:spcAft>
            </a:pPr>
            <a:endParaRPr lang="en-US" sz="1500" dirty="0" smtClean="0">
              <a:latin typeface="Times New Roman" pitchFamily="18" charset="0"/>
              <a:cs typeface="Times New Roman" pitchFamily="18" charset="0"/>
            </a:endParaRPr>
          </a:p>
          <a:p>
            <a:pPr marL="274320" indent="-274320">
              <a:spcBef>
                <a:spcPts val="600"/>
              </a:spcBef>
              <a:spcAft>
                <a:spcPts val="600"/>
              </a:spcAft>
            </a:pPr>
            <a:r>
              <a:rPr lang="en-US" sz="1900" dirty="0" smtClean="0">
                <a:latin typeface="Times New Roman" pitchFamily="18" charset="0"/>
                <a:cs typeface="Times New Roman" pitchFamily="18" charset="0"/>
              </a:rPr>
              <a:t>Work together to reach ultimate goal</a:t>
            </a:r>
          </a:p>
          <a:p>
            <a:pPr marL="674370" lvl="1" indent="-274320">
              <a:spcBef>
                <a:spcPts val="600"/>
              </a:spcBef>
              <a:spcAft>
                <a:spcPts val="600"/>
              </a:spcAft>
            </a:pPr>
            <a:r>
              <a:rPr lang="en-US" sz="1500" dirty="0" smtClean="0">
                <a:latin typeface="Times New Roman" pitchFamily="18" charset="0"/>
                <a:cs typeface="Times New Roman" pitchFamily="18" charset="0"/>
              </a:rPr>
              <a:t>clearance &amp; delivery</a:t>
            </a:r>
          </a:p>
          <a:p>
            <a:pPr marL="674370" lvl="1" indent="-274320">
              <a:spcBef>
                <a:spcPts val="600"/>
              </a:spcBef>
              <a:spcAft>
                <a:spcPts val="600"/>
              </a:spcAft>
            </a:pPr>
            <a:endParaRPr lang="en-US" sz="1500" dirty="0" smtClean="0">
              <a:latin typeface="Times New Roman" pitchFamily="18" charset="0"/>
              <a:cs typeface="Times New Roman" pitchFamily="18" charset="0"/>
            </a:endParaRPr>
          </a:p>
          <a:p>
            <a:pPr marL="274320" indent="-274320">
              <a:spcBef>
                <a:spcPts val="600"/>
              </a:spcBef>
              <a:spcAft>
                <a:spcPts val="600"/>
              </a:spcAft>
            </a:pPr>
            <a:r>
              <a:rPr lang="en-US" sz="1900" dirty="0" smtClean="0">
                <a:latin typeface="Times New Roman" pitchFamily="18" charset="0"/>
                <a:cs typeface="Times New Roman" pitchFamily="18" charset="0"/>
              </a:rPr>
              <a:t>When do I call Liberty?</a:t>
            </a:r>
          </a:p>
          <a:p>
            <a:pPr marL="674370" lvl="1" indent="-274320">
              <a:spcBef>
                <a:spcPts val="600"/>
              </a:spcBef>
              <a:spcAft>
                <a:spcPts val="600"/>
              </a:spcAft>
            </a:pPr>
            <a:r>
              <a:rPr lang="en-US" sz="1500" dirty="0" smtClean="0">
                <a:latin typeface="Times New Roman" pitchFamily="18" charset="0"/>
                <a:cs typeface="Times New Roman" pitchFamily="18" charset="0"/>
              </a:rPr>
              <a:t>When new or changing product / or changing components</a:t>
            </a:r>
          </a:p>
          <a:p>
            <a:pPr marL="674370" lvl="1" indent="-274320">
              <a:spcBef>
                <a:spcPts val="600"/>
              </a:spcBef>
              <a:spcAft>
                <a:spcPts val="600"/>
              </a:spcAft>
            </a:pPr>
            <a:r>
              <a:rPr lang="en-US" sz="1500" dirty="0" smtClean="0">
                <a:latin typeface="Times New Roman" pitchFamily="18" charset="0"/>
                <a:cs typeface="Times New Roman" pitchFamily="18" charset="0"/>
              </a:rPr>
              <a:t>When new country or origin is being considered</a:t>
            </a:r>
          </a:p>
          <a:p>
            <a:pPr marL="674370" lvl="1" indent="-274320">
              <a:spcBef>
                <a:spcPts val="600"/>
              </a:spcBef>
              <a:spcAft>
                <a:spcPts val="600"/>
              </a:spcAft>
            </a:pPr>
            <a:endParaRPr lang="en-US" sz="1500" dirty="0" smtClean="0">
              <a:latin typeface="Times New Roman" pitchFamily="18" charset="0"/>
              <a:cs typeface="Times New Roman" pitchFamily="18" charset="0"/>
            </a:endParaRPr>
          </a:p>
          <a:p>
            <a:pPr marL="274320" indent="-274320">
              <a:spcBef>
                <a:spcPts val="600"/>
              </a:spcBef>
              <a:spcAft>
                <a:spcPts val="600"/>
              </a:spcAft>
            </a:pPr>
            <a:r>
              <a:rPr lang="en-US" sz="1900" dirty="0" smtClean="0">
                <a:latin typeface="Times New Roman" pitchFamily="18" charset="0"/>
                <a:cs typeface="Times New Roman" pitchFamily="18" charset="0"/>
              </a:rPr>
              <a:t>Constant Contact</a:t>
            </a:r>
          </a:p>
          <a:p>
            <a:pPr marL="674370" lvl="1" indent="-274320">
              <a:spcBef>
                <a:spcPts val="600"/>
              </a:spcBef>
              <a:spcAft>
                <a:spcPts val="600"/>
              </a:spcAft>
            </a:pPr>
            <a:r>
              <a:rPr lang="en-US" sz="1500" dirty="0" smtClean="0">
                <a:latin typeface="Times New Roman" pitchFamily="18" charset="0"/>
                <a:cs typeface="Times New Roman" pitchFamily="18" charset="0"/>
              </a:rPr>
              <a:t>Stay up-to-date </a:t>
            </a:r>
          </a:p>
          <a:p>
            <a:pPr marL="274320" indent="-274320">
              <a:spcBef>
                <a:spcPts val="600"/>
              </a:spcBef>
              <a:spcAft>
                <a:spcPts val="600"/>
              </a:spcAft>
              <a:buNone/>
            </a:pPr>
            <a:endParaRPr lang="en-US" sz="1900" dirty="0" smtClean="0">
              <a:latin typeface="Times New Roman" pitchFamily="18" charset="0"/>
              <a:cs typeface="Times New Roman" pitchFamily="18" charset="0"/>
            </a:endParaRPr>
          </a:p>
          <a:p>
            <a:pPr marL="274320" indent="-274320">
              <a:spcBef>
                <a:spcPts val="0"/>
              </a:spcBef>
            </a:pPr>
            <a:endParaRPr lang="en-US" sz="1900" dirty="0" smtClean="0">
              <a:latin typeface="Times New Roman" pitchFamily="18" charset="0"/>
              <a:cs typeface="Times New Roman" pitchFamily="18" charset="0"/>
            </a:endParaRPr>
          </a:p>
        </p:txBody>
      </p:sp>
      <p:pic>
        <p:nvPicPr>
          <p:cNvPr id="3074" name="Picture 2" descr="http://www.google.com/url?source=imgres&amp;ct=img&amp;q=http://cdn.hivehealthmedia.com/wordpress/wp-content/uploads/2011/01/goal-setting.jpg&amp;sa=X&amp;ei=V_EATomrEoXo0QHEi8mUDg&amp;ved=0CAQQ8wc&amp;usg=AFQjCNGPCcsIq0SDbpy-io3E_WpQ7KoXgQ"/>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4724400" y="3657600"/>
            <a:ext cx="4054679" cy="2209800"/>
          </a:xfrm>
          <a:prstGeom prst="rect">
            <a:avLst/>
          </a:prstGeom>
          <a:noFill/>
        </p:spPr>
      </p:pic>
      <p:sp>
        <p:nvSpPr>
          <p:cNvPr id="6" name="Text Box 2"/>
          <p:cNvSpPr txBox="1">
            <a:spLocks noChangeArrowheads="1"/>
          </p:cNvSpPr>
          <p:nvPr/>
        </p:nvSpPr>
        <p:spPr bwMode="auto">
          <a:xfrm>
            <a:off x="1295400" y="6427408"/>
            <a:ext cx="7620000" cy="354392"/>
          </a:xfrm>
          <a:prstGeom prst="rect">
            <a:avLst/>
          </a:prstGeom>
          <a:noFill/>
          <a:ln w="9525">
            <a:noFill/>
            <a:miter lim="800000"/>
            <a:headEnd/>
            <a:tailEnd/>
          </a:ln>
          <a:effectLst/>
        </p:spPr>
        <p:txBody>
          <a:bodyPr wrap="square">
            <a:spAutoFit/>
          </a:bodyPr>
          <a:lstStyle/>
          <a:p>
            <a:pPr algn="ctr">
              <a:lnSpc>
                <a:spcPts val="2300"/>
              </a:lnSpc>
              <a:buFontTx/>
              <a:buNone/>
              <a:defRPr/>
            </a:pPr>
            <a:r>
              <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rPr>
              <a:t>Copy right reserved by </a:t>
            </a:r>
            <a:r>
              <a:rPr kumimoji="0" lang="en-US" altLang="zh-TW" sz="1400" dirty="0" smtClean="0">
                <a:solidFill>
                  <a:schemeClr val="bg1"/>
                </a:solidFill>
                <a:effectLst>
                  <a:outerShdw blurRad="38100" dist="38100" dir="2700000" algn="tl">
                    <a:srgbClr val="C0C0C0"/>
                  </a:outerShdw>
                </a:effectLst>
                <a:latin typeface="Arial" pitchFamily="34" charset="0"/>
                <a:ea typeface="DFKai-SB" pitchFamily="65" charset="-120"/>
              </a:rPr>
              <a:t>Liberty International, Inc		www.libertyint.com</a:t>
            </a:r>
            <a:endPar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47800" y="76200"/>
            <a:ext cx="7391400" cy="533400"/>
          </a:xfrm>
        </p:spPr>
        <p:txBody>
          <a:bodyPr>
            <a:noAutofit/>
          </a:bodyPr>
          <a:lstStyle/>
          <a:p>
            <a:pPr fontAlgn="auto">
              <a:spcAft>
                <a:spcPts val="0"/>
              </a:spcAft>
              <a:defRPr/>
            </a:pPr>
            <a:r>
              <a:rPr lang="en-US" sz="3600" b="1" dirty="0" smtClean="0">
                <a:solidFill>
                  <a:srgbClr val="0070C0"/>
                </a:solidFill>
                <a:latin typeface="Times New Roman" pitchFamily="18" charset="0"/>
                <a:ea typeface="+mn-ea"/>
                <a:cs typeface="Times New Roman" pitchFamily="18" charset="0"/>
              </a:rPr>
              <a:t>Frequently Asked Questions</a:t>
            </a:r>
            <a:endParaRPr lang="en-US" sz="3600" b="1" dirty="0">
              <a:solidFill>
                <a:srgbClr val="0070C0"/>
              </a:solidFill>
              <a:latin typeface="Times New Roman" pitchFamily="18" charset="0"/>
              <a:ea typeface="+mn-ea"/>
              <a:cs typeface="Times New Roman" pitchFamily="18" charset="0"/>
            </a:endParaRPr>
          </a:p>
        </p:txBody>
      </p:sp>
      <p:sp>
        <p:nvSpPr>
          <p:cNvPr id="41987" name="Rectangle 3"/>
          <p:cNvSpPr>
            <a:spLocks noGrp="1" noChangeArrowheads="1"/>
          </p:cNvSpPr>
          <p:nvPr>
            <p:ph idx="1"/>
          </p:nvPr>
        </p:nvSpPr>
        <p:spPr>
          <a:xfrm>
            <a:off x="1371600" y="685800"/>
            <a:ext cx="7543800" cy="5486400"/>
          </a:xfrm>
        </p:spPr>
        <p:txBody>
          <a:bodyPr anchor="ctr">
            <a:noAutofit/>
          </a:bodyPr>
          <a:lstStyle/>
          <a:p>
            <a:pPr marL="365760" indent="-365760">
              <a:spcBef>
                <a:spcPts val="0"/>
              </a:spcBef>
            </a:pPr>
            <a:r>
              <a:rPr lang="en-US" sz="2000" dirty="0" smtClean="0">
                <a:latin typeface="Times New Roman" pitchFamily="18" charset="0"/>
                <a:ea typeface="+mj-ea"/>
                <a:cs typeface="Times New Roman" pitchFamily="18" charset="0"/>
              </a:rPr>
              <a:t>Are original commercial documents required to clear freight through U.S. Customs?</a:t>
            </a:r>
          </a:p>
          <a:p>
            <a:pPr marL="365760" lvl="1" indent="-365760">
              <a:spcBef>
                <a:spcPts val="0"/>
              </a:spcBef>
            </a:pPr>
            <a:r>
              <a:rPr lang="en-US" sz="1600" dirty="0" smtClean="0">
                <a:latin typeface="Times New Roman" pitchFamily="18" charset="0"/>
                <a:ea typeface="+mj-ea"/>
                <a:cs typeface="Times New Roman" pitchFamily="18" charset="0"/>
              </a:rPr>
              <a:t>Generally Speaking, No.   But there </a:t>
            </a:r>
            <a:r>
              <a:rPr lang="en-US" sz="1600" smtClean="0">
                <a:latin typeface="Times New Roman" pitchFamily="18" charset="0"/>
                <a:ea typeface="+mj-ea"/>
                <a:cs typeface="Times New Roman" pitchFamily="18" charset="0"/>
              </a:rPr>
              <a:t>are exceptions</a:t>
            </a:r>
            <a:endParaRPr lang="en-US" sz="1600" dirty="0">
              <a:latin typeface="Times New Roman" pitchFamily="18" charset="0"/>
              <a:ea typeface="+mj-ea"/>
              <a:cs typeface="Times New Roman" pitchFamily="18" charset="0"/>
            </a:endParaRPr>
          </a:p>
          <a:p>
            <a:pPr marL="365760" indent="-365760">
              <a:spcBef>
                <a:spcPts val="0"/>
              </a:spcBef>
            </a:pPr>
            <a:r>
              <a:rPr lang="en-US" sz="2000" dirty="0" smtClean="0">
                <a:latin typeface="Times New Roman" pitchFamily="18" charset="0"/>
                <a:ea typeface="+mj-ea"/>
                <a:cs typeface="Times New Roman" pitchFamily="18" charset="0"/>
              </a:rPr>
              <a:t>Does a value always apply on imported product?</a:t>
            </a:r>
          </a:p>
          <a:p>
            <a:pPr marL="365760" lvl="1" indent="-365760">
              <a:spcBef>
                <a:spcPts val="0"/>
              </a:spcBef>
            </a:pPr>
            <a:r>
              <a:rPr lang="en-US" sz="1600" dirty="0" smtClean="0">
                <a:latin typeface="Times New Roman" pitchFamily="18" charset="0"/>
                <a:ea typeface="+mj-ea"/>
                <a:cs typeface="Times New Roman" pitchFamily="18" charset="0"/>
              </a:rPr>
              <a:t>Yes</a:t>
            </a:r>
          </a:p>
          <a:p>
            <a:pPr marL="365760" indent="-365760">
              <a:spcBef>
                <a:spcPts val="0"/>
              </a:spcBef>
            </a:pPr>
            <a:r>
              <a:rPr lang="en-US" sz="2000" dirty="0" smtClean="0">
                <a:latin typeface="Times New Roman" pitchFamily="18" charset="0"/>
                <a:cs typeface="Times New Roman" pitchFamily="18" charset="0"/>
              </a:rPr>
              <a:t>Do shipping documents need to be consigned to my company, or can they be consigned to my customer?</a:t>
            </a:r>
          </a:p>
          <a:p>
            <a:pPr marL="365760" lvl="1" indent="-365760">
              <a:spcBef>
                <a:spcPts val="0"/>
              </a:spcBef>
            </a:pPr>
            <a:r>
              <a:rPr lang="en-US" sz="1600" dirty="0" smtClean="0">
                <a:latin typeface="Times New Roman" pitchFamily="18" charset="0"/>
                <a:cs typeface="Times New Roman" pitchFamily="18" charset="0"/>
              </a:rPr>
              <a:t>Commercial Documents must be consigned to the owner of the goods.  This should be chosen carefully to protect your financial interests.  </a:t>
            </a:r>
          </a:p>
          <a:p>
            <a:pPr marL="365760" indent="-365760">
              <a:spcBef>
                <a:spcPts val="0"/>
              </a:spcBef>
            </a:pPr>
            <a:r>
              <a:rPr lang="en-US" sz="2000" dirty="0" smtClean="0">
                <a:latin typeface="Times New Roman" pitchFamily="18" charset="0"/>
                <a:cs typeface="Times New Roman" pitchFamily="18" charset="0"/>
              </a:rPr>
              <a:t>Is it okay to list only item numbers on a commercial invoice?</a:t>
            </a:r>
          </a:p>
          <a:p>
            <a:pPr marL="365760" lvl="1" indent="-365760">
              <a:spcBef>
                <a:spcPts val="0"/>
              </a:spcBef>
            </a:pPr>
            <a:r>
              <a:rPr lang="en-US" sz="1600" dirty="0" smtClean="0">
                <a:latin typeface="Times New Roman" pitchFamily="18" charset="0"/>
                <a:cs typeface="Times New Roman" pitchFamily="18" charset="0"/>
              </a:rPr>
              <a:t>No, incomplete or missing product descriptions will lead to delays in entry processing and subsequent release from Customs.  Referring to earlier imports will not meet Customs requirements for sufficient product description when filing Customs entries.</a:t>
            </a:r>
          </a:p>
          <a:p>
            <a:pPr marL="365760" indent="-365760">
              <a:spcBef>
                <a:spcPts val="0"/>
              </a:spcBef>
            </a:pPr>
            <a:r>
              <a:rPr lang="en-US" sz="2000" dirty="0" smtClean="0">
                <a:latin typeface="Times New Roman" pitchFamily="18" charset="0"/>
                <a:cs typeface="Times New Roman" pitchFamily="18" charset="0"/>
              </a:rPr>
              <a:t>Is re-imported product dutiable?</a:t>
            </a:r>
          </a:p>
          <a:p>
            <a:pPr marL="365760" lvl="1" indent="-365760">
              <a:spcBef>
                <a:spcPts val="0"/>
              </a:spcBef>
            </a:pPr>
            <a:r>
              <a:rPr lang="en-US" sz="1600" dirty="0" smtClean="0">
                <a:latin typeface="Times New Roman" pitchFamily="18" charset="0"/>
                <a:cs typeface="Times New Roman" pitchFamily="18" charset="0"/>
              </a:rPr>
              <a:t>Yes, with certain restrictions.  Contact your Liberty Representative if you find yourself, importing – exporting – importing product</a:t>
            </a:r>
            <a:endParaRPr lang="en-US" sz="1600" dirty="0" smtClean="0">
              <a:latin typeface="Times New Roman" pitchFamily="18" charset="0"/>
              <a:ea typeface="+mj-ea"/>
              <a:cs typeface="Times New Roman" pitchFamily="18" charset="0"/>
            </a:endParaRPr>
          </a:p>
        </p:txBody>
      </p:sp>
      <p:sp>
        <p:nvSpPr>
          <p:cNvPr id="6" name="Text Box 2"/>
          <p:cNvSpPr txBox="1">
            <a:spLocks noChangeArrowheads="1"/>
          </p:cNvSpPr>
          <p:nvPr/>
        </p:nvSpPr>
        <p:spPr bwMode="auto">
          <a:xfrm>
            <a:off x="1295400" y="6427408"/>
            <a:ext cx="7620000" cy="354392"/>
          </a:xfrm>
          <a:prstGeom prst="rect">
            <a:avLst/>
          </a:prstGeom>
          <a:noFill/>
          <a:ln w="9525">
            <a:noFill/>
            <a:miter lim="800000"/>
            <a:headEnd/>
            <a:tailEnd/>
          </a:ln>
          <a:effectLst/>
        </p:spPr>
        <p:txBody>
          <a:bodyPr wrap="square">
            <a:spAutoFit/>
          </a:bodyPr>
          <a:lstStyle/>
          <a:p>
            <a:pPr algn="ctr">
              <a:lnSpc>
                <a:spcPts val="2300"/>
              </a:lnSpc>
              <a:buFontTx/>
              <a:buNone/>
              <a:defRPr/>
            </a:pPr>
            <a:r>
              <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rPr>
              <a:t>Copy right reserved by </a:t>
            </a:r>
            <a:r>
              <a:rPr kumimoji="0" lang="en-US" altLang="zh-TW" sz="1400" dirty="0" smtClean="0">
                <a:solidFill>
                  <a:schemeClr val="bg1"/>
                </a:solidFill>
                <a:effectLst>
                  <a:outerShdw blurRad="38100" dist="38100" dir="2700000" algn="tl">
                    <a:srgbClr val="C0C0C0"/>
                  </a:outerShdw>
                </a:effectLst>
                <a:latin typeface="Arial" pitchFamily="34" charset="0"/>
                <a:ea typeface="DFKai-SB" pitchFamily="65" charset="-120"/>
              </a:rPr>
              <a:t>Liberty International, Inc		www.libertyint.com</a:t>
            </a:r>
            <a:endParaRPr kumimoji="0" lang="en-US" altLang="zh-TW" sz="1400" dirty="0">
              <a:solidFill>
                <a:schemeClr val="bg1"/>
              </a:solidFill>
              <a:effectLst>
                <a:outerShdw blurRad="38100" dist="38100" dir="2700000" algn="tl">
                  <a:srgbClr val="C0C0C0"/>
                </a:outerShdw>
              </a:effectLst>
              <a:latin typeface="Arial" pitchFamily="34" charset="0"/>
              <a:ea typeface="DFKai-SB" pitchFamily="65" charset="-12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Worldwide business presentation</Template>
  <TotalTime>2526</TotalTime>
  <Words>955</Words>
  <Application>Microsoft Office PowerPoint</Application>
  <PresentationFormat>On-screen Show (4:3)</PresentationFormat>
  <Paragraphs>154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16</vt:lpstr>
      <vt:lpstr>Document Standards &amp; Best Practices</vt:lpstr>
      <vt:lpstr>Why Are Documents Important</vt:lpstr>
      <vt:lpstr>Document Requirements</vt:lpstr>
      <vt:lpstr>Elements of a Commercial Invoice What to Include</vt:lpstr>
      <vt:lpstr>Elements of a Commercial Invoice What to Exclude</vt:lpstr>
      <vt:lpstr>Bills of Lading</vt:lpstr>
      <vt:lpstr>OGA / PGA Requirements</vt:lpstr>
      <vt:lpstr>Liberty Is Your Best Resource</vt:lpstr>
      <vt:lpstr>Frequently Asked Questions</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 Outline</dc:title>
  <dc:creator>Jason</dc:creator>
  <cp:lastModifiedBy>Dani</cp:lastModifiedBy>
  <cp:revision>89</cp:revision>
  <dcterms:created xsi:type="dcterms:W3CDTF">2006-08-31T05:36:06Z</dcterms:created>
  <dcterms:modified xsi:type="dcterms:W3CDTF">2013-01-14T16:54:28Z</dcterms:modified>
</cp:coreProperties>
</file>