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B272CD-E823-47A8-82DE-F0208EF8B16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71B03F-6CCD-4731-8DF7-6CFB7C58E6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5BA849-2C2C-4DBC-ADC7-E4FB42618C0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097F58-D6EA-4EE8-A4E1-B5881EE698A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2180AB-1478-43A0-91F1-B6A6DADB14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702D63-C522-4464-A7BF-B96FB2101E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43EC42-77C4-4B90-A5E9-CF583B4F01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71E3CB-7ABF-4A78-BD71-25771D05C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6482F9-A74B-4ABB-98DD-AF78A65C15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039685-F41C-4AB3-A639-A672436167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B4C388-958F-4A1E-991C-AA5F011F60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869C8D-F00A-46E2-A616-9F58B6E7F44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0BCE23-B83D-4278-A5D0-2A0A0EB45F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94775E-7F9D-4B45-8360-E19325CE30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B788F1-6814-4DE9-AB16-5900D290A69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200B6C-40D2-4E67-A3E6-AC473A3A99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4471A9-1D4A-4C4A-9B71-A3F6121556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ADB1B7-562E-4A5E-BD89-4ECE21F95F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525396-45E0-45B2-9BA7-636084C76C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E8E6C-F7B6-4028-9278-322C6ECDB2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14E84C-33D7-4D3A-BB12-6BA1669E7E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B76A86-5774-4D28-8B06-176A2F0CCE1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5A0ABF-D5F6-4656-9877-EE11E9B94A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DD2491-6D95-4943-A784-351594098C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1491BC-61E4-46C8-A124-0428BF5AC03D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FC075B-E291-4F09-88F7-2D38EF17204F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3"/>
          <p:cNvPicPr/>
          <p:nvPr/>
        </p:nvPicPr>
        <p:blipFill>
          <a:blip r:embed="rId2"/>
          <a:stretch/>
        </p:blipFill>
        <p:spPr>
          <a:xfrm>
            <a:off x="433800" y="351360"/>
            <a:ext cx="2171160" cy="2400120"/>
          </a:xfrm>
          <a:prstGeom prst="rect">
            <a:avLst/>
          </a:prstGeom>
          <a:ln w="0">
            <a:noFill/>
          </a:ln>
        </p:spPr>
      </p:pic>
      <p:sp>
        <p:nvSpPr>
          <p:cNvPr id="83" name="TextBox 6"/>
          <p:cNvSpPr/>
          <p:nvPr/>
        </p:nvSpPr>
        <p:spPr>
          <a:xfrm>
            <a:off x="2864566" y="351360"/>
            <a:ext cx="7469908" cy="20914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strike="noStrike" cap="all" spc="-1" dirty="0">
                <a:solidFill>
                  <a:schemeClr val="dk1"/>
                </a:solidFill>
                <a:latin typeface="Calibri"/>
              </a:rPr>
              <a:t>МИНОБРНАУКИ РОССИИ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dk1"/>
                </a:solidFill>
                <a:latin typeface="Calibri"/>
              </a:rPr>
              <a:t>Федеральное государственное бюджетное образовательное учреждение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dk1"/>
                </a:solidFill>
                <a:latin typeface="Calibri"/>
              </a:rPr>
              <a:t>высшего образования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dk1"/>
                </a:solidFill>
                <a:latin typeface="Calibri"/>
              </a:rPr>
              <a:t>«МИРЭА – Российский технологический университет»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2000" b="1" strike="noStrike" spc="-1" dirty="0" smtClean="0">
                <a:solidFill>
                  <a:schemeClr val="dk1"/>
                </a:solidFill>
                <a:latin typeface="Calibri"/>
                <a:ea typeface="Times New Roman"/>
              </a:rPr>
              <a:t>Институт </a:t>
            </a:r>
            <a:r>
              <a:rPr lang="ru-RU" sz="2000" b="1" strike="noStrike" spc="-1" dirty="0">
                <a:solidFill>
                  <a:schemeClr val="dk1"/>
                </a:solidFill>
                <a:latin typeface="Calibri"/>
                <a:ea typeface="Times New Roman"/>
              </a:rPr>
              <a:t>информационных технологий 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Calibri"/>
                <a:ea typeface="Times New Roman"/>
              </a:rPr>
              <a:t>Кафедра информационных технологий в атомной энергетике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328492" y="3248591"/>
            <a:ext cx="11250365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4200" b="1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«Автоматизированная </a:t>
            </a:r>
            <a:r>
              <a:rPr lang="ru-RU" sz="4200" b="1" strike="noStrike" spc="-1" dirty="0" smtClean="0">
                <a:solidFill>
                  <a:schemeClr val="accent5">
                    <a:lumMod val="75000"/>
                  </a:schemeClr>
                </a:solidFill>
                <a:latin typeface="Calibri"/>
              </a:rPr>
              <a:t>система классификации</a:t>
            </a:r>
          </a:p>
          <a:p>
            <a:pPr algn="ctr" defTabSz="914400">
              <a:lnSpc>
                <a:spcPct val="100000"/>
              </a:lnSpc>
            </a:pPr>
            <a:r>
              <a:rPr lang="ru-RU" sz="4200" b="1" strike="noStrike" spc="-1" dirty="0" smtClean="0">
                <a:solidFill>
                  <a:schemeClr val="accent5">
                    <a:lumMod val="75000"/>
                  </a:schemeClr>
                </a:solidFill>
                <a:latin typeface="Calibri"/>
              </a:rPr>
              <a:t> объектов»</a:t>
            </a:r>
            <a:endParaRPr lang="ru-RU" sz="4200" b="0" strike="noStrike" spc="-1" dirty="0">
              <a:solidFill>
                <a:schemeClr val="accent5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3200" b="1" spc="-1" dirty="0" smtClean="0">
                  <a:solidFill>
                    <a:schemeClr val="lt1"/>
                  </a:solidFill>
                  <a:latin typeface="Calibri"/>
                </a:rPr>
                <a:t>Потенциальные преимущества для потребителей</a:t>
              </a:r>
              <a:endParaRPr lang="ru-RU" sz="32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1692" y="1558939"/>
            <a:ext cx="3349870" cy="286359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на сервере;</a:t>
            </a:r>
            <a:endParaRPr lang="ru-RU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выбора набора данных и модели;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отображение результатов.</a:t>
            </a:r>
            <a:endParaRPr lang="ru-RU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62" y="1347923"/>
            <a:ext cx="8141676" cy="36581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7" y="4394727"/>
            <a:ext cx="5847130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pc="-1" dirty="0" smtClean="0">
                  <a:solidFill>
                    <a:schemeClr val="lt1"/>
                  </a:solidFill>
                  <a:latin typeface="Calibri"/>
                </a:rPr>
                <a:t>Возможности приложения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13237" y="1260000"/>
            <a:ext cx="5380893" cy="49297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наборов данных на сервер;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загруженных наборов данных;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выбора различных наборов данных и моделей для предсказания в качестве рабочих;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рабочему набору данных с помощью рабочей модели;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 зависимости предсказаний от одного из параметров;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актуальной инструкции </a:t>
            </a:r>
            <a:r>
              <a:rPr lang="ru-RU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пользователя.</a:t>
            </a:r>
            <a:endParaRPr lang="ru-RU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Calibri"/>
                </a:rPr>
                <a:t>Главная страница 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72" y="1581695"/>
            <a:ext cx="8726608" cy="41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Calibri"/>
                </a:rPr>
                <a:t>Загрузка набора данных и предобработка 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72" y="1581695"/>
            <a:ext cx="8726608" cy="410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1" y="2194938"/>
            <a:ext cx="8664914" cy="41480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30" y="2696633"/>
            <a:ext cx="9765323" cy="39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Calibri"/>
                </a:rPr>
                <a:t>Выбор рабочего набора данных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1580186"/>
            <a:ext cx="10334496" cy="44443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010200"/>
            <a:ext cx="10591316" cy="45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Calibri"/>
                </a:rPr>
                <a:t>Выбор рабочей модели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7" y="1364806"/>
            <a:ext cx="11095260" cy="45891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7" y="1823574"/>
            <a:ext cx="10639900" cy="46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Calibri"/>
                </a:rPr>
                <a:t>Предсказания модели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4" y="1457372"/>
            <a:ext cx="9261589" cy="5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pc="-1" dirty="0" smtClean="0">
                  <a:solidFill>
                    <a:schemeClr val="lt1"/>
                  </a:solidFill>
                  <a:latin typeface="Calibri"/>
                </a:rPr>
                <a:t>Вывод графиков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337408"/>
            <a:ext cx="9329220" cy="4904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906084"/>
            <a:ext cx="10222313" cy="48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pc="-1" dirty="0" smtClean="0">
                  <a:solidFill>
                    <a:schemeClr val="lt1"/>
                  </a:solidFill>
                  <a:latin typeface="Calibri"/>
                </a:rPr>
                <a:t>Вывод инструкции</a:t>
              </a:r>
              <a:endParaRPr lang="ru-RU" sz="40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Calibri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6" y="1393093"/>
            <a:ext cx="9805690" cy="4330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09" y="1799350"/>
            <a:ext cx="7706722" cy="46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131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Ike G</dc:creator>
  <dc:description/>
  <cp:lastModifiedBy>Студент</cp:lastModifiedBy>
  <cp:revision>42</cp:revision>
  <cp:lastPrinted>2019-06-24T13:14:18Z</cp:lastPrinted>
  <dcterms:created xsi:type="dcterms:W3CDTF">2019-06-16T20:12:36Z</dcterms:created>
  <dcterms:modified xsi:type="dcterms:W3CDTF">2024-11-28T12:38:01Z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