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2" r:id="rId2"/>
    <p:sldId id="256" r:id="rId3"/>
    <p:sldId id="264" r:id="rId4"/>
    <p:sldId id="257" r:id="rId5"/>
    <p:sldId id="258" r:id="rId6"/>
    <p:sldId id="259" r:id="rId7"/>
    <p:sldId id="260" r:id="rId8"/>
    <p:sldId id="265"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58D22-F8B5-45B7-92A9-F5EF2FDFF039}"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EE21EA24-6316-4D84-90CA-96D387BB00D6}">
      <dgm:prSet/>
      <dgm:spPr/>
      <dgm:t>
        <a:bodyPr/>
        <a:lstStyle/>
        <a:p>
          <a:r>
            <a:rPr lang="en-US" b="1" i="0"/>
            <a:t>🐕🐩🐕‍🦺The most popular breeds distribution🐕🐩🐕‍🦺</a:t>
          </a:r>
          <a:endParaRPr lang="en-US" b="1"/>
        </a:p>
      </dgm:t>
    </dgm:pt>
    <dgm:pt modelId="{393EBBA4-0BE6-4111-A381-EE413BE03DD0}" type="parTrans" cxnId="{492DA83A-D755-4689-871B-FEBB5947D0FE}">
      <dgm:prSet/>
      <dgm:spPr/>
      <dgm:t>
        <a:bodyPr/>
        <a:lstStyle/>
        <a:p>
          <a:endParaRPr lang="en-US"/>
        </a:p>
      </dgm:t>
    </dgm:pt>
    <dgm:pt modelId="{FDD7662F-8970-4B59-A201-1972ACC24002}" type="sibTrans" cxnId="{492DA83A-D755-4689-871B-FEBB5947D0FE}">
      <dgm:prSet phldrT="01" phldr="0"/>
      <dgm:spPr/>
      <dgm:t>
        <a:bodyPr/>
        <a:lstStyle/>
        <a:p>
          <a:endParaRPr lang="en-US"/>
        </a:p>
      </dgm:t>
    </dgm:pt>
    <dgm:pt modelId="{E027FA63-A2A9-4F4F-A4C2-2FF207206869}">
      <dgm:prSet/>
      <dgm:spPr/>
      <dgm:t>
        <a:bodyPr/>
        <a:lstStyle/>
        <a:p>
          <a:r>
            <a:rPr lang="en-US" b="1" i="0" dirty="0"/>
            <a:t>🐕🐩🐕‍🦺Number of registrations of each breed🐕🐩🐕‍🦺</a:t>
          </a:r>
          <a:endParaRPr lang="en-US" b="1" dirty="0"/>
        </a:p>
      </dgm:t>
    </dgm:pt>
    <dgm:pt modelId="{55EDC13D-890C-44EA-9ACD-21CC66E9D55F}" type="parTrans" cxnId="{0CB0F3F2-868D-4E9D-BEF6-71A7645AC407}">
      <dgm:prSet/>
      <dgm:spPr/>
      <dgm:t>
        <a:bodyPr/>
        <a:lstStyle/>
        <a:p>
          <a:endParaRPr lang="en-US"/>
        </a:p>
      </dgm:t>
    </dgm:pt>
    <dgm:pt modelId="{DACC9417-BA3F-4ECE-BE2B-D5CAC7252670}" type="sibTrans" cxnId="{0CB0F3F2-868D-4E9D-BEF6-71A7645AC407}">
      <dgm:prSet phldrT="02" phldr="0"/>
      <dgm:spPr/>
      <dgm:t>
        <a:bodyPr/>
        <a:lstStyle/>
        <a:p>
          <a:endParaRPr lang="en-US"/>
        </a:p>
      </dgm:t>
    </dgm:pt>
    <dgm:pt modelId="{C2E60DD6-DC8E-4D6C-A0D3-8F66CF34D8A7}">
      <dgm:prSet/>
      <dgm:spPr/>
      <dgm:t>
        <a:bodyPr/>
        <a:lstStyle/>
        <a:p>
          <a:r>
            <a:rPr lang="en-US" b="0" dirty="0"/>
            <a:t>🐕🐩🐕‍🦺The number of registrations relative to the year🐕🐩🐕‍🦺</a:t>
          </a:r>
          <a:endParaRPr lang="en-US" dirty="0"/>
        </a:p>
      </dgm:t>
    </dgm:pt>
    <dgm:pt modelId="{A3E03174-069C-414B-930C-AA369F525A4A}" type="parTrans" cxnId="{B0C14D5F-E3DB-4B60-81F9-24A646617205}">
      <dgm:prSet/>
      <dgm:spPr/>
      <dgm:t>
        <a:bodyPr/>
        <a:lstStyle/>
        <a:p>
          <a:endParaRPr lang="en-US"/>
        </a:p>
      </dgm:t>
    </dgm:pt>
    <dgm:pt modelId="{7DDBC83E-B3F4-459C-8AA1-967096125B41}" type="sibTrans" cxnId="{B0C14D5F-E3DB-4B60-81F9-24A646617205}">
      <dgm:prSet phldrT="03" phldr="0"/>
      <dgm:spPr/>
      <dgm:t>
        <a:bodyPr/>
        <a:lstStyle/>
        <a:p>
          <a:endParaRPr lang="en-US"/>
        </a:p>
      </dgm:t>
    </dgm:pt>
    <dgm:pt modelId="{293B62E6-74D2-41E3-A454-9BCE6D5CBEC8}">
      <dgm:prSet/>
      <dgm:spPr/>
      <dgm:t>
        <a:bodyPr/>
        <a:lstStyle/>
        <a:p>
          <a:r>
            <a:rPr lang="en-US" b="0" i="0"/>
            <a:t>🐕🐩🐕‍🦺Year of registration🐕🐩🐕‍🦺</a:t>
          </a:r>
          <a:endParaRPr lang="en-US"/>
        </a:p>
      </dgm:t>
    </dgm:pt>
    <dgm:pt modelId="{30A198B9-A893-4FB1-9797-8F760FB2A7FE}" type="parTrans" cxnId="{88FFF1C5-FC74-41BD-9B81-B9852FA395B7}">
      <dgm:prSet/>
      <dgm:spPr/>
      <dgm:t>
        <a:bodyPr/>
        <a:lstStyle/>
        <a:p>
          <a:endParaRPr lang="en-US"/>
        </a:p>
      </dgm:t>
    </dgm:pt>
    <dgm:pt modelId="{E91A55B9-412D-47CA-B212-F35FE7DD9653}" type="sibTrans" cxnId="{88FFF1C5-FC74-41BD-9B81-B9852FA395B7}">
      <dgm:prSet phldrT="04" phldr="0"/>
      <dgm:spPr/>
      <dgm:t>
        <a:bodyPr/>
        <a:lstStyle/>
        <a:p>
          <a:endParaRPr lang="en-US"/>
        </a:p>
      </dgm:t>
    </dgm:pt>
    <dgm:pt modelId="{08F0BEDB-5557-49C7-A1C9-4BE15F169611}">
      <dgm:prSet/>
      <dgm:spPr/>
      <dgm:t>
        <a:bodyPr/>
        <a:lstStyle/>
        <a:p>
          <a:r>
            <a:rPr lang="en-US" b="0" i="0"/>
            <a:t>🐕🐩🐕‍🦺Correlations🐕🐩🐕‍🦺</a:t>
          </a:r>
          <a:endParaRPr lang="en-US"/>
        </a:p>
      </dgm:t>
    </dgm:pt>
    <dgm:pt modelId="{E9807975-C432-4642-8D4F-43C3B24F7812}" type="parTrans" cxnId="{7A38EAAD-8097-49BB-9B24-86195203BFDC}">
      <dgm:prSet/>
      <dgm:spPr/>
      <dgm:t>
        <a:bodyPr/>
        <a:lstStyle/>
        <a:p>
          <a:endParaRPr lang="en-US"/>
        </a:p>
      </dgm:t>
    </dgm:pt>
    <dgm:pt modelId="{85A2713E-4FA5-408C-9790-346B247C63E7}" type="sibTrans" cxnId="{7A38EAAD-8097-49BB-9B24-86195203BFDC}">
      <dgm:prSet phldrT="05" phldr="0"/>
      <dgm:spPr/>
      <dgm:t>
        <a:bodyPr/>
        <a:lstStyle/>
        <a:p>
          <a:endParaRPr lang="en-US"/>
        </a:p>
      </dgm:t>
    </dgm:pt>
    <dgm:pt modelId="{21E2CFF2-C2E7-4F56-86BC-3ADCF610309B}" type="pres">
      <dgm:prSet presAssocID="{5FC58D22-F8B5-45B7-92A9-F5EF2FDFF039}" presName="linear" presStyleCnt="0">
        <dgm:presLayoutVars>
          <dgm:animLvl val="lvl"/>
          <dgm:resizeHandles val="exact"/>
        </dgm:presLayoutVars>
      </dgm:prSet>
      <dgm:spPr/>
    </dgm:pt>
    <dgm:pt modelId="{3985485F-5E0A-411C-848E-851EE193D080}" type="pres">
      <dgm:prSet presAssocID="{EE21EA24-6316-4D84-90CA-96D387BB00D6}" presName="parentText" presStyleLbl="node1" presStyleIdx="0" presStyleCnt="5">
        <dgm:presLayoutVars>
          <dgm:chMax val="0"/>
          <dgm:bulletEnabled val="1"/>
        </dgm:presLayoutVars>
      </dgm:prSet>
      <dgm:spPr/>
    </dgm:pt>
    <dgm:pt modelId="{09772A85-DF95-4B29-9072-F6524FB66886}" type="pres">
      <dgm:prSet presAssocID="{FDD7662F-8970-4B59-A201-1972ACC24002}" presName="spacer" presStyleCnt="0"/>
      <dgm:spPr/>
    </dgm:pt>
    <dgm:pt modelId="{868ABFDA-4526-45E2-A856-F7B06B87AD9D}" type="pres">
      <dgm:prSet presAssocID="{E027FA63-A2A9-4F4F-A4C2-2FF207206869}" presName="parentText" presStyleLbl="node1" presStyleIdx="1" presStyleCnt="5">
        <dgm:presLayoutVars>
          <dgm:chMax val="0"/>
          <dgm:bulletEnabled val="1"/>
        </dgm:presLayoutVars>
      </dgm:prSet>
      <dgm:spPr/>
    </dgm:pt>
    <dgm:pt modelId="{0608A543-6D31-4092-9752-DF7FC8D2187E}" type="pres">
      <dgm:prSet presAssocID="{DACC9417-BA3F-4ECE-BE2B-D5CAC7252670}" presName="spacer" presStyleCnt="0"/>
      <dgm:spPr/>
    </dgm:pt>
    <dgm:pt modelId="{E6ACA06C-1A65-4F5D-997B-086DFFFA5363}" type="pres">
      <dgm:prSet presAssocID="{C2E60DD6-DC8E-4D6C-A0D3-8F66CF34D8A7}" presName="parentText" presStyleLbl="node1" presStyleIdx="2" presStyleCnt="5">
        <dgm:presLayoutVars>
          <dgm:chMax val="0"/>
          <dgm:bulletEnabled val="1"/>
        </dgm:presLayoutVars>
      </dgm:prSet>
      <dgm:spPr/>
    </dgm:pt>
    <dgm:pt modelId="{351EE4C3-C0E3-400B-875F-27BB17868B6C}" type="pres">
      <dgm:prSet presAssocID="{7DDBC83E-B3F4-459C-8AA1-967096125B41}" presName="spacer" presStyleCnt="0"/>
      <dgm:spPr/>
    </dgm:pt>
    <dgm:pt modelId="{88A54E6D-5A2B-4532-8E8C-55BF8878BA9D}" type="pres">
      <dgm:prSet presAssocID="{293B62E6-74D2-41E3-A454-9BCE6D5CBEC8}" presName="parentText" presStyleLbl="node1" presStyleIdx="3" presStyleCnt="5">
        <dgm:presLayoutVars>
          <dgm:chMax val="0"/>
          <dgm:bulletEnabled val="1"/>
        </dgm:presLayoutVars>
      </dgm:prSet>
      <dgm:spPr/>
    </dgm:pt>
    <dgm:pt modelId="{F992C1FA-B1D9-44BD-BC7C-BC7A088D7BEF}" type="pres">
      <dgm:prSet presAssocID="{E91A55B9-412D-47CA-B212-F35FE7DD9653}" presName="spacer" presStyleCnt="0"/>
      <dgm:spPr/>
    </dgm:pt>
    <dgm:pt modelId="{6BD666DD-81E6-4E82-9C0D-79D1E4DF43D5}" type="pres">
      <dgm:prSet presAssocID="{08F0BEDB-5557-49C7-A1C9-4BE15F169611}" presName="parentText" presStyleLbl="node1" presStyleIdx="4" presStyleCnt="5">
        <dgm:presLayoutVars>
          <dgm:chMax val="0"/>
          <dgm:bulletEnabled val="1"/>
        </dgm:presLayoutVars>
      </dgm:prSet>
      <dgm:spPr/>
    </dgm:pt>
  </dgm:ptLst>
  <dgm:cxnLst>
    <dgm:cxn modelId="{CF44ED08-538B-4A35-BCAB-47550CD7D02A}" type="presOf" srcId="{C2E60DD6-DC8E-4D6C-A0D3-8F66CF34D8A7}" destId="{E6ACA06C-1A65-4F5D-997B-086DFFFA5363}" srcOrd="0" destOrd="0" presId="urn:microsoft.com/office/officeart/2005/8/layout/vList2"/>
    <dgm:cxn modelId="{03F41324-DE84-482F-89AE-36374CC1F0E4}" type="presOf" srcId="{E027FA63-A2A9-4F4F-A4C2-2FF207206869}" destId="{868ABFDA-4526-45E2-A856-F7B06B87AD9D}" srcOrd="0" destOrd="0" presId="urn:microsoft.com/office/officeart/2005/8/layout/vList2"/>
    <dgm:cxn modelId="{B26ADA2F-0F94-4861-BDD3-A66FAE926648}" type="presOf" srcId="{08F0BEDB-5557-49C7-A1C9-4BE15F169611}" destId="{6BD666DD-81E6-4E82-9C0D-79D1E4DF43D5}" srcOrd="0" destOrd="0" presId="urn:microsoft.com/office/officeart/2005/8/layout/vList2"/>
    <dgm:cxn modelId="{492DA83A-D755-4689-871B-FEBB5947D0FE}" srcId="{5FC58D22-F8B5-45B7-92A9-F5EF2FDFF039}" destId="{EE21EA24-6316-4D84-90CA-96D387BB00D6}" srcOrd="0" destOrd="0" parTransId="{393EBBA4-0BE6-4111-A381-EE413BE03DD0}" sibTransId="{FDD7662F-8970-4B59-A201-1972ACC24002}"/>
    <dgm:cxn modelId="{B0C14D5F-E3DB-4B60-81F9-24A646617205}" srcId="{5FC58D22-F8B5-45B7-92A9-F5EF2FDFF039}" destId="{C2E60DD6-DC8E-4D6C-A0D3-8F66CF34D8A7}" srcOrd="2" destOrd="0" parTransId="{A3E03174-069C-414B-930C-AA369F525A4A}" sibTransId="{7DDBC83E-B3F4-459C-8AA1-967096125B41}"/>
    <dgm:cxn modelId="{7A38EAAD-8097-49BB-9B24-86195203BFDC}" srcId="{5FC58D22-F8B5-45B7-92A9-F5EF2FDFF039}" destId="{08F0BEDB-5557-49C7-A1C9-4BE15F169611}" srcOrd="4" destOrd="0" parTransId="{E9807975-C432-4642-8D4F-43C3B24F7812}" sibTransId="{85A2713E-4FA5-408C-9790-346B247C63E7}"/>
    <dgm:cxn modelId="{52027CBE-C7C8-4BDD-9A4D-05742D231982}" type="presOf" srcId="{5FC58D22-F8B5-45B7-92A9-F5EF2FDFF039}" destId="{21E2CFF2-C2E7-4F56-86BC-3ADCF610309B}" srcOrd="0" destOrd="0" presId="urn:microsoft.com/office/officeart/2005/8/layout/vList2"/>
    <dgm:cxn modelId="{88FFF1C5-FC74-41BD-9B81-B9852FA395B7}" srcId="{5FC58D22-F8B5-45B7-92A9-F5EF2FDFF039}" destId="{293B62E6-74D2-41E3-A454-9BCE6D5CBEC8}" srcOrd="3" destOrd="0" parTransId="{30A198B9-A893-4FB1-9797-8F760FB2A7FE}" sibTransId="{E91A55B9-412D-47CA-B212-F35FE7DD9653}"/>
    <dgm:cxn modelId="{1195E2C9-9E12-4A28-80F2-FA935B4A8A0D}" type="presOf" srcId="{293B62E6-74D2-41E3-A454-9BCE6D5CBEC8}" destId="{88A54E6D-5A2B-4532-8E8C-55BF8878BA9D}" srcOrd="0" destOrd="0" presId="urn:microsoft.com/office/officeart/2005/8/layout/vList2"/>
    <dgm:cxn modelId="{0CB0F3F2-868D-4E9D-BEF6-71A7645AC407}" srcId="{5FC58D22-F8B5-45B7-92A9-F5EF2FDFF039}" destId="{E027FA63-A2A9-4F4F-A4C2-2FF207206869}" srcOrd="1" destOrd="0" parTransId="{55EDC13D-890C-44EA-9ACD-21CC66E9D55F}" sibTransId="{DACC9417-BA3F-4ECE-BE2B-D5CAC7252670}"/>
    <dgm:cxn modelId="{06FBD8F7-19F6-4DED-8692-DA403E6EAB8B}" type="presOf" srcId="{EE21EA24-6316-4D84-90CA-96D387BB00D6}" destId="{3985485F-5E0A-411C-848E-851EE193D080}" srcOrd="0" destOrd="0" presId="urn:microsoft.com/office/officeart/2005/8/layout/vList2"/>
    <dgm:cxn modelId="{FE623ABA-8887-4B97-B643-FA4A9C4160CA}" type="presParOf" srcId="{21E2CFF2-C2E7-4F56-86BC-3ADCF610309B}" destId="{3985485F-5E0A-411C-848E-851EE193D080}" srcOrd="0" destOrd="0" presId="urn:microsoft.com/office/officeart/2005/8/layout/vList2"/>
    <dgm:cxn modelId="{660A6FC9-1E79-4D6E-8F05-402D8469DEC5}" type="presParOf" srcId="{21E2CFF2-C2E7-4F56-86BC-3ADCF610309B}" destId="{09772A85-DF95-4B29-9072-F6524FB66886}" srcOrd="1" destOrd="0" presId="urn:microsoft.com/office/officeart/2005/8/layout/vList2"/>
    <dgm:cxn modelId="{5E9079A8-5DA9-430E-89F2-9E5640A160FD}" type="presParOf" srcId="{21E2CFF2-C2E7-4F56-86BC-3ADCF610309B}" destId="{868ABFDA-4526-45E2-A856-F7B06B87AD9D}" srcOrd="2" destOrd="0" presId="urn:microsoft.com/office/officeart/2005/8/layout/vList2"/>
    <dgm:cxn modelId="{992F9859-7DC8-492F-AB6C-F6224EE43936}" type="presParOf" srcId="{21E2CFF2-C2E7-4F56-86BC-3ADCF610309B}" destId="{0608A543-6D31-4092-9752-DF7FC8D2187E}" srcOrd="3" destOrd="0" presId="urn:microsoft.com/office/officeart/2005/8/layout/vList2"/>
    <dgm:cxn modelId="{F8B567E7-AB6A-488D-B939-8AD434E71221}" type="presParOf" srcId="{21E2CFF2-C2E7-4F56-86BC-3ADCF610309B}" destId="{E6ACA06C-1A65-4F5D-997B-086DFFFA5363}" srcOrd="4" destOrd="0" presId="urn:microsoft.com/office/officeart/2005/8/layout/vList2"/>
    <dgm:cxn modelId="{DF5B537E-62FD-4AF6-B25D-2604D4D7F576}" type="presParOf" srcId="{21E2CFF2-C2E7-4F56-86BC-3ADCF610309B}" destId="{351EE4C3-C0E3-400B-875F-27BB17868B6C}" srcOrd="5" destOrd="0" presId="urn:microsoft.com/office/officeart/2005/8/layout/vList2"/>
    <dgm:cxn modelId="{2CFFBBF5-0994-4B9C-A4D6-02A112F7A5E7}" type="presParOf" srcId="{21E2CFF2-C2E7-4F56-86BC-3ADCF610309B}" destId="{88A54E6D-5A2B-4532-8E8C-55BF8878BA9D}" srcOrd="6" destOrd="0" presId="urn:microsoft.com/office/officeart/2005/8/layout/vList2"/>
    <dgm:cxn modelId="{674DC22E-EDC6-4AE4-8EC7-E919D8D56A83}" type="presParOf" srcId="{21E2CFF2-C2E7-4F56-86BC-3ADCF610309B}" destId="{F992C1FA-B1D9-44BD-BC7C-BC7A088D7BEF}" srcOrd="7" destOrd="0" presId="urn:microsoft.com/office/officeart/2005/8/layout/vList2"/>
    <dgm:cxn modelId="{0E6951E4-D081-49E1-8636-58BBBCCCE7EE}" type="presParOf" srcId="{21E2CFF2-C2E7-4F56-86BC-3ADCF610309B}" destId="{6BD666DD-81E6-4E82-9C0D-79D1E4DF43D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129C52-C2C3-4772-A072-0344B74E735D}"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en-US"/>
        </a:p>
      </dgm:t>
    </dgm:pt>
    <dgm:pt modelId="{0DDDA192-01EA-4FC6-8845-BEA0B6FAF2AA}">
      <dgm:prSet/>
      <dgm:spPr/>
      <dgm:t>
        <a:bodyPr/>
        <a:lstStyle/>
        <a:p>
          <a:r>
            <a:rPr lang="en-US" b="0" i="0"/>
            <a:t>Between 1915 and 1940, American Kennel Club statistics were collected on a five-year basis instead of every year. These figures show that between 1905 and 1935, the Siberian Husky was consistently in either first or second place. In 1925, following the popularity of Chow Chow, the Pit bull displaced the Chow as the top dog. </a:t>
          </a:r>
          <a:endParaRPr lang="en-US"/>
        </a:p>
      </dgm:t>
    </dgm:pt>
    <dgm:pt modelId="{551A6C86-B1ED-4210-9C7B-D3C839BAA0DC}" type="parTrans" cxnId="{39B01D05-488A-4B72-9899-0830026CE143}">
      <dgm:prSet/>
      <dgm:spPr/>
      <dgm:t>
        <a:bodyPr/>
        <a:lstStyle/>
        <a:p>
          <a:endParaRPr lang="en-US"/>
        </a:p>
      </dgm:t>
    </dgm:pt>
    <dgm:pt modelId="{1B0F2618-BF8A-4AC0-88D9-416FCAE849FE}" type="sibTrans" cxnId="{39B01D05-488A-4B72-9899-0830026CE143}">
      <dgm:prSet/>
      <dgm:spPr/>
      <dgm:t>
        <a:bodyPr/>
        <a:lstStyle/>
        <a:p>
          <a:endParaRPr lang="en-US"/>
        </a:p>
      </dgm:t>
    </dgm:pt>
    <dgm:pt modelId="{DC4D1162-EA21-49BF-96DD-262AFDDD3272}">
      <dgm:prSet/>
      <dgm:spPr/>
      <dgm:t>
        <a:bodyPr/>
        <a:lstStyle/>
        <a:p>
          <a:r>
            <a:rPr lang="en-US" b="0" i="0"/>
            <a:t>Malteses then led the way as the most popular dog from 1936 all the way through to 1952, when the Beagle became the number one dog until 1959. </a:t>
          </a:r>
          <a:endParaRPr lang="en-US"/>
        </a:p>
      </dgm:t>
    </dgm:pt>
    <dgm:pt modelId="{CDA01D76-0B02-4379-A3A0-9A5E6BB82F47}" type="parTrans" cxnId="{D0165CE8-EF5E-401C-8063-BFD34D4E704B}">
      <dgm:prSet/>
      <dgm:spPr/>
      <dgm:t>
        <a:bodyPr/>
        <a:lstStyle/>
        <a:p>
          <a:endParaRPr lang="en-US"/>
        </a:p>
      </dgm:t>
    </dgm:pt>
    <dgm:pt modelId="{01E8DF37-4199-4C70-9622-62805A167B8E}" type="sibTrans" cxnId="{D0165CE8-EF5E-401C-8063-BFD34D4E704B}">
      <dgm:prSet/>
      <dgm:spPr/>
      <dgm:t>
        <a:bodyPr/>
        <a:lstStyle/>
        <a:p>
          <a:endParaRPr lang="en-US"/>
        </a:p>
      </dgm:t>
    </dgm:pt>
    <dgm:pt modelId="{762B087A-F54F-465F-BFBA-F81FA027F6D9}">
      <dgm:prSet/>
      <dgm:spPr/>
      <dgm:t>
        <a:bodyPr/>
        <a:lstStyle/>
        <a:p>
          <a:r>
            <a:rPr lang="en-US" b="0" i="0"/>
            <a:t>Poodles would become the most popular breed for the longest, reigning from 1960 for the next twenty-two years until 1982, when the American Maltese fought back to take over until 1990. The Labrador Retriever has been the most popular since 1991.</a:t>
          </a:r>
          <a:endParaRPr lang="en-US"/>
        </a:p>
      </dgm:t>
    </dgm:pt>
    <dgm:pt modelId="{156A360D-EFB2-4266-9D4A-CAA72F24119E}" type="parTrans" cxnId="{73C44302-3D1C-4023-9CBD-72CF9FD12995}">
      <dgm:prSet/>
      <dgm:spPr/>
      <dgm:t>
        <a:bodyPr/>
        <a:lstStyle/>
        <a:p>
          <a:endParaRPr lang="en-US"/>
        </a:p>
      </dgm:t>
    </dgm:pt>
    <dgm:pt modelId="{BFED355A-A27B-4124-BA84-D9F70F7C9D52}" type="sibTrans" cxnId="{73C44302-3D1C-4023-9CBD-72CF9FD12995}">
      <dgm:prSet/>
      <dgm:spPr/>
      <dgm:t>
        <a:bodyPr/>
        <a:lstStyle/>
        <a:p>
          <a:endParaRPr lang="en-US"/>
        </a:p>
      </dgm:t>
    </dgm:pt>
    <dgm:pt modelId="{307BA8EF-908C-4372-8BD1-871C44B53BD5}" type="pres">
      <dgm:prSet presAssocID="{17129C52-C2C3-4772-A072-0344B74E735D}" presName="Name0" presStyleCnt="0">
        <dgm:presLayoutVars>
          <dgm:dir/>
          <dgm:resizeHandles val="exact"/>
        </dgm:presLayoutVars>
      </dgm:prSet>
      <dgm:spPr/>
    </dgm:pt>
    <dgm:pt modelId="{6CE44D7A-40FA-40E3-9240-1865D51FD38E}" type="pres">
      <dgm:prSet presAssocID="{0DDDA192-01EA-4FC6-8845-BEA0B6FAF2AA}" presName="node" presStyleLbl="node1" presStyleIdx="0" presStyleCnt="3">
        <dgm:presLayoutVars>
          <dgm:bulletEnabled val="1"/>
        </dgm:presLayoutVars>
      </dgm:prSet>
      <dgm:spPr/>
    </dgm:pt>
    <dgm:pt modelId="{1168EC81-09E5-4DF6-9A83-008457ED1953}" type="pres">
      <dgm:prSet presAssocID="{1B0F2618-BF8A-4AC0-88D9-416FCAE849FE}" presName="sibTrans" presStyleLbl="sibTrans2D1" presStyleIdx="0" presStyleCnt="2"/>
      <dgm:spPr/>
    </dgm:pt>
    <dgm:pt modelId="{FAD73368-671B-4BED-A5D9-97C4D0534F90}" type="pres">
      <dgm:prSet presAssocID="{1B0F2618-BF8A-4AC0-88D9-416FCAE849FE}" presName="connectorText" presStyleLbl="sibTrans2D1" presStyleIdx="0" presStyleCnt="2"/>
      <dgm:spPr/>
    </dgm:pt>
    <dgm:pt modelId="{873FAEE9-68BB-4113-9C83-FD520040673E}" type="pres">
      <dgm:prSet presAssocID="{DC4D1162-EA21-49BF-96DD-262AFDDD3272}" presName="node" presStyleLbl="node1" presStyleIdx="1" presStyleCnt="3">
        <dgm:presLayoutVars>
          <dgm:bulletEnabled val="1"/>
        </dgm:presLayoutVars>
      </dgm:prSet>
      <dgm:spPr/>
    </dgm:pt>
    <dgm:pt modelId="{37FFCF6B-3E43-45CC-AC24-9F7756F98EA2}" type="pres">
      <dgm:prSet presAssocID="{01E8DF37-4199-4C70-9622-62805A167B8E}" presName="sibTrans" presStyleLbl="sibTrans2D1" presStyleIdx="1" presStyleCnt="2"/>
      <dgm:spPr/>
    </dgm:pt>
    <dgm:pt modelId="{F1869F35-9C9C-4236-A878-1B880E5CDDA9}" type="pres">
      <dgm:prSet presAssocID="{01E8DF37-4199-4C70-9622-62805A167B8E}" presName="connectorText" presStyleLbl="sibTrans2D1" presStyleIdx="1" presStyleCnt="2"/>
      <dgm:spPr/>
    </dgm:pt>
    <dgm:pt modelId="{2AA0F026-2172-45A2-824A-FE3C24FF0B4F}" type="pres">
      <dgm:prSet presAssocID="{762B087A-F54F-465F-BFBA-F81FA027F6D9}" presName="node" presStyleLbl="node1" presStyleIdx="2" presStyleCnt="3">
        <dgm:presLayoutVars>
          <dgm:bulletEnabled val="1"/>
        </dgm:presLayoutVars>
      </dgm:prSet>
      <dgm:spPr/>
    </dgm:pt>
  </dgm:ptLst>
  <dgm:cxnLst>
    <dgm:cxn modelId="{73C44302-3D1C-4023-9CBD-72CF9FD12995}" srcId="{17129C52-C2C3-4772-A072-0344B74E735D}" destId="{762B087A-F54F-465F-BFBA-F81FA027F6D9}" srcOrd="2" destOrd="0" parTransId="{156A360D-EFB2-4266-9D4A-CAA72F24119E}" sibTransId="{BFED355A-A27B-4124-BA84-D9F70F7C9D52}"/>
    <dgm:cxn modelId="{39B01D05-488A-4B72-9899-0830026CE143}" srcId="{17129C52-C2C3-4772-A072-0344B74E735D}" destId="{0DDDA192-01EA-4FC6-8845-BEA0B6FAF2AA}" srcOrd="0" destOrd="0" parTransId="{551A6C86-B1ED-4210-9C7B-D3C839BAA0DC}" sibTransId="{1B0F2618-BF8A-4AC0-88D9-416FCAE849FE}"/>
    <dgm:cxn modelId="{11862708-9161-4397-BBE4-55AFB79F9058}" type="presOf" srcId="{1B0F2618-BF8A-4AC0-88D9-416FCAE849FE}" destId="{1168EC81-09E5-4DF6-9A83-008457ED1953}" srcOrd="0" destOrd="0" presId="urn:microsoft.com/office/officeart/2005/8/layout/process1"/>
    <dgm:cxn modelId="{295A6912-BA33-4DB6-B620-D3779409D4A6}" type="presOf" srcId="{762B087A-F54F-465F-BFBA-F81FA027F6D9}" destId="{2AA0F026-2172-45A2-824A-FE3C24FF0B4F}" srcOrd="0" destOrd="0" presId="urn:microsoft.com/office/officeart/2005/8/layout/process1"/>
    <dgm:cxn modelId="{F9616118-43DE-4542-8974-D44705F3B929}" type="presOf" srcId="{DC4D1162-EA21-49BF-96DD-262AFDDD3272}" destId="{873FAEE9-68BB-4113-9C83-FD520040673E}" srcOrd="0" destOrd="0" presId="urn:microsoft.com/office/officeart/2005/8/layout/process1"/>
    <dgm:cxn modelId="{03AC1E21-0B0B-4525-8F0E-0911E589477E}" type="presOf" srcId="{0DDDA192-01EA-4FC6-8845-BEA0B6FAF2AA}" destId="{6CE44D7A-40FA-40E3-9240-1865D51FD38E}" srcOrd="0" destOrd="0" presId="urn:microsoft.com/office/officeart/2005/8/layout/process1"/>
    <dgm:cxn modelId="{F4C701A6-8782-4147-9BB5-5876F0D3FF5B}" type="presOf" srcId="{01E8DF37-4199-4C70-9622-62805A167B8E}" destId="{F1869F35-9C9C-4236-A878-1B880E5CDDA9}" srcOrd="1" destOrd="0" presId="urn:microsoft.com/office/officeart/2005/8/layout/process1"/>
    <dgm:cxn modelId="{22CCA6B0-65DE-4D43-A751-C13C26D9AE3C}" type="presOf" srcId="{17129C52-C2C3-4772-A072-0344B74E735D}" destId="{307BA8EF-908C-4372-8BD1-871C44B53BD5}" srcOrd="0" destOrd="0" presId="urn:microsoft.com/office/officeart/2005/8/layout/process1"/>
    <dgm:cxn modelId="{5A634AB5-34E5-4817-B6FD-D877B081752F}" type="presOf" srcId="{1B0F2618-BF8A-4AC0-88D9-416FCAE849FE}" destId="{FAD73368-671B-4BED-A5D9-97C4D0534F90}" srcOrd="1" destOrd="0" presId="urn:microsoft.com/office/officeart/2005/8/layout/process1"/>
    <dgm:cxn modelId="{D0165CE8-EF5E-401C-8063-BFD34D4E704B}" srcId="{17129C52-C2C3-4772-A072-0344B74E735D}" destId="{DC4D1162-EA21-49BF-96DD-262AFDDD3272}" srcOrd="1" destOrd="0" parTransId="{CDA01D76-0B02-4379-A3A0-9A5E6BB82F47}" sibTransId="{01E8DF37-4199-4C70-9622-62805A167B8E}"/>
    <dgm:cxn modelId="{912857ED-8B8C-481E-9A51-ECDE24E1DFD4}" type="presOf" srcId="{01E8DF37-4199-4C70-9622-62805A167B8E}" destId="{37FFCF6B-3E43-45CC-AC24-9F7756F98EA2}" srcOrd="0" destOrd="0" presId="urn:microsoft.com/office/officeart/2005/8/layout/process1"/>
    <dgm:cxn modelId="{CEB69ED5-E000-440B-98AF-A38614D9C856}" type="presParOf" srcId="{307BA8EF-908C-4372-8BD1-871C44B53BD5}" destId="{6CE44D7A-40FA-40E3-9240-1865D51FD38E}" srcOrd="0" destOrd="0" presId="urn:microsoft.com/office/officeart/2005/8/layout/process1"/>
    <dgm:cxn modelId="{2F880DCE-3BB0-42F3-8CEC-909A0548DE4F}" type="presParOf" srcId="{307BA8EF-908C-4372-8BD1-871C44B53BD5}" destId="{1168EC81-09E5-4DF6-9A83-008457ED1953}" srcOrd="1" destOrd="0" presId="urn:microsoft.com/office/officeart/2005/8/layout/process1"/>
    <dgm:cxn modelId="{CE0E8B6B-074D-47C3-A7D4-0EF8FB829A35}" type="presParOf" srcId="{1168EC81-09E5-4DF6-9A83-008457ED1953}" destId="{FAD73368-671B-4BED-A5D9-97C4D0534F90}" srcOrd="0" destOrd="0" presId="urn:microsoft.com/office/officeart/2005/8/layout/process1"/>
    <dgm:cxn modelId="{594A9020-A215-43DC-8FEC-3B0CD4049236}" type="presParOf" srcId="{307BA8EF-908C-4372-8BD1-871C44B53BD5}" destId="{873FAEE9-68BB-4113-9C83-FD520040673E}" srcOrd="2" destOrd="0" presId="urn:microsoft.com/office/officeart/2005/8/layout/process1"/>
    <dgm:cxn modelId="{8845BB3C-96A5-4CFA-BEA4-2A5C765730FE}" type="presParOf" srcId="{307BA8EF-908C-4372-8BD1-871C44B53BD5}" destId="{37FFCF6B-3E43-45CC-AC24-9F7756F98EA2}" srcOrd="3" destOrd="0" presId="urn:microsoft.com/office/officeart/2005/8/layout/process1"/>
    <dgm:cxn modelId="{5FC389E8-0CDA-4CF7-8ECD-8BB000F7DD36}" type="presParOf" srcId="{37FFCF6B-3E43-45CC-AC24-9F7756F98EA2}" destId="{F1869F35-9C9C-4236-A878-1B880E5CDDA9}" srcOrd="0" destOrd="0" presId="urn:microsoft.com/office/officeart/2005/8/layout/process1"/>
    <dgm:cxn modelId="{3DF55EBB-5B3D-4D4A-BA7D-D982166BD71C}" type="presParOf" srcId="{307BA8EF-908C-4372-8BD1-871C44B53BD5}" destId="{2AA0F026-2172-45A2-824A-FE3C24FF0B4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5485F-5E0A-411C-848E-851EE193D080}">
      <dsp:nvSpPr>
        <dsp:cNvPr id="0" name=""/>
        <dsp:cNvSpPr/>
      </dsp:nvSpPr>
      <dsp:spPr>
        <a:xfrm>
          <a:off x="0" y="332989"/>
          <a:ext cx="3505494" cy="64935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🐕🐩🐕‍🦺The most popular breeds distribution🐕🐩🐕‍🦺</a:t>
          </a:r>
          <a:endParaRPr lang="en-US" sz="1500" b="1" kern="1200"/>
        </a:p>
      </dsp:txBody>
      <dsp:txXfrm>
        <a:off x="31699" y="364688"/>
        <a:ext cx="3442096" cy="585952"/>
      </dsp:txXfrm>
    </dsp:sp>
    <dsp:sp modelId="{868ABFDA-4526-45E2-A856-F7B06B87AD9D}">
      <dsp:nvSpPr>
        <dsp:cNvPr id="0" name=""/>
        <dsp:cNvSpPr/>
      </dsp:nvSpPr>
      <dsp:spPr>
        <a:xfrm>
          <a:off x="0" y="1025539"/>
          <a:ext cx="3505494" cy="64935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🐕🐩🐕‍🦺Number of registrations of each breed🐕🐩🐕‍🦺</a:t>
          </a:r>
          <a:endParaRPr lang="en-US" sz="1500" b="1" kern="1200" dirty="0"/>
        </a:p>
      </dsp:txBody>
      <dsp:txXfrm>
        <a:off x="31699" y="1057238"/>
        <a:ext cx="3442096" cy="585952"/>
      </dsp:txXfrm>
    </dsp:sp>
    <dsp:sp modelId="{E6ACA06C-1A65-4F5D-997B-086DFFFA5363}">
      <dsp:nvSpPr>
        <dsp:cNvPr id="0" name=""/>
        <dsp:cNvSpPr/>
      </dsp:nvSpPr>
      <dsp:spPr>
        <a:xfrm>
          <a:off x="0" y="1718090"/>
          <a:ext cx="3505494" cy="64935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dirty="0"/>
            <a:t>🐕🐩🐕‍🦺The number of registrations relative to the year🐕🐩🐕‍🦺</a:t>
          </a:r>
          <a:endParaRPr lang="en-US" sz="1500" kern="1200" dirty="0"/>
        </a:p>
      </dsp:txBody>
      <dsp:txXfrm>
        <a:off x="31699" y="1749789"/>
        <a:ext cx="3442096" cy="585952"/>
      </dsp:txXfrm>
    </dsp:sp>
    <dsp:sp modelId="{88A54E6D-5A2B-4532-8E8C-55BF8878BA9D}">
      <dsp:nvSpPr>
        <dsp:cNvPr id="0" name=""/>
        <dsp:cNvSpPr/>
      </dsp:nvSpPr>
      <dsp:spPr>
        <a:xfrm>
          <a:off x="0" y="2410640"/>
          <a:ext cx="3505494" cy="64935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🐕🐩🐕‍🦺Year of registration🐕🐩🐕‍🦺</a:t>
          </a:r>
          <a:endParaRPr lang="en-US" sz="1500" kern="1200"/>
        </a:p>
      </dsp:txBody>
      <dsp:txXfrm>
        <a:off x="31699" y="2442339"/>
        <a:ext cx="3442096" cy="585952"/>
      </dsp:txXfrm>
    </dsp:sp>
    <dsp:sp modelId="{6BD666DD-81E6-4E82-9C0D-79D1E4DF43D5}">
      <dsp:nvSpPr>
        <dsp:cNvPr id="0" name=""/>
        <dsp:cNvSpPr/>
      </dsp:nvSpPr>
      <dsp:spPr>
        <a:xfrm>
          <a:off x="0" y="3103190"/>
          <a:ext cx="3505494" cy="64935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🐕🐩🐕‍🦺Correlations🐕🐩🐕‍🦺</a:t>
          </a:r>
          <a:endParaRPr lang="en-US" sz="1500" kern="1200"/>
        </a:p>
      </dsp:txBody>
      <dsp:txXfrm>
        <a:off x="31699" y="3134889"/>
        <a:ext cx="3442096" cy="585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44D7A-40FA-40E3-9240-1865D51FD38E}">
      <dsp:nvSpPr>
        <dsp:cNvPr id="0" name=""/>
        <dsp:cNvSpPr/>
      </dsp:nvSpPr>
      <dsp:spPr>
        <a:xfrm>
          <a:off x="9576" y="159253"/>
          <a:ext cx="2862162" cy="308576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Between 1915 and 1940, American Kennel Club statistics were collected on a five-year basis instead of every year. These figures show that between 1905 and 1935, the Siberian Husky was consistently in either first or second place. In 1925, following the popularity of Chow Chow, the Pit bull displaced the Chow as the top dog. </a:t>
          </a:r>
          <a:endParaRPr lang="en-US" sz="1500" kern="1200"/>
        </a:p>
      </dsp:txBody>
      <dsp:txXfrm>
        <a:off x="93406" y="243083"/>
        <a:ext cx="2694502" cy="2918109"/>
      </dsp:txXfrm>
    </dsp:sp>
    <dsp:sp modelId="{1168EC81-09E5-4DF6-9A83-008457ED1953}">
      <dsp:nvSpPr>
        <dsp:cNvPr id="0" name=""/>
        <dsp:cNvSpPr/>
      </dsp:nvSpPr>
      <dsp:spPr>
        <a:xfrm>
          <a:off x="3157954" y="1347230"/>
          <a:ext cx="606778" cy="70981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57954" y="1489193"/>
        <a:ext cx="424745" cy="425890"/>
      </dsp:txXfrm>
    </dsp:sp>
    <dsp:sp modelId="{873FAEE9-68BB-4113-9C83-FD520040673E}">
      <dsp:nvSpPr>
        <dsp:cNvPr id="0" name=""/>
        <dsp:cNvSpPr/>
      </dsp:nvSpPr>
      <dsp:spPr>
        <a:xfrm>
          <a:off x="4016603" y="159253"/>
          <a:ext cx="2862162" cy="308576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Malteses then led the way as the most popular dog from 1936 all the way through to 1952, when the Beagle became the number one dog until 1959. </a:t>
          </a:r>
          <a:endParaRPr lang="en-US" sz="1500" kern="1200"/>
        </a:p>
      </dsp:txBody>
      <dsp:txXfrm>
        <a:off x="4100433" y="243083"/>
        <a:ext cx="2694502" cy="2918109"/>
      </dsp:txXfrm>
    </dsp:sp>
    <dsp:sp modelId="{37FFCF6B-3E43-45CC-AC24-9F7756F98EA2}">
      <dsp:nvSpPr>
        <dsp:cNvPr id="0" name=""/>
        <dsp:cNvSpPr/>
      </dsp:nvSpPr>
      <dsp:spPr>
        <a:xfrm>
          <a:off x="7164982" y="1347230"/>
          <a:ext cx="606778" cy="70981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164982" y="1489193"/>
        <a:ext cx="424745" cy="425890"/>
      </dsp:txXfrm>
    </dsp:sp>
    <dsp:sp modelId="{2AA0F026-2172-45A2-824A-FE3C24FF0B4F}">
      <dsp:nvSpPr>
        <dsp:cNvPr id="0" name=""/>
        <dsp:cNvSpPr/>
      </dsp:nvSpPr>
      <dsp:spPr>
        <a:xfrm>
          <a:off x="8023631" y="159253"/>
          <a:ext cx="2862162" cy="308576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Poodles would become the most popular breed for the longest, reigning from 1960 for the next twenty-two years until 1982, when the American Maltese fought back to take over until 1990. The Labrador Retriever has been the most popular since 1991.</a:t>
          </a:r>
          <a:endParaRPr lang="en-US" sz="1500" kern="1200"/>
        </a:p>
      </dsp:txBody>
      <dsp:txXfrm>
        <a:off x="8107461" y="243083"/>
        <a:ext cx="2694502" cy="29181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2479043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D23A7-1F09-49FA-9F50-045C1CB8A983}"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137624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1541033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655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3028314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3474380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783828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3737372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150221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308937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18305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D23A7-1F09-49FA-9F50-045C1CB8A983}"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148429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D23A7-1F09-49FA-9F50-045C1CB8A983}"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367025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214024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5330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D4D23A7-1F09-49FA-9F50-045C1CB8A983}" type="datetimeFigureOut">
              <a:rPr lang="en-US" smtClean="0"/>
              <a:t>2/12/2023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410832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D23A7-1F09-49FA-9F50-045C1CB8A983}"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49EF3-F92B-47C5-985C-D6743F89993C}" type="slidenum">
              <a:rPr lang="en-US" smtClean="0"/>
              <a:t>‹#›</a:t>
            </a:fld>
            <a:endParaRPr lang="en-US"/>
          </a:p>
        </p:txBody>
      </p:sp>
    </p:spTree>
    <p:extLst>
      <p:ext uri="{BB962C8B-B14F-4D97-AF65-F5344CB8AC3E}">
        <p14:creationId xmlns:p14="http://schemas.microsoft.com/office/powerpoint/2010/main" val="107275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D4D23A7-1F09-49FA-9F50-045C1CB8A983}" type="datetimeFigureOut">
              <a:rPr lang="en-US" smtClean="0"/>
              <a:t>2/12/2023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049EF3-F92B-47C5-985C-D6743F89993C}" type="slidenum">
              <a:rPr lang="en-US" smtClean="0"/>
              <a:t>‹#›</a:t>
            </a:fld>
            <a:endParaRPr lang="en-US"/>
          </a:p>
        </p:txBody>
      </p:sp>
    </p:spTree>
    <p:extLst>
      <p:ext uri="{BB962C8B-B14F-4D97-AF65-F5344CB8AC3E}">
        <p14:creationId xmlns:p14="http://schemas.microsoft.com/office/powerpoint/2010/main" val="360334021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103" name="Picture 410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05" name="Picture 410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07" name="Oval 410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09" name="Picture 410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11" name="Picture 411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13" name="Rectangle 411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098" name="Picture 2" descr="Types of Data Analytics to Improve Business Decision Making | Emeritus India">
            <a:extLst>
              <a:ext uri="{FF2B5EF4-FFF2-40B4-BE49-F238E27FC236}">
                <a16:creationId xmlns:a16="http://schemas.microsoft.com/office/drawing/2014/main" id="{796CBB09-CB50-9C78-0932-D1B01EB70F96}"/>
              </a:ext>
            </a:extLst>
          </p:cNvPr>
          <p:cNvPicPr>
            <a:picLocks noGrp="1" noChangeAspect="1" noChangeArrowheads="1"/>
          </p:cNvPicPr>
          <p:nvPr>
            <p:ph idx="1"/>
          </p:nvPr>
        </p:nvPicPr>
        <p:blipFill rotWithShape="1">
          <a:blip r:embed="rId7">
            <a:extLst>
              <a:ext uri="{28A0092B-C50C-407E-A947-70E740481C1C}">
                <a14:useLocalDpi xmlns:a14="http://schemas.microsoft.com/office/drawing/2010/main" val="0"/>
              </a:ext>
            </a:extLst>
          </a:blip>
          <a:srcRect t="14255" r="-1" b="24055"/>
          <a:stretch/>
        </p:blipFill>
        <p:spPr bwMode="auto">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11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117" name="Freeform: Shape 411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66B0F-C80C-5BAE-8790-7B5A644F8E5A}"/>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b="1" dirty="0">
                <a:solidFill>
                  <a:srgbClr val="FFFF00"/>
                </a:solidFill>
              </a:rPr>
              <a:t>DATA SCIENCE </a:t>
            </a:r>
            <a:r>
              <a:rPr lang="en-US" sz="4800" b="1" dirty="0">
                <a:solidFill>
                  <a:srgbClr val="EBEBEB"/>
                </a:solidFill>
              </a:rPr>
              <a:t>–</a:t>
            </a:r>
            <a:r>
              <a:rPr lang="en-US" sz="4800" dirty="0">
                <a:solidFill>
                  <a:srgbClr val="EBEBEB"/>
                </a:solidFill>
              </a:rPr>
              <a:t> </a:t>
            </a:r>
            <a:r>
              <a:rPr lang="en-US" sz="4800" b="1" dirty="0">
                <a:solidFill>
                  <a:srgbClr val="FF0000"/>
                </a:solidFill>
              </a:rPr>
              <a:t>MINI PROJECT</a:t>
            </a:r>
          </a:p>
        </p:txBody>
      </p:sp>
    </p:spTree>
    <p:extLst>
      <p:ext uri="{BB962C8B-B14F-4D97-AF65-F5344CB8AC3E}">
        <p14:creationId xmlns:p14="http://schemas.microsoft.com/office/powerpoint/2010/main" val="4753546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146" name="Picture 2" descr="Ready To Use Thank You Pics For PPT Presentation Design">
            <a:extLst>
              <a:ext uri="{FF2B5EF4-FFF2-40B4-BE49-F238E27FC236}">
                <a16:creationId xmlns:a16="http://schemas.microsoft.com/office/drawing/2014/main" id="{484F5D35-C424-B0AC-85B2-132F170DDA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10601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151" name="Rectangle 6150">
            <a:extLst>
              <a:ext uri="{FF2B5EF4-FFF2-40B4-BE49-F238E27FC236}">
                <a16:creationId xmlns:a16="http://schemas.microsoft.com/office/drawing/2014/main" id="{52B1435E-BAB8-43AB-AF6A-C15D437DC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949459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C5339-EFD0-39A9-A71F-415710FD3FD8}"/>
              </a:ext>
            </a:extLst>
          </p:cNvPr>
          <p:cNvSpPr>
            <a:spLocks noGrp="1"/>
          </p:cNvSpPr>
          <p:nvPr>
            <p:ph type="ctrTitle"/>
          </p:nvPr>
        </p:nvSpPr>
        <p:spPr>
          <a:xfrm>
            <a:off x="8191925" y="1325880"/>
            <a:ext cx="3352375" cy="3066507"/>
          </a:xfrm>
        </p:spPr>
        <p:txBody>
          <a:bodyPr>
            <a:normAutofit/>
          </a:bodyPr>
          <a:lstStyle/>
          <a:p>
            <a:pPr>
              <a:lnSpc>
                <a:spcPct val="90000"/>
              </a:lnSpc>
            </a:pPr>
            <a:r>
              <a:rPr lang="en-US" sz="5400" b="1">
                <a:solidFill>
                  <a:srgbClr val="EBEBEB"/>
                </a:solidFill>
                <a:latin typeface="zeitung"/>
              </a:rPr>
              <a:t>M</a:t>
            </a:r>
            <a:r>
              <a:rPr lang="en-US" sz="5400" b="1" i="0">
                <a:solidFill>
                  <a:srgbClr val="EBEBEB"/>
                </a:solidFill>
                <a:effectLst/>
                <a:latin typeface="zeitung"/>
              </a:rPr>
              <a:t>ost popular dog breeds</a:t>
            </a:r>
            <a:br>
              <a:rPr lang="en-US" sz="5400" b="1" i="0">
                <a:solidFill>
                  <a:srgbClr val="EBEBEB"/>
                </a:solidFill>
                <a:effectLst/>
                <a:latin typeface="zeitung"/>
              </a:rPr>
            </a:br>
            <a:endParaRPr lang="en-US" sz="5400">
              <a:solidFill>
                <a:srgbClr val="EBEBEB"/>
              </a:solidFill>
            </a:endParaRPr>
          </a:p>
        </p:txBody>
      </p:sp>
      <p:sp>
        <p:nvSpPr>
          <p:cNvPr id="103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35" name="Freeform: Shape 103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Rectangle 103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122" name="Picture 2" descr="Genetics and the Shape of Dogs | American Scientist">
            <a:extLst>
              <a:ext uri="{FF2B5EF4-FFF2-40B4-BE49-F238E27FC236}">
                <a16:creationId xmlns:a16="http://schemas.microsoft.com/office/drawing/2014/main" id="{CAC1DB04-489E-F6AB-1291-16FFC2B68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10" y="1481304"/>
            <a:ext cx="6667500" cy="445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16026"/>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0" name="Rectangle 717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B87CF-5B92-295B-4EC6-449AD36763B2}"/>
              </a:ext>
            </a:extLst>
          </p:cNvPr>
          <p:cNvSpPr>
            <a:spLocks noGrp="1"/>
          </p:cNvSpPr>
          <p:nvPr>
            <p:ph type="title"/>
          </p:nvPr>
        </p:nvSpPr>
        <p:spPr>
          <a:xfrm>
            <a:off x="648930" y="629266"/>
            <a:ext cx="5616217" cy="1622321"/>
          </a:xfrm>
        </p:spPr>
        <p:txBody>
          <a:bodyPr>
            <a:normAutofit/>
          </a:bodyPr>
          <a:lstStyle/>
          <a:p>
            <a:pPr>
              <a:lnSpc>
                <a:spcPct val="90000"/>
              </a:lnSpc>
            </a:pPr>
            <a:r>
              <a:rPr lang="en-US" sz="3600" b="1" dirty="0">
                <a:solidFill>
                  <a:srgbClr val="FFFF00"/>
                </a:solidFill>
              </a:rPr>
              <a:t>Guys do you like dogs and which breed you own.</a:t>
            </a:r>
          </a:p>
        </p:txBody>
      </p:sp>
      <p:sp>
        <p:nvSpPr>
          <p:cNvPr id="718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7184" name="Freeform: Shape 718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172" name="Picture 4" descr="Dog barking Vector Art Stock Images | Depositphotos">
            <a:extLst>
              <a:ext uri="{FF2B5EF4-FFF2-40B4-BE49-F238E27FC236}">
                <a16:creationId xmlns:a16="http://schemas.microsoft.com/office/drawing/2014/main" id="{837F03A0-FAA8-21EC-3AA1-C24EFC5B13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03233"/>
            <a:ext cx="3980139" cy="405153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186" name="Rectangle 718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E9C576E-51C1-47D9-8DCF-40B5B556F64C}"/>
              </a:ext>
            </a:extLst>
          </p:cNvPr>
          <p:cNvSpPr>
            <a:spLocks noGrp="1"/>
          </p:cNvSpPr>
          <p:nvPr>
            <p:ph idx="1"/>
          </p:nvPr>
        </p:nvSpPr>
        <p:spPr>
          <a:xfrm>
            <a:off x="1470991" y="2880853"/>
            <a:ext cx="4794156" cy="3342966"/>
          </a:xfrm>
        </p:spPr>
        <p:txBody>
          <a:bodyPr>
            <a:normAutofit/>
          </a:bodyPr>
          <a:lstStyle/>
          <a:p>
            <a:r>
              <a:rPr lang="en-US" sz="2800" b="1" dirty="0">
                <a:solidFill>
                  <a:srgbClr val="FFFFFF"/>
                </a:solidFill>
              </a:rPr>
              <a:t>Tell </a:t>
            </a:r>
            <a:r>
              <a:rPr lang="en-US" sz="2800" b="1" dirty="0" err="1">
                <a:solidFill>
                  <a:srgbClr val="FFFFFF"/>
                </a:solidFill>
              </a:rPr>
              <a:t>daa</a:t>
            </a:r>
            <a:r>
              <a:rPr lang="en-US" sz="2800" b="1" dirty="0">
                <a:solidFill>
                  <a:srgbClr val="FFFFFF"/>
                </a:solidFill>
              </a:rPr>
              <a:t> my dear friends…..</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180801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43">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A6773-ECAB-81F4-9C69-4E9F78EBAA0E}"/>
              </a:ext>
            </a:extLst>
          </p:cNvPr>
          <p:cNvSpPr>
            <a:spLocks noGrp="1"/>
          </p:cNvSpPr>
          <p:nvPr>
            <p:ph type="title"/>
          </p:nvPr>
        </p:nvSpPr>
        <p:spPr>
          <a:xfrm>
            <a:off x="648929" y="629266"/>
            <a:ext cx="3505495" cy="1622321"/>
          </a:xfrm>
        </p:spPr>
        <p:txBody>
          <a:bodyPr>
            <a:normAutofit/>
          </a:bodyPr>
          <a:lstStyle/>
          <a:p>
            <a:r>
              <a:rPr lang="en-US" b="1">
                <a:solidFill>
                  <a:srgbClr val="EBEBEB"/>
                </a:solidFill>
                <a:latin typeface="Arial Black" panose="020B0A04020102020204" pitchFamily="34" charset="0"/>
              </a:rPr>
              <a:t>Content :</a:t>
            </a:r>
          </a:p>
        </p:txBody>
      </p:sp>
      <p:sp>
        <p:nvSpPr>
          <p:cNvPr id="1046" name="Rectangle 1045">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8"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20 Best Dog Breeds in India for Home 2022 | TalkCharge Blog">
            <a:extLst>
              <a:ext uri="{FF2B5EF4-FFF2-40B4-BE49-F238E27FC236}">
                <a16:creationId xmlns:a16="http://schemas.microsoft.com/office/drawing/2014/main" id="{866F21BC-FFE9-68F1-ADC6-CE6A955676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8319" y="1833624"/>
            <a:ext cx="5614835" cy="303753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AutoShape 2" descr="Dog breeds Stock Photos, Royalty Free Dog breeds Images | Depositphotos">
            <a:extLst>
              <a:ext uri="{FF2B5EF4-FFF2-40B4-BE49-F238E27FC236}">
                <a16:creationId xmlns:a16="http://schemas.microsoft.com/office/drawing/2014/main" id="{696E1ABC-1E4C-F43C-BE05-BAFE2BBC8044}"/>
              </a:ext>
            </a:extLst>
          </p:cNvPr>
          <p:cNvSpPr>
            <a:spLocks noChangeAspect="1" noChangeArrowheads="1"/>
          </p:cNvSpPr>
          <p:nvPr/>
        </p:nvSpPr>
        <p:spPr bwMode="auto">
          <a:xfrm>
            <a:off x="5943600" y="1098452"/>
            <a:ext cx="2482948" cy="24829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CAFCDC71-AA2F-3F9A-A988-4E4D809A199F}"/>
              </a:ext>
            </a:extLst>
          </p:cNvPr>
          <p:cNvGraphicFramePr>
            <a:graphicFrameLocks noGrp="1"/>
          </p:cNvGraphicFramePr>
          <p:nvPr>
            <p:ph idx="1"/>
            <p:extLst>
              <p:ext uri="{D42A27DB-BD31-4B8C-83A1-F6EECF244321}">
                <p14:modId xmlns:p14="http://schemas.microsoft.com/office/powerpoint/2010/main" val="1746014275"/>
              </p:ext>
            </p:extLst>
          </p:nvPr>
        </p:nvGraphicFramePr>
        <p:xfrm>
          <a:off x="648931" y="2138290"/>
          <a:ext cx="3505494" cy="4085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21701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E297F5-7082-B4DC-C995-79E399B69CBD}"/>
              </a:ext>
            </a:extLst>
          </p:cNvPr>
          <p:cNvSpPr>
            <a:spLocks noGrp="1"/>
          </p:cNvSpPr>
          <p:nvPr>
            <p:ph type="title"/>
          </p:nvPr>
        </p:nvSpPr>
        <p:spPr>
          <a:xfrm>
            <a:off x="648930" y="629267"/>
            <a:ext cx="9252154" cy="1016654"/>
          </a:xfrm>
        </p:spPr>
        <p:txBody>
          <a:bodyPr>
            <a:normAutofit/>
          </a:bodyPr>
          <a:lstStyle/>
          <a:p>
            <a:r>
              <a:rPr lang="en-US" dirty="0">
                <a:solidFill>
                  <a:srgbClr val="FFFF00"/>
                </a:solidFill>
                <a:latin typeface="Arial Black" panose="020B0A04020102020204" pitchFamily="34" charset="0"/>
              </a:rPr>
              <a:t>Description :</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B70B5DB-9F6F-F6D0-FEC0-B22CD2DA1AB3}"/>
              </a:ext>
            </a:extLst>
          </p:cNvPr>
          <p:cNvGraphicFramePr>
            <a:graphicFrameLocks noGrp="1"/>
          </p:cNvGraphicFramePr>
          <p:nvPr>
            <p:ph idx="1"/>
            <p:extLst>
              <p:ext uri="{D42A27DB-BD31-4B8C-83A1-F6EECF244321}">
                <p14:modId xmlns:p14="http://schemas.microsoft.com/office/powerpoint/2010/main" val="136842035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300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FE8FA-ECCF-C91D-E073-D78133303971}"/>
              </a:ext>
            </a:extLst>
          </p:cNvPr>
          <p:cNvSpPr>
            <a:spLocks noGrp="1"/>
          </p:cNvSpPr>
          <p:nvPr>
            <p:ph type="title"/>
          </p:nvPr>
        </p:nvSpPr>
        <p:spPr>
          <a:xfrm>
            <a:off x="526342" y="905441"/>
            <a:ext cx="3108626" cy="1444752"/>
          </a:xfrm>
        </p:spPr>
        <p:txBody>
          <a:bodyPr anchor="b">
            <a:normAutofit/>
          </a:bodyPr>
          <a:lstStyle/>
          <a:p>
            <a:r>
              <a:rPr lang="en-US" sz="3200" b="1" dirty="0">
                <a:solidFill>
                  <a:srgbClr val="EBEBEB"/>
                </a:solidFill>
              </a:rPr>
              <a:t>Overview of Dataset :</a:t>
            </a:r>
          </a:p>
        </p:txBody>
      </p:sp>
      <p:sp>
        <p:nvSpPr>
          <p:cNvPr id="1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695A2FC-07A3-A98E-99C7-F1995E8AE4CA}"/>
              </a:ext>
            </a:extLst>
          </p:cNvPr>
          <p:cNvPicPr>
            <a:picLocks noChangeAspect="1"/>
          </p:cNvPicPr>
          <p:nvPr/>
        </p:nvPicPr>
        <p:blipFill>
          <a:blip r:embed="rId2"/>
          <a:stretch>
            <a:fillRect/>
          </a:stretch>
        </p:blipFill>
        <p:spPr>
          <a:xfrm>
            <a:off x="4703211" y="1143000"/>
            <a:ext cx="7085515" cy="4990514"/>
          </a:xfrm>
          <a:prstGeom prst="rect">
            <a:avLst/>
          </a:prstGeom>
          <a:effectLst/>
        </p:spPr>
      </p:pic>
      <p:pic>
        <p:nvPicPr>
          <p:cNvPr id="2050" name="Picture 2" descr="15 Most Popular Dog Breeds In India 2022 - Trendook">
            <a:extLst>
              <a:ext uri="{FF2B5EF4-FFF2-40B4-BE49-F238E27FC236}">
                <a16:creationId xmlns:a16="http://schemas.microsoft.com/office/drawing/2014/main" id="{554A352D-3ED0-C647-63C7-59FC70872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47" y="3130389"/>
            <a:ext cx="3108057" cy="294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1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092" name="Picture 3091">
            <a:extLst>
              <a:ext uri="{FF2B5EF4-FFF2-40B4-BE49-F238E27FC236}">
                <a16:creationId xmlns:a16="http://schemas.microsoft.com/office/drawing/2014/main" id="{37329D4F-5A01-4BB4-A35D-781D1E1D60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94" name="Picture 3093">
            <a:extLst>
              <a:ext uri="{FF2B5EF4-FFF2-40B4-BE49-F238E27FC236}">
                <a16:creationId xmlns:a16="http://schemas.microsoft.com/office/drawing/2014/main" id="{2748B185-C68B-4495-B065-281A0FAB63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96" name="Oval 3095">
            <a:extLst>
              <a:ext uri="{FF2B5EF4-FFF2-40B4-BE49-F238E27FC236}">
                <a16:creationId xmlns:a16="http://schemas.microsoft.com/office/drawing/2014/main" id="{FF07F078-164B-492F-91EE-8AAFB69D2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98" name="Picture 3097">
            <a:extLst>
              <a:ext uri="{FF2B5EF4-FFF2-40B4-BE49-F238E27FC236}">
                <a16:creationId xmlns:a16="http://schemas.microsoft.com/office/drawing/2014/main" id="{55A5E009-BF31-4C8C-8BE8-6E85E414C3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00" name="Picture 3099">
            <a:extLst>
              <a:ext uri="{FF2B5EF4-FFF2-40B4-BE49-F238E27FC236}">
                <a16:creationId xmlns:a16="http://schemas.microsoft.com/office/drawing/2014/main" id="{DD896669-65D0-40FA-8B5A-1746A0B03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02" name="Rectangle 3101">
            <a:extLst>
              <a:ext uri="{FF2B5EF4-FFF2-40B4-BE49-F238E27FC236}">
                <a16:creationId xmlns:a16="http://schemas.microsoft.com/office/drawing/2014/main" id="{6BBB11FD-F6B4-44FE-885F-5A744BC95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104" name="Rectangle 3103">
            <a:extLst>
              <a:ext uri="{FF2B5EF4-FFF2-40B4-BE49-F238E27FC236}">
                <a16:creationId xmlns:a16="http://schemas.microsoft.com/office/drawing/2014/main" id="{9E3A31F0-A6D7-4DC8-988D-BEE8BC723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6" name="Rectangle 3105">
            <a:extLst>
              <a:ext uri="{FF2B5EF4-FFF2-40B4-BE49-F238E27FC236}">
                <a16:creationId xmlns:a16="http://schemas.microsoft.com/office/drawing/2014/main" id="{828F439C-1F96-429D-BC5F-1CAA3953B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01" y="1"/>
            <a:ext cx="5464598" cy="2125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oding Best Practices | Thinkful">
            <a:extLst>
              <a:ext uri="{FF2B5EF4-FFF2-40B4-BE49-F238E27FC236}">
                <a16:creationId xmlns:a16="http://schemas.microsoft.com/office/drawing/2014/main" id="{1F681811-1F24-76EB-1927-04188984443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427" r="8306" b="-1"/>
          <a:stretch/>
        </p:blipFill>
        <p:spPr bwMode="auto">
          <a:xfrm>
            <a:off x="6256871" y="10"/>
            <a:ext cx="3525205" cy="4233662"/>
          </a:xfrm>
          <a:prstGeom prst="rect">
            <a:avLst/>
          </a:prstGeom>
          <a:noFill/>
          <a:extLst>
            <a:ext uri="{909E8E84-426E-40DD-AFC4-6F175D3DCCD1}">
              <a14:hiddenFill xmlns:a14="http://schemas.microsoft.com/office/drawing/2010/main">
                <a:solidFill>
                  <a:srgbClr val="FFFFFF"/>
                </a:solidFill>
              </a14:hiddenFill>
            </a:ext>
          </a:extLst>
        </p:spPr>
      </p:pic>
      <p:sp>
        <p:nvSpPr>
          <p:cNvPr id="3108" name="Rectangle 3107">
            <a:extLst>
              <a:ext uri="{FF2B5EF4-FFF2-40B4-BE49-F238E27FC236}">
                <a16:creationId xmlns:a16="http://schemas.microsoft.com/office/drawing/2014/main" id="{8CCFE92B-8A78-4809-96C2-0A44FDBA2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076" name="Picture 4" descr="Coding for Business">
            <a:extLst>
              <a:ext uri="{FF2B5EF4-FFF2-40B4-BE49-F238E27FC236}">
                <a16:creationId xmlns:a16="http://schemas.microsoft.com/office/drawing/2014/main" id="{7D21DB53-4E70-99B3-5DF7-EC3AE0F4E74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528" r="23812"/>
          <a:stretch/>
        </p:blipFill>
        <p:spPr bwMode="auto">
          <a:xfrm>
            <a:off x="631397" y="2286000"/>
            <a:ext cx="54646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110" name="Rectangle 3109">
            <a:extLst>
              <a:ext uri="{FF2B5EF4-FFF2-40B4-BE49-F238E27FC236}">
                <a16:creationId xmlns:a16="http://schemas.microsoft.com/office/drawing/2014/main" id="{ADF96F12-82AF-49DB-AA18-023E0E944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394540"/>
            <a:ext cx="3525205" cy="24634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90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7" name="Picture 10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3" name="Rectangle 1042">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FBD50-DEAC-0F4F-5FE0-079013EFBCAC}"/>
              </a:ext>
            </a:extLst>
          </p:cNvPr>
          <p:cNvSpPr>
            <a:spLocks noGrp="1"/>
          </p:cNvSpPr>
          <p:nvPr>
            <p:ph type="title"/>
          </p:nvPr>
        </p:nvSpPr>
        <p:spPr>
          <a:xfrm>
            <a:off x="648929" y="629266"/>
            <a:ext cx="3505495" cy="1622321"/>
          </a:xfrm>
        </p:spPr>
        <p:txBody>
          <a:bodyPr vert="horz" lIns="91440" tIns="45720" rIns="91440" bIns="45720" rtlCol="0" anchor="t">
            <a:normAutofit/>
          </a:bodyPr>
          <a:lstStyle/>
          <a:p>
            <a:r>
              <a:rPr lang="en-US" sz="4200" b="1" dirty="0">
                <a:solidFill>
                  <a:srgbClr val="FFFF00"/>
                </a:solidFill>
              </a:rPr>
              <a:t>Percentage</a:t>
            </a:r>
            <a:r>
              <a:rPr lang="en-US" sz="4200" b="1" i="0" kern="1200" dirty="0">
                <a:solidFill>
                  <a:srgbClr val="FFFF00"/>
                </a:solidFill>
                <a:latin typeface="+mj-lt"/>
                <a:ea typeface="+mj-ea"/>
                <a:cs typeface="+mj-cs"/>
              </a:rPr>
              <a:t> :</a:t>
            </a:r>
          </a:p>
        </p:txBody>
      </p:sp>
      <p:sp>
        <p:nvSpPr>
          <p:cNvPr id="1045" name="Rectangle 1044">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7"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ench Bulldog dog with price tag with percent sale sign isolated on white  background Stock Photo - Alamy">
            <a:extLst>
              <a:ext uri="{FF2B5EF4-FFF2-40B4-BE49-F238E27FC236}">
                <a16:creationId xmlns:a16="http://schemas.microsoft.com/office/drawing/2014/main" id="{0D76F615-BE71-28CB-834D-A7D76A847DE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608319" y="1288939"/>
            <a:ext cx="5614835" cy="41269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1D2D39A7-CE03-5F3A-BE36-E4DB33970CFB}"/>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285750" indent="-285750">
              <a:buFont typeface="Wingdings 3" charset="2"/>
              <a:buChar char=""/>
            </a:pPr>
            <a:r>
              <a:rPr lang="en-US" sz="2000" b="1" dirty="0">
                <a:solidFill>
                  <a:srgbClr val="FFFFFF"/>
                </a:solidFill>
              </a:rPr>
              <a:t>2006 </a:t>
            </a:r>
            <a:r>
              <a:rPr lang="en-US" sz="2000" b="1" dirty="0">
                <a:solidFill>
                  <a:srgbClr val="FF0000"/>
                </a:solidFill>
              </a:rPr>
              <a:t>=</a:t>
            </a:r>
            <a:r>
              <a:rPr lang="en-US" sz="2000" b="1" dirty="0">
                <a:solidFill>
                  <a:srgbClr val="FFFFFF"/>
                </a:solidFill>
              </a:rPr>
              <a:t> 20%</a:t>
            </a:r>
          </a:p>
          <a:p>
            <a:pPr marL="285750" indent="-285750">
              <a:buFont typeface="Wingdings 3" charset="2"/>
              <a:buChar char=""/>
            </a:pPr>
            <a:r>
              <a:rPr lang="en-US" sz="2000" b="1" dirty="0">
                <a:solidFill>
                  <a:srgbClr val="FFFFFF"/>
                </a:solidFill>
              </a:rPr>
              <a:t>2007 </a:t>
            </a:r>
            <a:r>
              <a:rPr lang="en-US" sz="2000" b="1" dirty="0">
                <a:solidFill>
                  <a:srgbClr val="FF0000"/>
                </a:solidFill>
              </a:rPr>
              <a:t>=</a:t>
            </a:r>
            <a:r>
              <a:rPr lang="en-US" sz="2000" b="1" dirty="0">
                <a:solidFill>
                  <a:srgbClr val="FFFFFF"/>
                </a:solidFill>
              </a:rPr>
              <a:t> 30%</a:t>
            </a:r>
          </a:p>
          <a:p>
            <a:pPr marL="285750" indent="-285750">
              <a:buFont typeface="Wingdings 3" charset="2"/>
              <a:buChar char=""/>
            </a:pPr>
            <a:r>
              <a:rPr lang="en-US" sz="2000" b="1" dirty="0">
                <a:solidFill>
                  <a:srgbClr val="FFFFFF"/>
                </a:solidFill>
              </a:rPr>
              <a:t>2008 </a:t>
            </a:r>
            <a:r>
              <a:rPr lang="en-US" sz="2000" b="1" dirty="0">
                <a:solidFill>
                  <a:srgbClr val="FF0000"/>
                </a:solidFill>
              </a:rPr>
              <a:t>=</a:t>
            </a:r>
            <a:r>
              <a:rPr lang="en-US" sz="2000" b="1" dirty="0">
                <a:solidFill>
                  <a:srgbClr val="FFFFFF"/>
                </a:solidFill>
              </a:rPr>
              <a:t> 30%</a:t>
            </a:r>
          </a:p>
          <a:p>
            <a:pPr marL="285750" indent="-285750">
              <a:buFont typeface="Wingdings 3" charset="2"/>
              <a:buChar char=""/>
            </a:pPr>
            <a:r>
              <a:rPr lang="en-US" sz="2000" b="1" dirty="0">
                <a:solidFill>
                  <a:srgbClr val="FFFFFF"/>
                </a:solidFill>
              </a:rPr>
              <a:t>2009 -2012 </a:t>
            </a:r>
            <a:r>
              <a:rPr lang="en-US" sz="2000" b="1" dirty="0">
                <a:solidFill>
                  <a:srgbClr val="FF0000"/>
                </a:solidFill>
              </a:rPr>
              <a:t>=</a:t>
            </a:r>
            <a:r>
              <a:rPr lang="en-US" sz="2000" b="1" dirty="0">
                <a:solidFill>
                  <a:srgbClr val="FFFFFF"/>
                </a:solidFill>
              </a:rPr>
              <a:t> 10%</a:t>
            </a:r>
          </a:p>
          <a:p>
            <a:pPr marL="285750" indent="-285750">
              <a:buFont typeface="Wingdings 3" charset="2"/>
              <a:buChar char=""/>
            </a:pPr>
            <a:r>
              <a:rPr lang="en-US" sz="2000" b="1" dirty="0">
                <a:solidFill>
                  <a:srgbClr val="FFFFFF"/>
                </a:solidFill>
              </a:rPr>
              <a:t>2013 - 2018 </a:t>
            </a:r>
            <a:r>
              <a:rPr lang="en-US" sz="2000" b="1" dirty="0">
                <a:solidFill>
                  <a:srgbClr val="FF0000"/>
                </a:solidFill>
              </a:rPr>
              <a:t>=</a:t>
            </a:r>
            <a:r>
              <a:rPr lang="en-US" sz="2000" b="1" dirty="0">
                <a:solidFill>
                  <a:srgbClr val="FFFFFF"/>
                </a:solidFill>
              </a:rPr>
              <a:t> 30%</a:t>
            </a:r>
          </a:p>
          <a:p>
            <a:pPr marL="285750" indent="-285750">
              <a:buFont typeface="Wingdings 3" charset="2"/>
              <a:buChar char=""/>
            </a:pPr>
            <a:r>
              <a:rPr lang="en-US" sz="2000" b="1" dirty="0">
                <a:solidFill>
                  <a:srgbClr val="FFFFFF"/>
                </a:solidFill>
              </a:rPr>
              <a:t>2019 </a:t>
            </a:r>
            <a:r>
              <a:rPr lang="en-US" sz="2000" b="1" dirty="0">
                <a:solidFill>
                  <a:srgbClr val="FF0000"/>
                </a:solidFill>
              </a:rPr>
              <a:t>=</a:t>
            </a:r>
            <a:r>
              <a:rPr lang="en-US" sz="2000" b="1" dirty="0">
                <a:solidFill>
                  <a:srgbClr val="FFFFFF"/>
                </a:solidFill>
              </a:rPr>
              <a:t> 10%</a:t>
            </a:r>
          </a:p>
          <a:p>
            <a:endParaRPr lang="en-US" sz="2000" b="1" dirty="0">
              <a:solidFill>
                <a:srgbClr val="FFFFFF"/>
              </a:solidFill>
            </a:endParaRPr>
          </a:p>
          <a:p>
            <a:pPr marL="285750" indent="-285750">
              <a:buFont typeface="Wingdings 3" charset="2"/>
              <a:buChar char=""/>
            </a:pPr>
            <a:endParaRPr lang="en-US" sz="2000" b="1" dirty="0">
              <a:solidFill>
                <a:srgbClr val="FFFFFF"/>
              </a:solidFill>
            </a:endParaRPr>
          </a:p>
          <a:p>
            <a:pPr marL="285750" indent="-285750">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26871639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2BD28-835B-9D27-37A5-47FF67FF64C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1" i="0" kern="1200" dirty="0">
                <a:solidFill>
                  <a:srgbClr val="FFFF00"/>
                </a:solidFill>
                <a:latin typeface="+mj-lt"/>
                <a:ea typeface="+mj-ea"/>
                <a:cs typeface="+mj-cs"/>
              </a:rPr>
              <a:t>OUTPUT :</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F0DEA70-A897-F645-AD64-FFA9CD4FDB08}"/>
              </a:ext>
            </a:extLst>
          </p:cNvPr>
          <p:cNvPicPr>
            <a:picLocks noGrp="1" noChangeAspect="1"/>
          </p:cNvPicPr>
          <p:nvPr>
            <p:ph idx="1"/>
          </p:nvPr>
        </p:nvPicPr>
        <p:blipFill>
          <a:blip r:embed="rId6"/>
          <a:stretch>
            <a:fillRect/>
          </a:stretch>
        </p:blipFill>
        <p:spPr>
          <a:xfrm>
            <a:off x="643854" y="1026942"/>
            <a:ext cx="6270662" cy="4768999"/>
          </a:xfrm>
          <a:prstGeom prst="rect">
            <a:avLst/>
          </a:prstGeom>
          <a:effectLst/>
        </p:spPr>
      </p:pic>
    </p:spTree>
    <p:extLst>
      <p:ext uri="{BB962C8B-B14F-4D97-AF65-F5344CB8AC3E}">
        <p14:creationId xmlns:p14="http://schemas.microsoft.com/office/powerpoint/2010/main" val="201599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329</TotalTime>
  <Words>232</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Century Gothic</vt:lpstr>
      <vt:lpstr>Wingdings 3</vt:lpstr>
      <vt:lpstr>zeitung</vt:lpstr>
      <vt:lpstr>Ion</vt:lpstr>
      <vt:lpstr>DATA SCIENCE – MINI PROJECT</vt:lpstr>
      <vt:lpstr>Most popular dog breeds </vt:lpstr>
      <vt:lpstr>Guys do you like dogs and which breed you own.</vt:lpstr>
      <vt:lpstr>Content :</vt:lpstr>
      <vt:lpstr>Description :</vt:lpstr>
      <vt:lpstr>Overview of Dataset :</vt:lpstr>
      <vt:lpstr>PowerPoint Presentation</vt:lpstr>
      <vt:lpstr>Percentage :</vt:lpstr>
      <vt:lpstr>OUTPUT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dog breeds </dc:title>
  <dc:creator>Ramesh Kaliannan</dc:creator>
  <cp:lastModifiedBy>Ramesh Kaliannan</cp:lastModifiedBy>
  <cp:revision>13</cp:revision>
  <dcterms:created xsi:type="dcterms:W3CDTF">2023-02-08T04:57:58Z</dcterms:created>
  <dcterms:modified xsi:type="dcterms:W3CDTF">2023-02-12T10:15:38Z</dcterms:modified>
</cp:coreProperties>
</file>