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AU" sz="1428" u="none" cap="none" strike="noStrike">
                <a:solidFill>
                  <a:schemeClr val="dk1"/>
                </a:solidFill>
                <a:latin typeface="Arial"/>
                <a:ea typeface="Arial"/>
                <a:cs typeface="Arial"/>
                <a:sym typeface="Arial"/>
              </a:rPr>
              <a:t>Context</a:t>
            </a:r>
            <a:endParaRPr b="0" i="0" sz="700" u="none" cap="none" strike="noStrike">
              <a:solidFill>
                <a:srgbClr val="FF0000"/>
              </a:solidFill>
              <a:latin typeface="Arial"/>
              <a:ea typeface="Arial"/>
              <a:cs typeface="Arial"/>
              <a:sym typeface="Arial"/>
            </a:endParaRPr>
          </a:p>
        </p:txBody>
      </p:sp>
      <p:sp>
        <p:nvSpPr>
          <p:cNvPr id="25" name="Google Shape;25;p3"/>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3594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37404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37725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5050634" y="33915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592649"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AU" sz="1428" u="none" cap="none" strike="noStrike">
                <a:solidFill>
                  <a:schemeClr val="dk1"/>
                </a:solidFill>
                <a:latin typeface="Arial"/>
                <a:ea typeface="Arial"/>
                <a:cs typeface="Arial"/>
                <a:sym typeface="Arial"/>
              </a:rPr>
              <a:t>Scope of solution space</a:t>
            </a:r>
            <a:endParaRPr b="0" i="0" sz="1800" u="none" cap="none" strike="noStrike">
              <a:solidFill>
                <a:srgbClr val="FF0000"/>
              </a:solidFill>
              <a:latin typeface="Arial"/>
              <a:ea typeface="Arial"/>
              <a:cs typeface="Arial"/>
              <a:sym typeface="Arial"/>
            </a:endParaRPr>
          </a:p>
        </p:txBody>
      </p:sp>
      <p:sp>
        <p:nvSpPr>
          <p:cNvPr id="33" name="Google Shape;33;p3"/>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3"/>
          <p:cNvSpPr txBox="1"/>
          <p:nvPr/>
        </p:nvSpPr>
        <p:spPr>
          <a:xfrm>
            <a:off x="143100" y="1874375"/>
            <a:ext cx="4324500" cy="163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AU" sz="1050" u="none" cap="none" strike="noStrike">
                <a:solidFill>
                  <a:srgbClr val="000000"/>
                </a:solidFill>
                <a:latin typeface="Arial"/>
                <a:ea typeface="Arial"/>
                <a:cs typeface="Arial"/>
                <a:sym typeface="Arial"/>
              </a:rPr>
              <a:t>Monalco Mining one of the world’s largest iron ore mining companies. In response to worsening market conditions the management team decided to focus on streamlining costs, particularly maintenance. Information gathered by Maintenance SMEs displayed huge discrepancies in year on year spending patterns for ore crushers. Maintenance expenditure stands on $30M and forecast to rise in 150% over the next year. Also Indicating that ore crushers are being maintained 3 time more frequently than required by OEM, whereas excess wear is responsible for at least 80% of the maintenance work requests.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AU" sz="1000" u="none" cap="none" strike="noStrike">
                <a:solidFill>
                  <a:srgbClr val="000000"/>
                </a:solidFill>
                <a:latin typeface="Arial"/>
                <a:ea typeface="Arial"/>
                <a:cs typeface="Arial"/>
                <a:sym typeface="Arial"/>
              </a:rPr>
              <a:t>  </a:t>
            </a:r>
            <a:endParaRPr/>
          </a:p>
        </p:txBody>
      </p:sp>
      <p:sp>
        <p:nvSpPr>
          <p:cNvPr id="35" name="Google Shape;35;p3"/>
          <p:cNvSpPr txBox="1"/>
          <p:nvPr/>
        </p:nvSpPr>
        <p:spPr>
          <a:xfrm>
            <a:off x="143100" y="4041048"/>
            <a:ext cx="4324500" cy="11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AU" sz="1050"/>
              <a:t>A clear set of actions to test in order to </a:t>
            </a:r>
            <a:r>
              <a:rPr lang="en-AU" sz="1050"/>
              <a:t>achieve</a:t>
            </a:r>
            <a:r>
              <a:rPr lang="en-AU" sz="1050"/>
              <a:t> a detailed plan to reduce 20% worth of costs within next year with regard to ore crusher maintenance   </a:t>
            </a:r>
            <a:endParaRPr b="1" i="0" sz="1050" u="none" cap="none" strike="noStrike">
              <a:solidFill>
                <a:srgbClr val="000000"/>
              </a:solidFill>
              <a:latin typeface="Arial"/>
              <a:ea typeface="Arial"/>
              <a:cs typeface="Arial"/>
              <a:sym typeface="Arial"/>
            </a:endParaRPr>
          </a:p>
        </p:txBody>
      </p:sp>
      <p:sp>
        <p:nvSpPr>
          <p:cNvPr id="36" name="Google Shape;36;p3"/>
          <p:cNvSpPr txBox="1"/>
          <p:nvPr/>
        </p:nvSpPr>
        <p:spPr>
          <a:xfrm>
            <a:off x="157687" y="5086000"/>
            <a:ext cx="4324418" cy="1171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1000">
              <a:solidFill>
                <a:schemeClr val="dk1"/>
              </a:solidFill>
            </a:endParaRPr>
          </a:p>
          <a:p>
            <a:pPr indent="0" lvl="0" marL="0" marR="0" rtl="0" algn="l">
              <a:lnSpc>
                <a:spcPct val="100000"/>
              </a:lnSpc>
              <a:spcBef>
                <a:spcPts val="0"/>
              </a:spcBef>
              <a:spcAft>
                <a:spcPts val="0"/>
              </a:spcAft>
              <a:buNone/>
            </a:pPr>
            <a:r>
              <a:rPr lang="en-AU" sz="1050">
                <a:solidFill>
                  <a:schemeClr val="dk1"/>
                </a:solidFill>
              </a:rPr>
              <a:t>Among all assets main f</a:t>
            </a:r>
            <a:r>
              <a:rPr lang="en-AU" sz="1050">
                <a:solidFill>
                  <a:schemeClr val="dk1"/>
                </a:solidFill>
              </a:rPr>
              <a:t>ocus will be on ore crushers</a:t>
            </a:r>
            <a:endParaRPr sz="1050">
              <a:solidFill>
                <a:schemeClr val="dk1"/>
              </a:solidFill>
            </a:endParaRPr>
          </a:p>
          <a:p>
            <a:pPr indent="0" lvl="0" marL="0" marR="0" rtl="0" algn="l">
              <a:lnSpc>
                <a:spcPct val="100000"/>
              </a:lnSpc>
              <a:spcBef>
                <a:spcPts val="0"/>
              </a:spcBef>
              <a:spcAft>
                <a:spcPts val="0"/>
              </a:spcAft>
              <a:buNone/>
            </a:pPr>
            <a:r>
              <a:rPr lang="en-AU" sz="1000">
                <a:solidFill>
                  <a:schemeClr val="dk1"/>
                </a:solidFill>
              </a:rPr>
              <a:t>Among all operational costs, main focus will be on work order requests and maintenance events</a:t>
            </a:r>
            <a:endParaRPr sz="1000">
              <a:solidFill>
                <a:schemeClr val="dk1"/>
              </a:solidFill>
            </a:endParaRPr>
          </a:p>
          <a:p>
            <a:pPr indent="0" lvl="0" marL="0" marR="0" rtl="0" algn="l">
              <a:lnSpc>
                <a:spcPct val="100000"/>
              </a:lnSpc>
              <a:spcBef>
                <a:spcPts val="0"/>
              </a:spcBef>
              <a:spcAft>
                <a:spcPts val="0"/>
              </a:spcAft>
              <a:buNone/>
            </a:pPr>
            <a:r>
              <a:t/>
            </a:r>
            <a:endParaRPr sz="1000">
              <a:solidFill>
                <a:schemeClr val="dk1"/>
              </a:solidFill>
            </a:endParaRPr>
          </a:p>
        </p:txBody>
      </p:sp>
      <p:sp>
        <p:nvSpPr>
          <p:cNvPr id="37" name="Google Shape;37;p3"/>
          <p:cNvSpPr txBox="1"/>
          <p:nvPr/>
        </p:nvSpPr>
        <p:spPr>
          <a:xfrm>
            <a:off x="4590928" y="5085174"/>
            <a:ext cx="4324418" cy="11719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lang="en-AU" sz="1050">
                <a:solidFill>
                  <a:schemeClr val="dk1"/>
                </a:solidFill>
              </a:rPr>
              <a:t>Data Historian- data on produced </a:t>
            </a:r>
            <a:r>
              <a:rPr lang="en-AU" sz="1050">
                <a:solidFill>
                  <a:schemeClr val="dk1"/>
                </a:solidFill>
              </a:rPr>
              <a:t>quantities from the crushers and </a:t>
            </a:r>
            <a:r>
              <a:rPr lang="en-AU" sz="1050">
                <a:solidFill>
                  <a:schemeClr val="dk1"/>
                </a:solidFill>
              </a:rPr>
              <a:t> all raw data on the conditions during process (vibration, temperature, humidity)</a:t>
            </a:r>
            <a:endParaRPr sz="1050">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AU" sz="1050">
                <a:solidFill>
                  <a:schemeClr val="dk1"/>
                </a:solidFill>
              </a:rPr>
              <a:t>SAP - data on equipment logs and maintenance work order requests</a:t>
            </a:r>
            <a:endParaRPr sz="1050">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AU" sz="1050">
                <a:solidFill>
                  <a:schemeClr val="dk1"/>
                </a:solidFill>
              </a:rPr>
              <a:t>Ellipse - data on older </a:t>
            </a:r>
            <a:r>
              <a:rPr lang="en-AU" sz="1050">
                <a:solidFill>
                  <a:schemeClr val="dk1"/>
                </a:solidFill>
              </a:rPr>
              <a:t>maintenance work order requests (before SAP)</a:t>
            </a:r>
            <a:endParaRPr sz="1050">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AU" sz="1050">
                <a:solidFill>
                  <a:schemeClr val="dk1"/>
                </a:solidFill>
              </a:rPr>
              <a:t>Ore crusher system - high level process maps for individual models</a:t>
            </a:r>
            <a:endParaRPr sz="1050">
              <a:solidFill>
                <a:schemeClr val="dk1"/>
              </a:solidFill>
            </a:endParaRPr>
          </a:p>
          <a:p>
            <a:pPr indent="0" lvl="0" marL="0" marR="0" rtl="0" algn="l">
              <a:lnSpc>
                <a:spcPct val="100000"/>
              </a:lnSpc>
              <a:spcBef>
                <a:spcPts val="0"/>
              </a:spcBef>
              <a:spcAft>
                <a:spcPts val="0"/>
              </a:spcAft>
              <a:buClr>
                <a:srgbClr val="000000"/>
              </a:buClr>
              <a:buSzPts val="1000"/>
              <a:buFont typeface="Arial"/>
              <a:buNone/>
            </a:pPr>
            <a:r>
              <a:rPr lang="en-AU" sz="1050">
                <a:solidFill>
                  <a:schemeClr val="dk1"/>
                </a:solidFill>
              </a:rPr>
              <a:t> </a:t>
            </a:r>
            <a:endParaRPr sz="1050">
              <a:solidFill>
                <a:schemeClr val="dk1"/>
              </a:solidFill>
            </a:endParaRPr>
          </a:p>
        </p:txBody>
      </p:sp>
      <p:sp>
        <p:nvSpPr>
          <p:cNvPr id="38" name="Google Shape;38;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6" name="Google Shape;46;p3"/>
          <p:cNvSpPr txBox="1"/>
          <p:nvPr/>
        </p:nvSpPr>
        <p:spPr>
          <a:xfrm>
            <a:off x="4607126" y="3700000"/>
            <a:ext cx="4324500" cy="125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AU" sz="1050" u="none" cap="none" strike="noStrike">
                <a:solidFill>
                  <a:srgbClr val="000000"/>
                </a:solidFill>
                <a:latin typeface="Arial"/>
                <a:ea typeface="Arial"/>
                <a:cs typeface="Arial"/>
                <a:sym typeface="Arial"/>
              </a:rPr>
              <a:t>Chanel Adams – Reliability Engineer</a:t>
            </a:r>
            <a:endParaRPr sz="1050"/>
          </a:p>
          <a:p>
            <a:pPr indent="0" lvl="0" marL="0" marR="0" rtl="0" algn="l">
              <a:lnSpc>
                <a:spcPct val="100000"/>
              </a:lnSpc>
              <a:spcBef>
                <a:spcPts val="0"/>
              </a:spcBef>
              <a:spcAft>
                <a:spcPts val="0"/>
              </a:spcAft>
              <a:buClr>
                <a:srgbClr val="000000"/>
              </a:buClr>
              <a:buSzPts val="1000"/>
              <a:buFont typeface="Arial"/>
              <a:buNone/>
            </a:pPr>
            <a:r>
              <a:rPr b="0" i="0" lang="en-AU" sz="1050" u="none" cap="none" strike="noStrike">
                <a:solidFill>
                  <a:srgbClr val="000000"/>
                </a:solidFill>
                <a:latin typeface="Arial"/>
                <a:ea typeface="Arial"/>
                <a:cs typeface="Arial"/>
                <a:sym typeface="Arial"/>
              </a:rPr>
              <a:t>Jonas Richards – Asset Integrity Manager</a:t>
            </a:r>
            <a:endParaRPr sz="1050"/>
          </a:p>
          <a:p>
            <a:pPr indent="0" lvl="0" marL="0" marR="0" rtl="0" algn="l">
              <a:lnSpc>
                <a:spcPct val="100000"/>
              </a:lnSpc>
              <a:spcBef>
                <a:spcPts val="0"/>
              </a:spcBef>
              <a:spcAft>
                <a:spcPts val="0"/>
              </a:spcAft>
              <a:buClr>
                <a:srgbClr val="000000"/>
              </a:buClr>
              <a:buSzPts val="1000"/>
              <a:buFont typeface="Arial"/>
              <a:buNone/>
            </a:pPr>
            <a:r>
              <a:rPr b="0" i="0" lang="en-AU" sz="1050" u="none" cap="none" strike="noStrike">
                <a:solidFill>
                  <a:srgbClr val="000000"/>
                </a:solidFill>
                <a:latin typeface="Arial"/>
                <a:ea typeface="Arial"/>
                <a:cs typeface="Arial"/>
                <a:sym typeface="Arial"/>
              </a:rPr>
              <a:t>Bruce Banner – Maintenance SME</a:t>
            </a:r>
            <a:endParaRPr sz="1050"/>
          </a:p>
          <a:p>
            <a:pPr indent="0" lvl="0" marL="0" marR="0" rtl="0" algn="l">
              <a:lnSpc>
                <a:spcPct val="100000"/>
              </a:lnSpc>
              <a:spcBef>
                <a:spcPts val="0"/>
              </a:spcBef>
              <a:spcAft>
                <a:spcPts val="0"/>
              </a:spcAft>
              <a:buNone/>
            </a:pPr>
            <a:r>
              <a:rPr b="0" i="0" lang="en-AU" sz="1050" u="none" cap="none" strike="noStrike">
                <a:solidFill>
                  <a:srgbClr val="000000"/>
                </a:solidFill>
                <a:latin typeface="Arial"/>
                <a:ea typeface="Arial"/>
                <a:cs typeface="Arial"/>
                <a:sym typeface="Arial"/>
              </a:rPr>
              <a:t>Tara Starr –  Maintenance SME</a:t>
            </a:r>
            <a:endParaRPr sz="1050"/>
          </a:p>
          <a:p>
            <a:pPr indent="0" lvl="0" marL="0" marR="0" rtl="0" algn="l">
              <a:lnSpc>
                <a:spcPct val="100000"/>
              </a:lnSpc>
              <a:spcBef>
                <a:spcPts val="0"/>
              </a:spcBef>
              <a:spcAft>
                <a:spcPts val="0"/>
              </a:spcAft>
              <a:buClr>
                <a:srgbClr val="000000"/>
              </a:buClr>
              <a:buSzPts val="1000"/>
              <a:buFont typeface="Arial"/>
              <a:buNone/>
            </a:pPr>
            <a:r>
              <a:rPr b="0" i="0" lang="en-AU" sz="1050" u="none" cap="none" strike="noStrike">
                <a:solidFill>
                  <a:srgbClr val="000000"/>
                </a:solidFill>
                <a:latin typeface="Arial"/>
                <a:ea typeface="Arial"/>
                <a:cs typeface="Arial"/>
                <a:sym typeface="Arial"/>
              </a:rPr>
              <a:t>Jane Steere – Principal Maintenance</a:t>
            </a:r>
            <a:endParaRPr sz="1050"/>
          </a:p>
          <a:p>
            <a:pPr indent="0" lvl="0" marL="0" marR="0" rtl="0" algn="l">
              <a:lnSpc>
                <a:spcPct val="100000"/>
              </a:lnSpc>
              <a:spcBef>
                <a:spcPts val="0"/>
              </a:spcBef>
              <a:spcAft>
                <a:spcPts val="0"/>
              </a:spcAft>
              <a:buClr>
                <a:srgbClr val="000000"/>
              </a:buClr>
              <a:buSzPts val="1000"/>
              <a:buFont typeface="Arial"/>
              <a:buNone/>
            </a:pPr>
            <a:r>
              <a:rPr b="0" i="0" lang="en-AU" sz="1050" u="none" cap="none" strike="noStrike">
                <a:solidFill>
                  <a:srgbClr val="000000"/>
                </a:solidFill>
                <a:latin typeface="Arial"/>
                <a:ea typeface="Arial"/>
                <a:cs typeface="Arial"/>
                <a:sym typeface="Arial"/>
              </a:rPr>
              <a:t>Fargo Williams – Change Manager</a:t>
            </a:r>
            <a:endParaRPr b="0" i="0" sz="1050" u="none" cap="none" strike="noStrike">
              <a:solidFill>
                <a:srgbClr val="000000"/>
              </a:solidFill>
              <a:latin typeface="Arial"/>
              <a:ea typeface="Arial"/>
              <a:cs typeface="Arial"/>
              <a:sym typeface="Arial"/>
            </a:endParaRPr>
          </a:p>
        </p:txBody>
      </p:sp>
      <p:sp>
        <p:nvSpPr>
          <p:cNvPr id="47" name="Google Shape;47;p3"/>
          <p:cNvSpPr txBox="1"/>
          <p:nvPr/>
        </p:nvSpPr>
        <p:spPr>
          <a:xfrm>
            <a:off x="184150" y="540900"/>
            <a:ext cx="7662600" cy="71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000"/>
              </a:spcAft>
              <a:buNone/>
            </a:pPr>
            <a:r>
              <a:rPr lang="en-AU"/>
              <a:t>How can Monalco Mining reduce operational cost by $9M within the next year by reducing maintenance work requests for ore crushers?</a:t>
            </a:r>
            <a:r>
              <a:rPr b="1" lang="en-AU" sz="1500"/>
              <a:t> </a:t>
            </a:r>
            <a:endParaRPr b="1" sz="1500"/>
          </a:p>
        </p:txBody>
      </p:sp>
      <p:sp>
        <p:nvSpPr>
          <p:cNvPr id="48" name="Google Shape;48;p3"/>
          <p:cNvSpPr txBox="1"/>
          <p:nvPr/>
        </p:nvSpPr>
        <p:spPr>
          <a:xfrm>
            <a:off x="4558225" y="1906450"/>
            <a:ext cx="4324500" cy="133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lang="en-AU" sz="1050"/>
              <a:t>- </a:t>
            </a:r>
            <a:r>
              <a:rPr b="0" i="0" lang="en-AU" sz="1050" u="none" cap="none" strike="noStrike">
                <a:solidFill>
                  <a:srgbClr val="000000"/>
                </a:solidFill>
                <a:latin typeface="Arial"/>
                <a:ea typeface="Arial"/>
                <a:cs typeface="Arial"/>
                <a:sym typeface="Arial"/>
              </a:rPr>
              <a:t>Plans to cut down maintenance events may lead to resistance from reliability engineering team.</a:t>
            </a:r>
            <a:endParaRPr sz="1050"/>
          </a:p>
          <a:p>
            <a:pPr indent="0" lvl="0" marL="0" marR="0" rtl="0" algn="l">
              <a:lnSpc>
                <a:spcPct val="100000"/>
              </a:lnSpc>
              <a:spcBef>
                <a:spcPts val="0"/>
              </a:spcBef>
              <a:spcAft>
                <a:spcPts val="0"/>
              </a:spcAft>
              <a:buClr>
                <a:srgbClr val="000000"/>
              </a:buClr>
              <a:buSzPts val="1000"/>
              <a:buFont typeface="Arial"/>
              <a:buNone/>
            </a:pPr>
            <a:r>
              <a:rPr lang="en-AU" sz="1050"/>
              <a:t>- </a:t>
            </a:r>
            <a:r>
              <a:rPr b="0" i="0" lang="en-AU" sz="1050" u="none" cap="none" strike="noStrike">
                <a:solidFill>
                  <a:srgbClr val="000000"/>
                </a:solidFill>
                <a:latin typeface="Arial"/>
                <a:ea typeface="Arial"/>
                <a:cs typeface="Arial"/>
                <a:sym typeface="Arial"/>
              </a:rPr>
              <a:t>Must maintain recommended OEM limit of one maintenance at every 50K tons processed.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AU" sz="1050"/>
              <a:t>- 80% of work request is due to ‘excess wear’ what may limit us from further reducing </a:t>
            </a:r>
            <a:r>
              <a:rPr lang="en-AU" sz="1050"/>
              <a:t>maintenance</a:t>
            </a:r>
            <a:r>
              <a:rPr lang="en-AU" sz="1050"/>
              <a:t> events  </a:t>
            </a:r>
            <a:endParaRPr sz="1050"/>
          </a:p>
          <a:p>
            <a:pPr indent="0" lvl="0" marL="0" marR="0" rtl="0" algn="l">
              <a:lnSpc>
                <a:spcPct val="100000"/>
              </a:lnSpc>
              <a:spcBef>
                <a:spcPts val="0"/>
              </a:spcBef>
              <a:spcAft>
                <a:spcPts val="0"/>
              </a:spcAft>
              <a:buClr>
                <a:srgbClr val="000000"/>
              </a:buClr>
              <a:buSzPts val="1000"/>
              <a:buFont typeface="Arial"/>
              <a:buNone/>
            </a:pPr>
            <a:r>
              <a:rPr lang="en-AU" sz="1050"/>
              <a:t>- With current market conditions, there’s no </a:t>
            </a:r>
            <a:r>
              <a:rPr lang="en-AU" sz="1050"/>
              <a:t>budget (or it’s l</a:t>
            </a:r>
            <a:r>
              <a:rPr lang="en-AU" sz="1050"/>
              <a:t>imited) to replace old machine for new models  </a:t>
            </a:r>
            <a:endParaRPr sz="10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