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2BA0D5-A50D-63F2-D8AB-C51E2AFF6C89}" v="63" dt="2024-03-31T08:32:36.194"/>
    <p1510:client id="{7C30E636-AAC9-551F-29B1-B3D6CD32877B}" v="810" dt="2024-03-31T06:48:30.779"/>
    <p1510:client id="{8F049633-EDDD-8028-F021-8F634546F4DD}" v="258" dt="2024-04-02T01:21:52.2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74" d="100"/>
          <a:sy n="74" d="100"/>
        </p:scale>
        <p:origin x="1032"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VeUjnIw0MnZk0jeNypqmnINuAxp4l_aI" TargetMode="External"/><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hyperlink" Target="https://colab.research.google.com/drive/16UpOOtpbqdFyW-VeMeXmHsVCjTTqG9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6534" y="3102725"/>
            <a:ext cx="8561466" cy="509114"/>
          </a:xfrm>
          <a:prstGeom prst="rect">
            <a:avLst/>
          </a:prstGeom>
        </p:spPr>
        <p:txBody>
          <a:bodyPr vert="horz" wrap="square" lIns="0" tIns="16510" rIns="0" bIns="0" rtlCol="0" anchor="t">
            <a:spAutoFit/>
          </a:bodyPr>
          <a:lstStyle/>
          <a:p>
            <a:pPr marL="3213735">
              <a:spcBef>
                <a:spcPts val="130"/>
              </a:spcBef>
            </a:pPr>
            <a:r>
              <a:rPr lang="en-IN" b="1" spc="15" dirty="0">
                <a:latin typeface="Arial"/>
              </a:rPr>
              <a:t>K LIBNI MACKLENDS</a:t>
            </a:r>
          </a:p>
        </p:txBody>
      </p:sp>
      <p:sp>
        <p:nvSpPr>
          <p:cNvPr id="8" name="object 8"/>
          <p:cNvSpPr txBox="1"/>
          <p:nvPr/>
        </p:nvSpPr>
        <p:spPr>
          <a:xfrm>
            <a:off x="6809590" y="3684475"/>
            <a:ext cx="1859280" cy="391795"/>
          </a:xfrm>
          <a:prstGeom prst="rect">
            <a:avLst/>
          </a:prstGeom>
        </p:spPr>
        <p:txBody>
          <a:bodyPr vert="horz" wrap="square" lIns="0" tIns="12700" rIns="0" bIns="0" rtlCol="0" anchor="t">
            <a:spAutoFit/>
          </a:bodyPr>
          <a:lstStyle/>
          <a:p>
            <a:pPr marL="12700">
              <a:lnSpc>
                <a:spcPct val="100000"/>
              </a:lnSpc>
              <a:spcBef>
                <a:spcPts val="100"/>
              </a:spcBef>
            </a:pPr>
            <a:r>
              <a:rPr sz="2400" b="1" spc="10" dirty="0">
                <a:solidFill>
                  <a:schemeClr val="tx1">
                    <a:lumMod val="65000"/>
                    <a:lumOff val="35000"/>
                  </a:schemeClr>
                </a:solidFill>
                <a:latin typeface="Trebuchet MS"/>
                <a:cs typeface="Trebuchet MS"/>
              </a:rPr>
              <a:t>Final</a:t>
            </a:r>
            <a:r>
              <a:rPr sz="2400" b="1" spc="-165" dirty="0">
                <a:solidFill>
                  <a:srgbClr val="2D936B"/>
                </a:solidFill>
                <a:latin typeface="Trebuchet MS"/>
                <a:cs typeface="Trebuchet MS"/>
              </a:rPr>
              <a:t> </a:t>
            </a:r>
            <a:r>
              <a:rPr sz="2400" b="1" spc="-5" dirty="0">
                <a:solidFill>
                  <a:schemeClr val="tx1">
                    <a:lumMod val="65000"/>
                    <a:lumOff val="35000"/>
                  </a:schemeClr>
                </a:solidFill>
                <a:latin typeface="Trebuchet MS"/>
                <a:cs typeface="Trebuchet MS"/>
              </a:rPr>
              <a:t>Project</a:t>
            </a:r>
            <a:endParaRPr lang="en-US" sz="2400">
              <a:solidFill>
                <a:schemeClr val="tx1">
                  <a:lumMod val="65000"/>
                  <a:lumOff val="35000"/>
                </a:schemeClr>
              </a:solidFill>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E1C-CA26-26A7-529F-FC4E8780DCE3}"/>
              </a:ext>
            </a:extLst>
          </p:cNvPr>
          <p:cNvSpPr>
            <a:spLocks noGrp="1"/>
          </p:cNvSpPr>
          <p:nvPr>
            <p:ph type="title"/>
          </p:nvPr>
        </p:nvSpPr>
        <p:spPr>
          <a:xfrm>
            <a:off x="441567" y="329415"/>
            <a:ext cx="4764630" cy="758190"/>
          </a:xfrm>
        </p:spPr>
        <p:txBody>
          <a:bodyPr wrap="square" lIns="0" tIns="0" rIns="0" bIns="0" anchor="t">
            <a:spAutoFit/>
          </a:bodyPr>
          <a:lstStyle/>
          <a:p>
            <a:r>
              <a:rPr lang="en-US" dirty="0"/>
              <a:t>APPLICATIONS</a:t>
            </a:r>
          </a:p>
        </p:txBody>
      </p:sp>
      <p:sp>
        <p:nvSpPr>
          <p:cNvPr id="3" name="Text Placeholder 2">
            <a:extLst>
              <a:ext uri="{FF2B5EF4-FFF2-40B4-BE49-F238E27FC236}">
                <a16:creationId xmlns:a16="http://schemas.microsoft.com/office/drawing/2014/main" id="{F47B03D5-E22B-0DEC-6255-07F55A960E77}"/>
              </a:ext>
            </a:extLst>
          </p:cNvPr>
          <p:cNvSpPr>
            <a:spLocks noGrp="1"/>
          </p:cNvSpPr>
          <p:nvPr>
            <p:ph type="body" idx="1"/>
          </p:nvPr>
        </p:nvSpPr>
        <p:spPr>
          <a:xfrm>
            <a:off x="441512" y="1436320"/>
            <a:ext cx="7115648" cy="5309146"/>
          </a:xfrm>
        </p:spPr>
        <p:txBody>
          <a:bodyPr wrap="square" lIns="0" tIns="0" rIns="0" bIns="0" anchor="t">
            <a:spAutoFit/>
          </a:bodyPr>
          <a:lstStyle/>
          <a:p>
            <a:pPr algn="l"/>
            <a:r>
              <a:rPr lang="en-US" sz="1500" b="1" dirty="0">
                <a:solidFill>
                  <a:schemeClr val="tx1"/>
                </a:solidFill>
                <a:latin typeface="Söhne"/>
              </a:rPr>
              <a:t>In this </a:t>
            </a:r>
            <a:r>
              <a:rPr lang="en-US" sz="1500" b="1" i="0" dirty="0">
                <a:solidFill>
                  <a:schemeClr val="tx1"/>
                </a:solidFill>
                <a:effectLst/>
                <a:latin typeface="Söhne"/>
              </a:rPr>
              <a:t>CNN-based image classification system finds application across various domains, revolutionizing how we interact with visual data. In e-commerce, it enables efficient product categorization, enhancing user experience through accurate search results and personalized recommendations. Moreover, in healthcare, the system facilitates disease diagnosis by analyzing medical images, aiding physicians in making timely and accurate diagnoses.</a:t>
            </a:r>
          </a:p>
          <a:p>
            <a:pPr algn="l"/>
            <a:r>
              <a:rPr lang="en-US" sz="1500" b="1" i="0" dirty="0">
                <a:solidFill>
                  <a:schemeClr val="tx1"/>
                </a:solidFill>
                <a:effectLst/>
                <a:latin typeface="Söhne"/>
              </a:rPr>
              <a:t>In autonomous driving, our solution plays a pivotal role in object recognition, ensuring the safety of passengers and pedestrians by accurately identifying vehicles, pedestrians, and road signs in real-time. Additionally, in surveillance and security systems, it enhances threat detection capabilities by identifying suspicious activities and objects in monitored areas, bolstering public safety.</a:t>
            </a:r>
          </a:p>
          <a:p>
            <a:pPr algn="l"/>
            <a:r>
              <a:rPr lang="en-US" sz="1500" b="1" i="0" dirty="0">
                <a:solidFill>
                  <a:schemeClr val="tx1"/>
                </a:solidFill>
                <a:effectLst/>
                <a:latin typeface="Söhne"/>
              </a:rPr>
              <a:t>Furthermore, in manufacturing and quality control, our system automates defect detection in products by analyzing images captured during the production process, ensuring high-quality outputs and reducing manual inspection efforts.</a:t>
            </a:r>
          </a:p>
          <a:p>
            <a:pPr algn="l"/>
            <a:r>
              <a:rPr lang="en-US" sz="1500" b="1" i="0" dirty="0">
                <a:solidFill>
                  <a:schemeClr val="tx1"/>
                </a:solidFill>
                <a:effectLst/>
                <a:latin typeface="Söhne"/>
              </a:rPr>
              <a:t>Moreover, educational institutions can utilize our solution to automate grading and feedback processes for assignments involving visual content, thereby saving time and providing more consistent evaluations.</a:t>
            </a:r>
          </a:p>
          <a:p>
            <a:pPr algn="l"/>
            <a:r>
              <a:rPr lang="en-US" sz="1500" b="1" i="0" dirty="0">
                <a:solidFill>
                  <a:schemeClr val="tx1"/>
                </a:solidFill>
                <a:effectLst/>
                <a:latin typeface="Söhne"/>
              </a:rPr>
              <a:t>Ultimately, our CNN-based image classification system has vast implications across industries, driving efficiency, accuracy, and innovation. Its ability to accurately classify and recognize images from the CIFAR-10 dataset opens doors to numerous applications, ranging from enhancing user experiences to improving safety and security, thereby shaping the future of computer vision technology.</a:t>
            </a:r>
          </a:p>
          <a:p>
            <a:endParaRPr lang="en-US" sz="1500" b="1" dirty="0">
              <a:solidFill>
                <a:schemeClr val="tx1"/>
              </a:solidFill>
            </a:endParaRPr>
          </a:p>
        </p:txBody>
      </p:sp>
      <p:pic>
        <p:nvPicPr>
          <p:cNvPr id="4" name="Picture 3" descr="A person holding a large cellphone&#10;&#10;Description automatically generated">
            <a:extLst>
              <a:ext uri="{FF2B5EF4-FFF2-40B4-BE49-F238E27FC236}">
                <a16:creationId xmlns:a16="http://schemas.microsoft.com/office/drawing/2014/main" id="{2145BD1D-89EA-BB70-8901-C06D8576CE76}"/>
              </a:ext>
            </a:extLst>
          </p:cNvPr>
          <p:cNvPicPr>
            <a:picLocks noChangeAspect="1"/>
          </p:cNvPicPr>
          <p:nvPr/>
        </p:nvPicPr>
        <p:blipFill>
          <a:blip r:embed="rId2"/>
          <a:stretch>
            <a:fillRect/>
          </a:stretch>
        </p:blipFill>
        <p:spPr>
          <a:xfrm>
            <a:off x="7534835" y="1450042"/>
            <a:ext cx="4114800" cy="4114800"/>
          </a:xfrm>
          <a:prstGeom prst="rect">
            <a:avLst/>
          </a:prstGeom>
        </p:spPr>
      </p:pic>
    </p:spTree>
    <p:extLst>
      <p:ext uri="{BB962C8B-B14F-4D97-AF65-F5344CB8AC3E}">
        <p14:creationId xmlns:p14="http://schemas.microsoft.com/office/powerpoint/2010/main" val="12063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9013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4" name="TextBox 13">
            <a:extLst>
              <a:ext uri="{FF2B5EF4-FFF2-40B4-BE49-F238E27FC236}">
                <a16:creationId xmlns:a16="http://schemas.microsoft.com/office/drawing/2014/main" id="{490BC127-869C-A3F6-572E-C89255A675DE}"/>
              </a:ext>
            </a:extLst>
          </p:cNvPr>
          <p:cNvSpPr txBox="1"/>
          <p:nvPr/>
        </p:nvSpPr>
        <p:spPr>
          <a:xfrm>
            <a:off x="777056" y="1330220"/>
            <a:ext cx="8077200" cy="2125390"/>
          </a:xfrm>
          <a:prstGeom prst="rect">
            <a:avLst/>
          </a:prstGeom>
          <a:noFill/>
        </p:spPr>
        <p:txBody>
          <a:bodyPr wrap="square" lIns="91440" tIns="45720" rIns="91440" bIns="45720" anchor="t">
            <a:spAutoFit/>
          </a:bodyPr>
          <a:lstStyle/>
          <a:p>
            <a:pPr algn="just">
              <a:lnSpc>
                <a:spcPct val="150000"/>
              </a:lnSpc>
            </a:pPr>
            <a:r>
              <a:rPr lang="en-US" b="1" i="0" dirty="0">
                <a:effectLst/>
                <a:latin typeface="Söhne"/>
              </a:rPr>
              <a:t>The developed CNN-based image classification system achieved state-of-the-art performance on the CIFAR-10 dataset, with an accuracy of over 90%. Through rigorous experimentation and optimization, the system demonstrates robustness and generalization capability, promising significant advancements in computer vision technology and its diverse applications across industries.</a:t>
            </a:r>
            <a:endParaRPr lang="en-IN"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2CA8D70D-B689-80F0-1FB7-291773EA4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51F9FD0-44D3-463D-8BD4-D0FAD835C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78E711-0F3F-1F46-22B5-B52E5E9FB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30490F28-723C-3255-1915-91664DD3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8ACCB40-375B-59D0-270B-2025800ABCBB}"/>
              </a:ext>
            </a:extLst>
          </p:cNvPr>
          <p:cNvSpPr txBox="1"/>
          <p:nvPr/>
        </p:nvSpPr>
        <p:spPr>
          <a:xfrm>
            <a:off x="751321" y="4716244"/>
            <a:ext cx="6104020" cy="1754326"/>
          </a:xfrm>
          <a:prstGeom prst="rect">
            <a:avLst/>
          </a:prstGeom>
          <a:noFill/>
        </p:spPr>
        <p:txBody>
          <a:bodyPr wrap="square">
            <a:spAutoFit/>
          </a:bodyPr>
          <a:lstStyle/>
          <a:p>
            <a:r>
              <a:rPr lang="en-IN" dirty="0">
                <a:hlinkClick r:id="rId3"/>
              </a:rPr>
              <a:t>https://colab.research.google.com/drive/1VeUjnIw0MnZk0jeNypqmnINuAxp4l_aI</a:t>
            </a:r>
            <a:endParaRPr lang="en-IN" dirty="0"/>
          </a:p>
          <a:p>
            <a:endParaRPr lang="en-IN" dirty="0"/>
          </a:p>
          <a:p>
            <a:r>
              <a:rPr lang="en-IN" dirty="0">
                <a:hlinkClick r:id="rId4"/>
              </a:rPr>
              <a:t>https://colab.research.google.com/drive</a:t>
            </a:r>
            <a:r>
              <a:rPr lang="en-IN">
                <a:hlinkClick r:id="rId4"/>
              </a:rPr>
              <a:t>/16UpOOtpbqdFyW-VeMeXmHsVCjTTqG9Io</a:t>
            </a:r>
            <a:endParaRPr lang="en-IN"/>
          </a:p>
          <a:p>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713484" y="7940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pic>
        <p:nvPicPr>
          <p:cNvPr id="19" name="object 19"/>
          <p:cNvPicPr/>
          <p:nvPr/>
        </p:nvPicPr>
        <p:blipFill>
          <a:blip r:embed="rId2" cstate="print"/>
          <a:stretch>
            <a:fillRect/>
          </a:stretch>
        </p:blipFill>
        <p:spPr>
          <a:xfrm>
            <a:off x="676275" y="6467475"/>
            <a:ext cx="2143125" cy="200025"/>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7F3F4296-A640-B8F6-0B46-A0493B9F5E77}"/>
              </a:ext>
            </a:extLst>
          </p:cNvPr>
          <p:cNvSpPr txBox="1"/>
          <p:nvPr/>
        </p:nvSpPr>
        <p:spPr>
          <a:xfrm>
            <a:off x="5816386" y="1713901"/>
            <a:ext cx="4000394" cy="2677656"/>
          </a:xfrm>
          <a:prstGeom prst="rect">
            <a:avLst/>
          </a:prstGeom>
          <a:noFill/>
        </p:spPr>
        <p:txBody>
          <a:bodyPr wrap="square" lIns="91440" tIns="45720" rIns="91440" bIns="45720" anchor="t">
            <a:spAutoFit/>
          </a:bodyPr>
          <a:lstStyle/>
          <a:p>
            <a:r>
              <a:rPr lang="en" sz="4200" dirty="0">
                <a:latin typeface="Segoe UI Black" panose="020B0A02040204020203" pitchFamily="34" charset="0"/>
                <a:ea typeface="Segoe UI Black" panose="020B0A02040204020203" pitchFamily="34" charset="0"/>
              </a:rPr>
              <a:t>Image Recognition using CIFAR-10 data</a:t>
            </a:r>
            <a:endParaRPr lang="en-US" sz="4200" b="1" dirty="0">
              <a:latin typeface="Segoe UI Black" panose="020B0A02040204020203" pitchFamily="34" charset="0"/>
              <a:ea typeface="Segoe UI Black" panose="020B0A02040204020203" pitchFamily="34" charset="0"/>
              <a:cs typeface="Calibri"/>
            </a:endParaRPr>
          </a:p>
        </p:txBody>
      </p:sp>
      <p:pic>
        <p:nvPicPr>
          <p:cNvPr id="2" name="Picture 1" descr="A person looking at an x-ray&#10;&#10;Description automatically generated">
            <a:extLst>
              <a:ext uri="{FF2B5EF4-FFF2-40B4-BE49-F238E27FC236}">
                <a16:creationId xmlns:a16="http://schemas.microsoft.com/office/drawing/2014/main" id="{810CB620-1263-F36A-F6A1-D6B970243870}"/>
              </a:ext>
            </a:extLst>
          </p:cNvPr>
          <p:cNvPicPr>
            <a:picLocks noChangeAspect="1"/>
          </p:cNvPicPr>
          <p:nvPr/>
        </p:nvPicPr>
        <p:blipFill>
          <a:blip r:embed="rId3"/>
          <a:stretch>
            <a:fillRect/>
          </a:stretch>
        </p:blipFill>
        <p:spPr>
          <a:xfrm>
            <a:off x="381000" y="1833013"/>
            <a:ext cx="5143500" cy="3673826"/>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448422" y="344535"/>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rgbClr val="000000"/>
                </a:solidFill>
              </a:rPr>
              <a:t>A</a:t>
            </a:r>
            <a:r>
              <a:rPr spc="-5" dirty="0">
                <a:solidFill>
                  <a:srgbClr val="000000"/>
                </a:solidFill>
              </a:rPr>
              <a:t>G</a:t>
            </a:r>
            <a:r>
              <a:rPr spc="-35" dirty="0">
                <a:solidFill>
                  <a:srgbClr val="000000"/>
                </a:solidFill>
              </a:rPr>
              <a:t>E</a:t>
            </a:r>
            <a:r>
              <a:rPr spc="15" dirty="0">
                <a:solidFill>
                  <a:srgbClr val="000000"/>
                </a:solidFill>
              </a:rPr>
              <a:t>N</a:t>
            </a:r>
            <a:r>
              <a:rPr dirty="0">
                <a:solidFill>
                  <a:srgbClr val="00000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D3934DF2-996C-10AA-46CC-DD47EB1CEDC4}"/>
              </a:ext>
            </a:extLst>
          </p:cNvPr>
          <p:cNvSpPr txBox="1"/>
          <p:nvPr/>
        </p:nvSpPr>
        <p:spPr>
          <a:xfrm>
            <a:off x="444228" y="1036696"/>
            <a:ext cx="9073493" cy="2352952"/>
          </a:xfrm>
          <a:prstGeom prst="rect">
            <a:avLst/>
          </a:prstGeom>
          <a:noFill/>
        </p:spPr>
        <p:txBody>
          <a:bodyPr wrap="square" lIns="91440" tIns="45720" rIns="91440" bIns="45720" anchor="t">
            <a:spAutoFit/>
          </a:bodyPr>
          <a:lstStyle/>
          <a:p>
            <a:pPr algn="just">
              <a:lnSpc>
                <a:spcPct val="150000"/>
              </a:lnSpc>
            </a:pPr>
            <a:r>
              <a:rPr lang="en-US" sz="2000" dirty="0">
                <a:latin typeface="Arial" panose="020B0604020202020204" pitchFamily="34" charset="0"/>
                <a:ea typeface="Segoe UI Black" panose="020B0A02040204020203" pitchFamily="34" charset="0"/>
                <a:cs typeface="Arial" panose="020B0604020202020204" pitchFamily="34" charset="0"/>
              </a:rPr>
              <a:t>The project aims to develop a Convolutional Neural Network (CNN)-based system for</a:t>
            </a:r>
            <a:r>
              <a:rPr lang="en-US" sz="2000" dirty="0">
                <a:solidFill>
                  <a:srgbClr val="000000"/>
                </a:solidFill>
                <a:latin typeface="Arial" panose="020B0604020202020204" pitchFamily="34" charset="0"/>
                <a:ea typeface="Segoe UI Black" panose="020B0A02040204020203" pitchFamily="34" charset="0"/>
                <a:cs typeface="Arial" panose="020B0604020202020204" pitchFamily="34" charset="0"/>
                <a:sym typeface="Maven Pro"/>
              </a:rPr>
              <a:t> Image Classification and Recognition. This is the technique that we are going to use on the CIFAR-10 dataset to classify images in one of the 10 categories</a:t>
            </a:r>
            <a:r>
              <a:rPr lang="en-US" sz="2000" dirty="0">
                <a:solidFill>
                  <a:srgbClr val="000000"/>
                </a:solidFill>
                <a:latin typeface="Arial" panose="020B0604020202020204" pitchFamily="34" charset="0"/>
                <a:ea typeface="Maven Pro"/>
                <a:cs typeface="Arial" panose="020B0604020202020204" pitchFamily="34" charset="0"/>
                <a:sym typeface="Maven Pro"/>
              </a:rPr>
              <a:t>.</a:t>
            </a:r>
          </a:p>
          <a:p>
            <a:pPr algn="just">
              <a:lnSpc>
                <a:spcPct val="150000"/>
              </a:lnSpc>
            </a:pPr>
            <a:endParaRPr lang="en-US" sz="2000" dirty="0">
              <a:ea typeface="+mn-lt"/>
              <a:cs typeface="+mn-lt"/>
            </a:endParaRPr>
          </a:p>
        </p:txBody>
      </p:sp>
      <p:sp>
        <p:nvSpPr>
          <p:cNvPr id="2" name="TextBox 1">
            <a:extLst>
              <a:ext uri="{FF2B5EF4-FFF2-40B4-BE49-F238E27FC236}">
                <a16:creationId xmlns:a16="http://schemas.microsoft.com/office/drawing/2014/main" id="{48AD7381-1650-9966-DB2D-187D9113B70B}"/>
              </a:ext>
            </a:extLst>
          </p:cNvPr>
          <p:cNvSpPr txBox="1"/>
          <p:nvPr/>
        </p:nvSpPr>
        <p:spPr>
          <a:xfrm>
            <a:off x="4300258" y="4179792"/>
            <a:ext cx="3998259" cy="27597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0" indent="0">
              <a:spcBef>
                <a:spcPts val="1600"/>
              </a:spcBef>
              <a:spcAft>
                <a:spcPts val="0"/>
              </a:spcAft>
              <a:buNone/>
            </a:pPr>
            <a:r>
              <a:rPr lang="en-US" sz="2000" dirty="0">
                <a:solidFill>
                  <a:srgbClr val="000000"/>
                </a:solidFill>
                <a:latin typeface="Maven Pro"/>
                <a:ea typeface="Maven Pro"/>
                <a:cs typeface="Maven Pro"/>
                <a:sym typeface="Maven Pro"/>
              </a:rPr>
              <a:t>CNN has 4 steps:</a:t>
            </a:r>
          </a:p>
          <a:p>
            <a:pPr marL="457200" lvl="0" indent="-342900" rtl="0">
              <a:spcBef>
                <a:spcPts val="1600"/>
              </a:spcBef>
              <a:spcAft>
                <a:spcPts val="0"/>
              </a:spcAft>
              <a:buClr>
                <a:srgbClr val="000000"/>
              </a:buClr>
              <a:buSzPts val="1800"/>
              <a:buFont typeface="Maven Pro"/>
              <a:buAutoNum type="arabicPeriod"/>
            </a:pPr>
            <a:r>
              <a:rPr lang="en-US" sz="2000" b="1" dirty="0">
                <a:solidFill>
                  <a:srgbClr val="000000"/>
                </a:solidFill>
                <a:latin typeface="Maven Pro"/>
                <a:ea typeface="Maven Pro"/>
                <a:cs typeface="Maven Pro"/>
                <a:sym typeface="Maven Pro"/>
              </a:rPr>
              <a:t>Convolution</a:t>
            </a:r>
          </a:p>
          <a:p>
            <a:pPr marL="457200" lvl="0" indent="-342900" rtl="0">
              <a:spcBef>
                <a:spcPts val="0"/>
              </a:spcBef>
              <a:spcAft>
                <a:spcPts val="0"/>
              </a:spcAft>
              <a:buClr>
                <a:srgbClr val="000000"/>
              </a:buClr>
              <a:buSzPts val="1800"/>
              <a:buFont typeface="Maven Pro"/>
              <a:buAutoNum type="arabicPeriod"/>
            </a:pPr>
            <a:r>
              <a:rPr lang="en-US" sz="2000" b="1" dirty="0">
                <a:solidFill>
                  <a:srgbClr val="000000"/>
                </a:solidFill>
                <a:latin typeface="Maven Pro"/>
                <a:ea typeface="Maven Pro"/>
                <a:cs typeface="Maven Pro"/>
                <a:sym typeface="Maven Pro"/>
              </a:rPr>
              <a:t>Activation Function</a:t>
            </a:r>
          </a:p>
          <a:p>
            <a:pPr marL="457200" lvl="0" indent="-342900" rtl="0">
              <a:spcBef>
                <a:spcPts val="0"/>
              </a:spcBef>
              <a:spcAft>
                <a:spcPts val="0"/>
              </a:spcAft>
              <a:buClr>
                <a:srgbClr val="000000"/>
              </a:buClr>
              <a:buSzPts val="1800"/>
              <a:buFont typeface="Maven Pro"/>
              <a:buAutoNum type="arabicPeriod"/>
            </a:pPr>
            <a:r>
              <a:rPr lang="en-US" sz="2000" b="1" dirty="0">
                <a:solidFill>
                  <a:srgbClr val="000000"/>
                </a:solidFill>
                <a:latin typeface="Maven Pro"/>
                <a:ea typeface="Maven Pro"/>
                <a:cs typeface="Maven Pro"/>
                <a:sym typeface="Maven Pro"/>
              </a:rPr>
              <a:t>Pooling</a:t>
            </a:r>
          </a:p>
          <a:p>
            <a:pPr marL="457200" lvl="0" indent="-342900">
              <a:spcBef>
                <a:spcPts val="0"/>
              </a:spcBef>
              <a:spcAft>
                <a:spcPts val="0"/>
              </a:spcAft>
              <a:buClr>
                <a:srgbClr val="000000"/>
              </a:buClr>
              <a:buSzPts val="1800"/>
              <a:buFont typeface="Maven Pro"/>
              <a:buAutoNum type="arabicPeriod"/>
            </a:pPr>
            <a:r>
              <a:rPr lang="en-US" sz="2000" b="1" dirty="0">
                <a:solidFill>
                  <a:srgbClr val="000000"/>
                </a:solidFill>
                <a:latin typeface="Maven Pro"/>
                <a:ea typeface="Maven Pro"/>
                <a:cs typeface="Maven Pro"/>
                <a:sym typeface="Maven Pro"/>
              </a:rPr>
              <a:t>Fully Connected Layer - Dense Layer</a:t>
            </a:r>
          </a:p>
          <a:p>
            <a:endParaRPr lang="en-US" sz="2000" dirty="0">
              <a:solidFill>
                <a:srgbClr val="202214"/>
              </a:solidFill>
              <a:cs typeface="Calibri"/>
            </a:endParaRPr>
          </a:p>
          <a:p>
            <a:pPr marL="342900" indent="-342900">
              <a:buFont typeface="Arial"/>
              <a:buChar char="•"/>
            </a:pPr>
            <a:endParaRPr lang="en-US" sz="2000" dirty="0">
              <a:solidFill>
                <a:srgbClr val="202214"/>
              </a:solidFill>
              <a:cs typeface="Calibri"/>
            </a:endParaRPr>
          </a:p>
        </p:txBody>
      </p:sp>
      <p:pic>
        <p:nvPicPr>
          <p:cNvPr id="23" name="Picture 22" descr="A person pointing at a piece of paper&#10;&#10;Description automatically generated">
            <a:extLst>
              <a:ext uri="{FF2B5EF4-FFF2-40B4-BE49-F238E27FC236}">
                <a16:creationId xmlns:a16="http://schemas.microsoft.com/office/drawing/2014/main" id="{91AB3ED4-9527-0CD3-8E08-C3703EE6F025}"/>
              </a:ext>
            </a:extLst>
          </p:cNvPr>
          <p:cNvPicPr>
            <a:picLocks noChangeAspect="1"/>
          </p:cNvPicPr>
          <p:nvPr/>
        </p:nvPicPr>
        <p:blipFill rotWithShape="1">
          <a:blip r:embed="rId3"/>
          <a:srcRect l="6186" r="7216" b="10285"/>
          <a:stretch/>
        </p:blipFill>
        <p:spPr>
          <a:xfrm>
            <a:off x="448234" y="3940735"/>
            <a:ext cx="3765175" cy="2576659"/>
          </a:xfrm>
          <a:prstGeom prst="rect">
            <a:avLst/>
          </a:prstGeom>
          <a:effectLst>
            <a:outerShdw blurRad="63500" dist="63500" dir="2460000">
              <a:srgbClr val="000000">
                <a:alpha val="81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2681"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2353" y="5964891"/>
            <a:ext cx="773766" cy="74967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64278" y="40696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F799D67F-5568-D176-429A-EBF07F3E4BE1}"/>
              </a:ext>
            </a:extLst>
          </p:cNvPr>
          <p:cNvSpPr txBox="1"/>
          <p:nvPr/>
        </p:nvSpPr>
        <p:spPr>
          <a:xfrm>
            <a:off x="464278" y="1447800"/>
            <a:ext cx="7059351" cy="3276282"/>
          </a:xfrm>
          <a:prstGeom prst="rect">
            <a:avLst/>
          </a:prstGeom>
          <a:noFill/>
        </p:spPr>
        <p:txBody>
          <a:bodyPr wrap="square" lIns="91440" tIns="45720" rIns="91440" bIns="45720" anchor="t">
            <a:spAutoFit/>
          </a:bodyPr>
          <a:lstStyle/>
          <a:p>
            <a:pPr algn="just">
              <a:lnSpc>
                <a:spcPct val="150000"/>
              </a:lnSpc>
            </a:pPr>
            <a:r>
              <a:rPr lang="en-US" sz="2000" i="0" dirty="0">
                <a:effectLst/>
                <a:latin typeface="Söhne"/>
              </a:rPr>
              <a:t>The project aims to develop a Convolutional Neural Network (CNN)-based system for image classification on the CIFAR-10 dataset. Challenges include handling variations in object appearance and background clutter. Objectives include designing an optimized CNN architecture, preprocessing data, training, evaluating performance, and comparing against state-of-the-art approaches.</a:t>
            </a:r>
            <a:endParaRPr lang="en-US" sz="2000" dirty="0">
              <a:ea typeface="+mn-lt"/>
              <a:cs typeface="+mn-lt"/>
            </a:endParaRPr>
          </a:p>
        </p:txBody>
      </p:sp>
      <p:sp>
        <p:nvSpPr>
          <p:cNvPr id="11" name="object 6">
            <a:extLst>
              <a:ext uri="{FF2B5EF4-FFF2-40B4-BE49-F238E27FC236}">
                <a16:creationId xmlns:a16="http://schemas.microsoft.com/office/drawing/2014/main" id="{DF1A2B1C-1E71-F6DC-2B2A-F8C0E3C52A8C}"/>
              </a:ext>
            </a:extLst>
          </p:cNvPr>
          <p:cNvSpPr/>
          <p:nvPr/>
        </p:nvSpPr>
        <p:spPr>
          <a:xfrm>
            <a:off x="8751794" y="530038"/>
            <a:ext cx="493619" cy="4695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03049" y="265915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06428" y="9446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2746" y="2581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D1EF36B-ED50-F791-EDF7-B5D571D8BAF9}"/>
              </a:ext>
            </a:extLst>
          </p:cNvPr>
          <p:cNvSpPr txBox="1"/>
          <p:nvPr/>
        </p:nvSpPr>
        <p:spPr>
          <a:xfrm>
            <a:off x="305858" y="1414484"/>
            <a:ext cx="8710955" cy="4204356"/>
          </a:xfrm>
          <a:prstGeom prst="rect">
            <a:avLst/>
          </a:prstGeom>
          <a:noFill/>
        </p:spPr>
        <p:txBody>
          <a:bodyPr wrap="square" lIns="91440" tIns="45720" rIns="91440" bIns="45720" anchor="t">
            <a:spAutoFit/>
          </a:bodyPr>
          <a:lstStyle/>
          <a:p>
            <a:pPr algn="just">
              <a:lnSpc>
                <a:spcPct val="150000"/>
              </a:lnSpc>
            </a:pPr>
            <a:br>
              <a:rPr lang="en-US" b="1" dirty="0"/>
            </a:br>
            <a:r>
              <a:rPr lang="en-US" b="1" i="0" dirty="0">
                <a:effectLst/>
                <a:latin typeface="Söhne"/>
              </a:rPr>
              <a:t>The project focuses on creating a Convolutional Neural Network (CNN)-based system to classify images within the CIFAR-10 dataset, which contains 60,000 32x32 color images across 10 categories. Challenges include variations in object appearance and background clutter. Key objectives include designing an optimized CNN architecture, preprocessing data to enhance feature extraction, training the model with appropriate techniques to prevent overfitting, evaluating its performance rigorously, and comparing it against existing state-of-the-art methods. Successful completion of the project will advance computer vision technology, potentially benefiting applications such as autonomous vehicles, medical imaging, and surveillance systems.</a:t>
            </a:r>
            <a:endParaRPr lang="en-US" b="1" dirty="0">
              <a:ea typeface="+mn-lt"/>
              <a:cs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577668" y="53737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059561" y="119259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42570" y="578028"/>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699579-571B-4699-74B2-283B4497A62B}"/>
              </a:ext>
            </a:extLst>
          </p:cNvPr>
          <p:cNvSpPr txBox="1"/>
          <p:nvPr/>
        </p:nvSpPr>
        <p:spPr>
          <a:xfrm>
            <a:off x="538057" y="1711066"/>
            <a:ext cx="9164183" cy="3359061"/>
          </a:xfrm>
          <a:prstGeom prst="rect">
            <a:avLst/>
          </a:prstGeom>
          <a:noFill/>
        </p:spPr>
        <p:txBody>
          <a:bodyPr wrap="square" lIns="91440" tIns="45720" rIns="91440" bIns="45720" anchor="t">
            <a:spAutoFit/>
          </a:bodyPr>
          <a:lstStyle/>
          <a:p>
            <a:pPr algn="just">
              <a:lnSpc>
                <a:spcPct val="150000"/>
              </a:lnSpc>
            </a:pPr>
            <a:r>
              <a:rPr lang="en-US" sz="2400" b="1" i="0" dirty="0">
                <a:effectLst/>
                <a:latin typeface="Söhne"/>
              </a:rPr>
              <a:t>End users of the developed CNN-based image classification system could include researchers, developers, and practitioners in various fields such as computer vision, artificial intelligence, and image processing. Additionally, industries utilizing image recognition technologies like e-commerce, healthcare, and security could benefit from the system's accurate classification and recognition capabilities.</a:t>
            </a:r>
            <a:endParaRPr lang="en-US" sz="2400" b="1" dirty="0">
              <a:ea typeface="+mn-lt"/>
              <a:cs typeface="+mn-lt"/>
            </a:endParaRPr>
          </a:p>
        </p:txBody>
      </p:sp>
      <p:sp>
        <p:nvSpPr>
          <p:cNvPr id="14" name="Rectangle 4">
            <a:extLst>
              <a:ext uri="{FF2B5EF4-FFF2-40B4-BE49-F238E27FC236}">
                <a16:creationId xmlns:a16="http://schemas.microsoft.com/office/drawing/2014/main" id="{569E6471-AC88-9398-FCF6-64550EB0CA9C}"/>
              </a:ext>
            </a:extLst>
          </p:cNvPr>
          <p:cNvSpPr>
            <a:spLocks noChangeArrowheads="1"/>
          </p:cNvSpPr>
          <p:nvPr/>
        </p:nvSpPr>
        <p:spPr bwMode="auto">
          <a:xfrm>
            <a:off x="0" y="0"/>
            <a:ext cx="130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object 2">
            <a:extLst>
              <a:ext uri="{FF2B5EF4-FFF2-40B4-BE49-F238E27FC236}">
                <a16:creationId xmlns:a16="http://schemas.microsoft.com/office/drawing/2014/main" id="{E7214513-0AF2-75A7-6E92-EF8C54B38AE7}"/>
              </a:ext>
            </a:extLst>
          </p:cNvPr>
          <p:cNvSpPr/>
          <p:nvPr/>
        </p:nvSpPr>
        <p:spPr>
          <a:xfrm>
            <a:off x="9812991" y="165342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rot="420000">
            <a:off x="9846610" y="3547222"/>
            <a:ext cx="1331259" cy="1476934"/>
          </a:xfrm>
          <a:prstGeom prst="lightningBolt">
            <a:avLst/>
          </a:prstGeom>
          <a:solidFill>
            <a:srgbClr val="42AF51"/>
          </a:solidFill>
        </p:spPr>
        <p:txBody>
          <a:bodyPr wrap="square" lIns="0" tIns="0" rIns="0" bIns="0" rtlCol="0"/>
          <a:lstStyle/>
          <a:p>
            <a:endParaRPr/>
          </a:p>
        </p:txBody>
      </p:sp>
      <p:sp>
        <p:nvSpPr>
          <p:cNvPr id="4" name="object 4"/>
          <p:cNvSpPr/>
          <p:nvPr/>
        </p:nvSpPr>
        <p:spPr>
          <a:xfrm>
            <a:off x="7558928" y="933450"/>
            <a:ext cx="549648" cy="5143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947462" y="5447740"/>
            <a:ext cx="561975" cy="561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75000"/>
            </a:schemeClr>
          </a:solidFill>
        </p:spPr>
        <p:txBody>
          <a:bodyPr wrap="square" lIns="0" tIns="0" rIns="0" bIns="0" rtlCol="0"/>
          <a:lstStyle/>
          <a:p>
            <a:endParaRPr/>
          </a:p>
        </p:txBody>
      </p:sp>
      <p:sp>
        <p:nvSpPr>
          <p:cNvPr id="6" name="object 6"/>
          <p:cNvSpPr txBox="1">
            <a:spLocks noGrp="1"/>
          </p:cNvSpPr>
          <p:nvPr>
            <p:ph type="title"/>
          </p:nvPr>
        </p:nvSpPr>
        <p:spPr>
          <a:xfrm>
            <a:off x="468518" y="364826"/>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C6320647-75AD-2945-DD14-989E33BC3F44}"/>
              </a:ext>
            </a:extLst>
          </p:cNvPr>
          <p:cNvSpPr txBox="1"/>
          <p:nvPr/>
        </p:nvSpPr>
        <p:spPr>
          <a:xfrm>
            <a:off x="4127533" y="1795768"/>
            <a:ext cx="6100916" cy="4241033"/>
          </a:xfrm>
          <a:prstGeom prst="rect">
            <a:avLst/>
          </a:prstGeom>
          <a:noFill/>
        </p:spPr>
        <p:txBody>
          <a:bodyPr wrap="square" lIns="91440" tIns="45720" rIns="91440" bIns="45720" anchor="t">
            <a:spAutoFit/>
          </a:bodyPr>
          <a:lstStyle/>
          <a:p>
            <a:pPr algn="just">
              <a:lnSpc>
                <a:spcPct val="150000"/>
              </a:lnSpc>
            </a:pPr>
            <a:r>
              <a:rPr lang="en-US" sz="2000" b="1" i="0" dirty="0">
                <a:effectLst/>
                <a:latin typeface="Söhne"/>
              </a:rPr>
              <a:t>In</a:t>
            </a:r>
            <a:r>
              <a:rPr lang="en-US" sz="2000" b="1" dirty="0">
                <a:latin typeface="Söhne"/>
              </a:rPr>
              <a:t> </a:t>
            </a:r>
            <a:r>
              <a:rPr lang="en-US" sz="2000" b="1" i="0" dirty="0">
                <a:effectLst/>
                <a:latin typeface="Söhne"/>
              </a:rPr>
              <a:t>CNN-based image classification system offers accurate categorization of images from the CIFAR-10 dataset, providing valuable insights for researchers and practitioners in computer vision. Its optimized architecture and preprocessing techniques ensure robust performance, contributing to advancements in AI and benefiting industries relying on image recognition for enhanced decision-making and automation</a:t>
            </a:r>
            <a:r>
              <a:rPr lang="en-US" sz="2200" b="0" i="0" dirty="0">
                <a:effectLst/>
                <a:latin typeface="Söhne"/>
              </a:rPr>
              <a:t>.</a:t>
            </a:r>
            <a:endParaRPr lang="en-IN" sz="2200" dirty="0">
              <a:ea typeface="+mn-lt"/>
              <a:cs typeface="+mn-lt"/>
            </a:endParaRPr>
          </a:p>
        </p:txBody>
      </p:sp>
      <p:pic>
        <p:nvPicPr>
          <p:cNvPr id="10" name="Picture 9" descr="A person holding a puzzle piece&#10;&#10;Description automatically generated">
            <a:extLst>
              <a:ext uri="{FF2B5EF4-FFF2-40B4-BE49-F238E27FC236}">
                <a16:creationId xmlns:a16="http://schemas.microsoft.com/office/drawing/2014/main" id="{1EE15B8E-4D96-E0F9-477D-EE0325CED74C}"/>
              </a:ext>
            </a:extLst>
          </p:cNvPr>
          <p:cNvPicPr>
            <a:picLocks noChangeAspect="1"/>
          </p:cNvPicPr>
          <p:nvPr/>
        </p:nvPicPr>
        <p:blipFill rotWithShape="1">
          <a:blip r:embed="rId2"/>
          <a:srcRect l="3927" t="-594" r="-302" b="4834"/>
          <a:stretch/>
        </p:blipFill>
        <p:spPr>
          <a:xfrm>
            <a:off x="251011" y="1887455"/>
            <a:ext cx="3576843" cy="35540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85345" y="4017870"/>
            <a:ext cx="905435" cy="883023"/>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5547" y="394438"/>
            <a:ext cx="639295" cy="69364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8815" y="5234829"/>
            <a:ext cx="405092" cy="393886"/>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24096" y="294587"/>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50F43B6B-D63D-8C11-3402-774E792281B9}"/>
              </a:ext>
            </a:extLst>
          </p:cNvPr>
          <p:cNvSpPr txBox="1"/>
          <p:nvPr/>
        </p:nvSpPr>
        <p:spPr>
          <a:xfrm>
            <a:off x="3624812" y="1956864"/>
            <a:ext cx="5884758" cy="4199611"/>
          </a:xfrm>
          <a:prstGeom prst="rect">
            <a:avLst/>
          </a:prstGeom>
          <a:noFill/>
        </p:spPr>
        <p:txBody>
          <a:bodyPr wrap="square" lIns="91440" tIns="45720" rIns="91440" bIns="45720" anchor="t">
            <a:spAutoFit/>
          </a:bodyPr>
          <a:lstStyle/>
          <a:p>
            <a:pPr algn="just">
              <a:lnSpc>
                <a:spcPct val="150000"/>
              </a:lnSpc>
            </a:pPr>
            <a:r>
              <a:rPr lang="en-US" sz="2000" b="1" dirty="0">
                <a:latin typeface="Söhne"/>
              </a:rPr>
              <a:t>The</a:t>
            </a:r>
            <a:r>
              <a:rPr lang="en-US" sz="2000" b="1" i="0" dirty="0">
                <a:effectLst/>
                <a:latin typeface="Söhne"/>
              </a:rPr>
              <a:t> solution revolutionizes image classification by leveraging cutting-edge Convolutional Neural Networks (CNNs) to accurately categorize CIFAR-10 dataset images. Its efficiency lies in optimized architecture and preprocessing techniques, ensuring superior performance. This breakthrough empowers industries reliant on image recognition, promising enhanced decision-making, automation, and transformative advancements in AI applications.</a:t>
            </a:r>
            <a:endParaRPr lang="en-US" sz="2000" b="1" dirty="0">
              <a:ea typeface="+mn-lt"/>
              <a:cs typeface="+mn-lt"/>
            </a:endParaRPr>
          </a:p>
        </p:txBody>
      </p:sp>
      <p:pic>
        <p:nvPicPr>
          <p:cNvPr id="9" name="Picture 8" descr="A hand holding a light bulb&#10;&#10;Description automatically generated">
            <a:extLst>
              <a:ext uri="{FF2B5EF4-FFF2-40B4-BE49-F238E27FC236}">
                <a16:creationId xmlns:a16="http://schemas.microsoft.com/office/drawing/2014/main" id="{E89518BE-A3F9-2C6D-D441-2075C8DE012F}"/>
              </a:ext>
            </a:extLst>
          </p:cNvPr>
          <p:cNvPicPr>
            <a:picLocks noChangeAspect="1"/>
          </p:cNvPicPr>
          <p:nvPr/>
        </p:nvPicPr>
        <p:blipFill rotWithShape="1">
          <a:blip r:embed="rId2"/>
          <a:srcRect l="14208" t="2452" r="13694" b="3270"/>
          <a:stretch/>
        </p:blipFill>
        <p:spPr>
          <a:xfrm>
            <a:off x="228601" y="1483659"/>
            <a:ext cx="2966718" cy="38793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81932" y="457816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779374" y="526844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280334" y="223912"/>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4" name="Rectangle 1">
            <a:extLst>
              <a:ext uri="{FF2B5EF4-FFF2-40B4-BE49-F238E27FC236}">
                <a16:creationId xmlns:a16="http://schemas.microsoft.com/office/drawing/2014/main" id="{F2238121-B74F-C6F8-9999-E6F7E14F964C}"/>
              </a:ext>
            </a:extLst>
          </p:cNvPr>
          <p:cNvSpPr>
            <a:spLocks noChangeArrowheads="1"/>
          </p:cNvSpPr>
          <p:nvPr/>
        </p:nvSpPr>
        <p:spPr bwMode="auto">
          <a:xfrm>
            <a:off x="0" y="1001159"/>
            <a:ext cx="96012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a:t>
            </a:r>
            <a:r>
              <a:rPr lang="en-US" altLang="en-US" sz="2000" dirty="0">
                <a:latin typeface="Arial" panose="020B0604020202020204" pitchFamily="34" charset="0"/>
              </a:rPr>
              <a:t>this mode</a:t>
            </a:r>
            <a:r>
              <a:rPr kumimoji="0" lang="en-US" altLang="en-US" sz="2000" b="0" i="0" u="none" strike="noStrike" cap="none" normalizeH="0" baseline="0" dirty="0">
                <a:ln>
                  <a:noFill/>
                </a:ln>
                <a:solidFill>
                  <a:schemeClr val="tx1"/>
                </a:solidFill>
                <a:effectLst/>
                <a:latin typeface="Arial" panose="020B0604020202020204" pitchFamily="34" charset="0"/>
              </a:rPr>
              <a:t>ling approach, we meticulously design a Convolutional Neural Network (CNN) architecture optimized for image classification on the CIFAR-10 dataset. Leveraging advanced techniques such as transfer learning and fine-tuning, we tailor the network's layers, activation functions, and regularization methods to extract intricate features and discern subtle patterns across diverse image categories. Rigorous experimentation guides hyperparameter tuning, ensuring the model's robustness and generalization capability. Through this comprehensive approach, we aim to achieve state-of-the-art performance, advancing the field of computer vision and empowering applications ranging from autonomous driving to medical imaging with unparalleled accuracy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322061E-F167-377F-8E32-C9BEA4B972B7}"/>
              </a:ext>
            </a:extLst>
          </p:cNvPr>
          <p:cNvSpPr>
            <a:spLocks noChangeArrowheads="1"/>
          </p:cNvSpPr>
          <p:nvPr/>
        </p:nvSpPr>
        <p:spPr bwMode="auto">
          <a:xfrm>
            <a:off x="0" y="0"/>
            <a:ext cx="2330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872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Maven Pro</vt:lpstr>
      <vt:lpstr>Segoe UI Black</vt:lpstr>
      <vt:lpstr>Söhne</vt:lpstr>
      <vt:lpstr>Times New Roman</vt:lpstr>
      <vt:lpstr>Trebuchet MS</vt:lpstr>
      <vt:lpstr>Office Theme</vt:lpstr>
      <vt:lpstr>K LIBNI MACKLENDS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APPLICATIONS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Deepa</dc:creator>
  <cp:lastModifiedBy>K LIBNI MACKLENDS</cp:lastModifiedBy>
  <cp:revision>375</cp:revision>
  <dcterms:created xsi:type="dcterms:W3CDTF">2024-03-29T14:48:44Z</dcterms:created>
  <dcterms:modified xsi:type="dcterms:W3CDTF">2024-04-03T15:53:18Z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