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f87563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f87563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f87563f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2f87563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05fbb3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05fbb3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05fbb3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05fbb3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05fbb3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305fbb3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05fbb3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05fbb3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35ccaf86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35ccaf86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ad4f90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ad4f90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292b7b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292b7b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05fbb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05fbb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05fbb3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05fbb3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f87563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f87563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05fbb3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05fbb3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f87563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f87563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f87563f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f87563f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f87563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f87563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aina23/Robust-AMC" TargetMode="External"/><Relationship Id="rId4" Type="http://schemas.openxmlformats.org/officeDocument/2006/relationships/hyperlink" Target="https://drive.google.com/drive/folders/14ovsEO4oVs_uLPwlm9lHhE7jHpChzZt3?usp=sharing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49.png"/><Relationship Id="rId7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50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1275"/>
            <a:ext cx="85206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latin typeface="Times New Roman"/>
                <a:ea typeface="Times New Roman"/>
                <a:cs typeface="Times New Roman"/>
                <a:sym typeface="Times New Roman"/>
              </a:rPr>
              <a:t>AI/ML + Wireless: Signal Modulation Detection and Classification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19800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Libo Zhang, Yujie Zhang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7, 2022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ECE/CompSci 590: xG Wireless and Mobile Networks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782575"/>
            <a:ext cx="2697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00" y="2865600"/>
            <a:ext cx="2679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910900" y="4513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Defense effectiveness on the CNN against an L∞-bounded perturbation. </a:t>
            </a:r>
            <a:endParaRPr sz="1200"/>
          </a:p>
        </p:txBody>
      </p:sp>
      <p:sp>
        <p:nvSpPr>
          <p:cNvPr id="177" name="Google Shape;177;p22"/>
          <p:cNvSpPr txBox="1"/>
          <p:nvPr/>
        </p:nvSpPr>
        <p:spPr>
          <a:xfrm>
            <a:off x="1255750" y="2605400"/>
            <a:ext cx="23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1/2</a:t>
            </a:r>
            <a:r>
              <a:rPr lang="zh-CN" sz="1000">
                <a:solidFill>
                  <a:schemeClr val="dk1"/>
                </a:solidFill>
              </a:rPr>
              <a:t> Subsampling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255750" y="526450"/>
            <a:ext cx="23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No Subsampling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52975" y="1415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Evaluation of Defence on CNN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975" y="595473"/>
            <a:ext cx="2725574" cy="1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250" y="2767388"/>
            <a:ext cx="2697001" cy="1898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2"/>
          <p:cNvCxnSpPr/>
          <p:nvPr/>
        </p:nvCxnSpPr>
        <p:spPr>
          <a:xfrm>
            <a:off x="4539150" y="580700"/>
            <a:ext cx="0" cy="43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/>
        </p:nvSpPr>
        <p:spPr>
          <a:xfrm>
            <a:off x="3763338" y="4353200"/>
            <a:ext cx="7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our results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539138" y="4353200"/>
            <a:ext cx="7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results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in paper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5" y="782575"/>
            <a:ext cx="2661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06" y="2865588"/>
            <a:ext cx="2697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916450" y="45132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Defense effectiveness on the CNN against an L2-bounded perturbation. 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194975" y="2615700"/>
            <a:ext cx="23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1/2 Subsampling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194975" y="539575"/>
            <a:ext cx="23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No Subsampling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52975" y="1415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Evaluation of Defence on CNN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625" y="634150"/>
            <a:ext cx="2748917" cy="19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625" y="2865600"/>
            <a:ext cx="2748925" cy="1967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3"/>
          <p:cNvCxnSpPr/>
          <p:nvPr/>
        </p:nvCxnSpPr>
        <p:spPr>
          <a:xfrm>
            <a:off x="4539150" y="580700"/>
            <a:ext cx="0" cy="43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3763338" y="4353200"/>
            <a:ext cx="7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our results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539138" y="4353200"/>
            <a:ext cx="7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results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</a:rPr>
              <a:t>in paper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14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Projected Gradient Descent (PGD) Attack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63" y="660525"/>
            <a:ext cx="3737975" cy="28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4089200"/>
            <a:ext cx="3905700" cy="8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311700" y="660513"/>
            <a:ext cx="426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FGSM attack might have gradient masking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Local minima of the loss function near the data point causes the FGSM direction to contradict the direction of decision boundary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311688" y="3042500"/>
            <a:ext cx="426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PGD attack starts from a random point near the data point, and applies iterative update towards the gradient sign direction, with clipping after each iteration to enforce lower and upper perturbation bounds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613" y="1706450"/>
            <a:ext cx="983250" cy="12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5292522" y="3740075"/>
            <a:ext cx="331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FGSM is a special case of PGD attack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No random start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Only 1 iteration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ε = α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4775" y="1707225"/>
            <a:ext cx="983250" cy="1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PGD-based Adversarial Retraining 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0" y="830600"/>
            <a:ext cx="3530426" cy="27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425" y="806525"/>
            <a:ext cx="3592663" cy="2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32350" y="3735200"/>
            <a:ext cx="80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PGD is a “universal” adversary among first-order (gradient based) approaches.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Theoretically, robustness to PGD allows robustness against all first-order attacks within the ε constraints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Experimentally, however…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159275"/>
            <a:ext cx="44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Whitebox Attacks vs. Blackbox Attacks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3" y="1884175"/>
            <a:ext cx="3750025" cy="2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311700" y="885700"/>
            <a:ext cx="4260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Whitebox attacks assume full access to the target model including architecture and weights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Blackbox attacks assume only query access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338" y="622200"/>
            <a:ext cx="3427575" cy="13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326075" y="260975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Old CNN, Base Acc = 90.78% (Whitebox)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326075" y="2536013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New CNN, </a:t>
            </a: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Base Acc = 90.01% (Blackbox)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937" y="2905325"/>
            <a:ext cx="4095873" cy="199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6"/>
          <p:cNvCxnSpPr/>
          <p:nvPr/>
        </p:nvCxnSpPr>
        <p:spPr>
          <a:xfrm>
            <a:off x="6780025" y="1959671"/>
            <a:ext cx="5700" cy="54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6928925" y="2033775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Transfer Attacks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62725" y="261325"/>
            <a:ext cx="53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Model Compression and Finetuning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13" y="1022625"/>
            <a:ext cx="3765775" cy="26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362725" y="834025"/>
            <a:ext cx="42093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Larger weights have larger effects on the activation, and therefore more important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Prune by Percentage (Induce model sparsity)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Identify and remove “unimportant” elements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Model Finetuning (Retraining with sparse constraints)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Create a binary mask to locate large weights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High sparsity destroyed during retraining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Apply the binary mask to restore sparsity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Only finetune “important” elements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25" y="2231663"/>
            <a:ext cx="3105224" cy="11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4856663" y="3837225"/>
            <a:ext cx="376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Finetune for at most 30 epochs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Significant performance improvement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538525" y="149100"/>
            <a:ext cx="24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u="sng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222150" y="4061000"/>
            <a:ext cx="86997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https://github.com/baina23/Robust-AMC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Drive: </a:t>
            </a:r>
            <a:r>
              <a:rPr lang="zh-C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https://drive.google.com/drive/folders/14ovsEO4oVs_uLPwlm9lHhE7jHpChzZt3?usp=sharing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588" y="650262"/>
            <a:ext cx="1466425" cy="34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0013" y="650261"/>
            <a:ext cx="1466425" cy="332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6450" y="650251"/>
            <a:ext cx="1625106" cy="349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365025" y="828238"/>
            <a:ext cx="3686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Completed re-validation work and re-produced experimental results [1]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Baseline CNN &amp; RNN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Data Subsampling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FGSM L-infinity &amp; FGM L-2 Attack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Mitigation &amp; Detection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Challenged beyond re-validation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Perturbed Data Constellation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PGD Attack &amp; Mitigation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Whitebox vs. Blackbox Attacks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Model Compression &amp; Finetuning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543600" y="445025"/>
            <a:ext cx="80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Discussion (Q&amp;A)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11700" y="1872250"/>
            <a:ext cx="85206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56650" y="230700"/>
            <a:ext cx="78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u="sng">
                <a:latin typeface="Times New Roman"/>
                <a:ea typeface="Times New Roman"/>
                <a:cs typeface="Times New Roman"/>
                <a:sym typeface="Times New Roman"/>
              </a:rPr>
              <a:t>Presentation Outlines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56650" y="985013"/>
            <a:ext cx="39495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Re-validation Work [1]</a:t>
            </a:r>
            <a:endParaRPr u="sng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Preprocess original RadioML dataset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Build baseline CNN &amp; RNN classifiers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Evaluate data subsampling-accuracy trade-off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Implement adversarial attacks (L-infinity &amp; L-2)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Implement the proposed mitigation algorithm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Implement the proposed detection algorithm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01175" y="985013"/>
            <a:ext cx="39495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Re-validation?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Visualize adversarially perturbed data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Implement Projected Gradient Descent attack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Compare whitebox attacks and blackbox attacks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Evaluate model compression-accuracy trade-off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Finetune model with high sparsity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44750" y="3990400"/>
            <a:ext cx="76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Sahay, R., Love, D. J., &amp; Brinton, C. G. (2021, March). Robust automatic modulation classification in the presence of adversarial attacks. In </a:t>
            </a:r>
            <a:r>
              <a:rPr i="1" lang="zh-C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55th Annual Conference on Information Sciences and Systems (CISS)</a:t>
            </a:r>
            <a:r>
              <a:rPr lang="zh-C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1-6). IEEE.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" y="736538"/>
            <a:ext cx="3865475" cy="330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75" y="3161025"/>
            <a:ext cx="4056025" cy="16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05700" y="479725"/>
            <a:ext cx="3826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RadioML 2016.10b Dataset (1,200,000 Samples)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600,000 2×128 Wireless IQ Samples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SNRs from 0dB to 18dB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10 Modulation Schemes as True Labels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8 Digital (D) and 2 Analog (A) Constellations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BPSK (D), QPSK (D), 8PSK (D), QAM16 (D), 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QAM64 (D), GFSK (D), CPFSK (D), PAM4 (D), 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WB-FM (A), AM-DSB (A)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1900" y="183725"/>
            <a:ext cx="34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Baseline CNN &amp; RNN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0675" y="4097925"/>
            <a:ext cx="3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CNN Total # of Trainable Parameters = 1,130,890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0675" y="4498125"/>
            <a:ext cx="3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RNN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Total # of Trainable Parameters = 429,450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63" y="142850"/>
            <a:ext cx="3022619" cy="2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400" y="142850"/>
            <a:ext cx="2963825" cy="2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00" y="720013"/>
            <a:ext cx="2280267" cy="18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075" y="2571750"/>
            <a:ext cx="2309775" cy="188508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02838" y="142850"/>
            <a:ext cx="218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Data Subsampling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6037" y="2517912"/>
            <a:ext cx="2866325" cy="2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3900" y="2517887"/>
            <a:ext cx="2866325" cy="2497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2581950" y="622525"/>
            <a:ext cx="0" cy="439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408149" y="4456825"/>
            <a:ext cx="19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cited from paper [1]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Fast Gradient Sign Method</a:t>
            </a: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 (FGSM) Attack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495800"/>
            <a:ext cx="2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L∞-bounded attack: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2819425"/>
            <a:ext cx="2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</a:t>
            </a:r>
            <a:r>
              <a:rPr lang="zh-CN" sz="900"/>
              <a:t>2</a:t>
            </a:r>
            <a:r>
              <a:rPr lang="zh-CN"/>
              <a:t>-bounded attack: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25" y="1972200"/>
            <a:ext cx="2880000" cy="4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775" y="3450150"/>
            <a:ext cx="27072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30400" y="592650"/>
            <a:ext cx="37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training, we use gradient descent on the network’s parameters to minimize loss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339175" y="592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In adversarial attacks, we can use gradient </a:t>
            </a:r>
            <a:r>
              <a:rPr lang="zh-CN">
                <a:solidFill>
                  <a:srgbClr val="FF0000"/>
                </a:solidFill>
              </a:rPr>
              <a:t>ascent</a:t>
            </a:r>
            <a:r>
              <a:rPr lang="zh-CN">
                <a:solidFill>
                  <a:schemeClr val="dk1"/>
                </a:solidFill>
              </a:rPr>
              <a:t> to maximize loss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702225" y="1801350"/>
            <a:ext cx="296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Here, </a:t>
            </a:r>
            <a:r>
              <a:rPr lang="zh-CN"/>
              <a:t>the adversarial direction is computed as the gradient of the classification loss w.r.t. the input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700" y="2436750"/>
            <a:ext cx="90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0" l="22791" r="0" t="0"/>
          <a:stretch/>
        </p:blipFill>
        <p:spPr>
          <a:xfrm>
            <a:off x="3070500" y="4296600"/>
            <a:ext cx="694875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4800" y="4356000"/>
            <a:ext cx="180000" cy="18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492100" y="1749775"/>
            <a:ext cx="44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accent1"/>
                </a:solidFill>
              </a:rPr>
              <a:t>input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78800" y="1719525"/>
            <a:ext cx="8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accent1"/>
                </a:solidFill>
              </a:rPr>
              <a:t>perturbation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454000" y="3332300"/>
            <a:ext cx="44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accent1"/>
                </a:solidFill>
              </a:rPr>
              <a:t>input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436700" y="3100875"/>
            <a:ext cx="80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accent1"/>
                </a:solidFill>
              </a:rPr>
              <a:t>perturbation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2674050" y="1991913"/>
            <a:ext cx="79200" cy="18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5400000">
            <a:off x="3857100" y="1185605"/>
            <a:ext cx="133200" cy="170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5400000">
            <a:off x="2635950" y="3562463"/>
            <a:ext cx="79200" cy="18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5400000">
            <a:off x="3766800" y="2671913"/>
            <a:ext cx="115200" cy="1548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0750" y="2954515"/>
            <a:ext cx="339840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6999925" y="3883988"/>
            <a:ext cx="12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AA84F"/>
                </a:solidFill>
              </a:rPr>
              <a:t>Natural noise</a:t>
            </a:r>
            <a:r>
              <a:rPr lang="zh-CN"/>
              <a:t> 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5169725" y="3398213"/>
            <a:ext cx="12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0000"/>
                </a:solidFill>
              </a:rPr>
              <a:t>Adersarial</a:t>
            </a:r>
            <a:r>
              <a:rPr lang="zh-CN" sz="1200">
                <a:solidFill>
                  <a:srgbClr val="CC0000"/>
                </a:solidFill>
              </a:rPr>
              <a:t> noise</a:t>
            </a:r>
            <a:r>
              <a:rPr lang="zh-CN">
                <a:solidFill>
                  <a:srgbClr val="CC0000"/>
                </a:solidFill>
              </a:rPr>
              <a:t>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975" y="2844538"/>
            <a:ext cx="270541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25" y="803288"/>
            <a:ext cx="270541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337" y="803300"/>
            <a:ext cx="270541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975" y="803300"/>
            <a:ext cx="270541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25" y="2844538"/>
            <a:ext cx="2701833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8">
            <a:alphaModFix/>
          </a:blip>
          <a:srcRect b="0" l="-7549" r="7550" t="0"/>
          <a:stretch/>
        </p:blipFill>
        <p:spPr>
          <a:xfrm>
            <a:off x="3106650" y="2844550"/>
            <a:ext cx="2701833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078725" y="247525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0.53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731425" y="247525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0.35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323075" y="247525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0.25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078725" y="454852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0.15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31438" y="454852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0.12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323075" y="454852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0.10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85825" y="3254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Constellation figure after FGSM Linfinity attack (GFSK)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00" y="2806500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50" y="753200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200" y="753200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2000" y="753200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350" y="2806500"/>
            <a:ext cx="2698204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8200" y="2806500"/>
            <a:ext cx="27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911850" y="238710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0.60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689325" y="238710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0.50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316950" y="2387100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0.29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911850" y="448417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0.22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688875" y="448417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0.20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316950" y="4484175"/>
            <a:ext cx="19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 accuracy = </a:t>
            </a:r>
            <a:r>
              <a:rPr lang="zh-CN" sz="1200">
                <a:solidFill>
                  <a:srgbClr val="FF0000"/>
                </a:solidFill>
              </a:rPr>
              <a:t>0.19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85825" y="3254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Constellation figure after FGSM L2 attack (GFSK)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62" y="1343975"/>
            <a:ext cx="3427201" cy="25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85825" y="3254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AMC Adversarial Mitigation Design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00" y="2978050"/>
            <a:ext cx="3783014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289" y="949875"/>
            <a:ext cx="325728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738" y="949863"/>
            <a:ext cx="3258000" cy="17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85825" y="325450"/>
            <a:ext cx="61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u="sng">
                <a:latin typeface="Times New Roman"/>
                <a:ea typeface="Times New Roman"/>
                <a:cs typeface="Times New Roman"/>
                <a:sym typeface="Times New Roman"/>
              </a:rPr>
              <a:t>AMC Adversarial Detector Design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6">
            <a:alphaModFix/>
          </a:blip>
          <a:srcRect b="497" l="0" r="626" t="0"/>
          <a:stretch/>
        </p:blipFill>
        <p:spPr>
          <a:xfrm>
            <a:off x="924938" y="3694350"/>
            <a:ext cx="3599999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806825" y="3344875"/>
            <a:ext cx="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</a:rPr>
              <a:t>encoder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160725" y="3471875"/>
            <a:ext cx="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AA84F"/>
                </a:solidFill>
              </a:rPr>
              <a:t>de</a:t>
            </a:r>
            <a:r>
              <a:rPr lang="zh-CN" sz="1200">
                <a:solidFill>
                  <a:srgbClr val="6AA84F"/>
                </a:solidFill>
              </a:rPr>
              <a:t>coder</a:t>
            </a:r>
            <a:endParaRPr sz="1200">
              <a:solidFill>
                <a:srgbClr val="6AA84F"/>
              </a:solidFill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 flipH="1">
            <a:off x="3880175" y="3637975"/>
            <a:ext cx="295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3499175" y="3751200"/>
            <a:ext cx="1836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/>
          <p:nvPr/>
        </p:nvSpPr>
        <p:spPr>
          <a:xfrm>
            <a:off x="5684100" y="3789400"/>
            <a:ext cx="51600" cy="36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684100" y="4158700"/>
            <a:ext cx="51600" cy="36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973750" y="3789400"/>
            <a:ext cx="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</a:rPr>
              <a:t>encoder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973750" y="4158700"/>
            <a:ext cx="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AA84F"/>
                </a:solidFill>
              </a:rPr>
              <a:t>decoder</a:t>
            </a:r>
            <a:endParaRPr sz="1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