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70" r:id="rId14"/>
    <p:sldId id="269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D449"/>
    <a:srgbClr val="094771"/>
    <a:srgbClr val="ED7D31"/>
    <a:srgbClr val="0077C8"/>
    <a:srgbClr val="0066B8"/>
    <a:srgbClr val="21D78A"/>
    <a:srgbClr val="56BCDB"/>
    <a:srgbClr val="CFD43F"/>
    <a:srgbClr val="ECA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29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37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7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48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597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84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02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5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90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84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3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DCE6-B861-49B2-B667-07D942C22FE4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79F6-F29D-472A-958E-4B93EEB4A0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62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Rekurzivn%C3%AD_zkratka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s://cs.wikipedia.org/wiki/Spr%C3%A1vce_bal%C3%AD%C4%8Dk%C5%AF" TargetMode="External"/><Relationship Id="rId7" Type="http://schemas.openxmlformats.org/officeDocument/2006/relationships/hyperlink" Target="https://cs.wikipedia.org/wiki/Angli%C4%8Dtina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PyPI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cs.wikipedia.org/wiki/Softwarov%C3%BD_repozit%C3%A1%C5%99" TargetMode="External"/><Relationship Id="rId15" Type="http://schemas.openxmlformats.org/officeDocument/2006/relationships/image" Target="../media/image31.jpeg"/><Relationship Id="rId10" Type="http://schemas.openxmlformats.org/officeDocument/2006/relationships/hyperlink" Target="https://cs.wikipedia.org/wiki/P%C5%99%C3%ADkazov%C3%BD_%C5%99%C3%A1dek" TargetMode="External"/><Relationship Id="rId4" Type="http://schemas.openxmlformats.org/officeDocument/2006/relationships/hyperlink" Target="https://cs.wikipedia.org/wiki/Python" TargetMode="External"/><Relationship Id="rId9" Type="http://schemas.openxmlformats.org/officeDocument/2006/relationships/hyperlink" Target="https://cs.wikipedia.org/wiki/Licence_MIT" TargetMode="External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python.org/downloads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microsoft.com/cs-cz/p/python-37/9nj46sx7x90p?activetab=pivot:overviewtab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jpeg"/><Relationship Id="rId2" Type="http://schemas.openxmlformats.org/officeDocument/2006/relationships/video" Target="https://www.youtube.com/embed/-nh9rCzPJ20" TargetMode="External"/><Relationship Id="rId1" Type="http://schemas.openxmlformats.org/officeDocument/2006/relationships/video" Target="https://www.youtube.com/embed/7epagmD6SOg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400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912124"/>
            <a:ext cx="9144000" cy="754144"/>
          </a:xfrm>
          <a:solidFill>
            <a:srgbClr val="CFD43F"/>
          </a:solidFill>
        </p:spPr>
        <p:txBody>
          <a:bodyPr anchor="ctr"/>
          <a:lstStyle/>
          <a:p>
            <a:r>
              <a:rPr lang="cs-CZ" smtClean="0"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611984" y="3996808"/>
            <a:ext cx="1074654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3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32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" b="30786"/>
          <a:stretch/>
        </p:blipFill>
        <p:spPr>
          <a:xfrm>
            <a:off x="5128265" y="725864"/>
            <a:ext cx="1935470" cy="14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Systém balíčků v Pythonu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16031" y="1101192"/>
            <a:ext cx="6096815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 JSOU PYTHON PACKAGES?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6030" y="1575009"/>
            <a:ext cx="6096815" cy="477054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Složitější programy v Pythonu jsou</a:t>
            </a:r>
            <a:r>
              <a:rPr kumimoji="0" lang="cs-CZ" altLang="cs-CZ" sz="1400" b="0" i="0" u="none" strike="noStrike" cap="none" normalizeH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složeny z různých </a:t>
            </a:r>
            <a:r>
              <a:rPr kumimoji="0" lang="cs-CZ" altLang="cs-CZ" sz="1400" b="1" i="0" u="none" strike="noStrike" cap="none" normalizeH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modulů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Úlohou 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balíčků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kumimoji="0" lang="cs-CZ" altLang="cs-CZ" sz="1400" b="0" i="1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je udržovat podobné moduly na jednom místě.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16025" y="2117992"/>
            <a:ext cx="6096815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Balíček</a:t>
            </a:r>
            <a:r>
              <a:rPr lang="cs-CZ" alt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cs-CZ" altLang="cs-CZ" sz="1400" i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r>
              <a:rPr lang="cs-CZ" alt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může obsahovat jiné balíčky (</a:t>
            </a:r>
            <a:r>
              <a:rPr lang="cs-CZ" altLang="cs-CZ" sz="1400" i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sub-packages</a:t>
            </a:r>
            <a:r>
              <a:rPr lang="cs-CZ" alt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a moduly.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16024" y="2439174"/>
            <a:ext cx="6096815" cy="477054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 každý balíček existuje v Pythonu </a:t>
            </a:r>
            <a:r>
              <a:rPr lang="cs-CZ" altLang="cs-CZ" sz="1400" b="1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samostatný adresář</a:t>
            </a: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který povinně obsahuje soubor </a:t>
            </a:r>
            <a:r>
              <a:rPr lang="cs-CZ" altLang="cs-CZ" sz="1400" b="1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__init__.py </a:t>
            </a: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(často bývá prázdný).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6506066" y="1100330"/>
            <a:ext cx="5484829" cy="369332"/>
          </a:xfrm>
          <a:prstGeom prst="rect">
            <a:avLst/>
          </a:prstGeom>
          <a:solidFill>
            <a:srgbClr val="0077C8"/>
          </a:solidFill>
        </p:spPr>
        <p:txBody>
          <a:bodyPr wrap="square" rtlCol="0" anchor="ctr">
            <a:spAutoFit/>
          </a:bodyPr>
          <a:lstStyle/>
          <a:p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Správce balíčků </a:t>
            </a:r>
            <a:r>
              <a:rPr lang="cs-CZ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cs-CZ" b="1" smtClean="0">
                <a:solidFill>
                  <a:srgbClr val="FFD4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</a:t>
            </a:r>
          </a:p>
        </p:txBody>
      </p:sp>
      <p:sp>
        <p:nvSpPr>
          <p:cNvPr id="7" name="Obdélník 6"/>
          <p:cNvSpPr/>
          <p:nvPr/>
        </p:nvSpPr>
        <p:spPr>
          <a:xfrm>
            <a:off x="6506066" y="1546734"/>
            <a:ext cx="43171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b="1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je </a:t>
            </a:r>
            <a:r>
              <a:rPr lang="cs-CZ" sz="140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tooltip="Správce balíčků"/>
              </a:rPr>
              <a:t>správce balíčků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pro moduly programovacího jazyka </a:t>
            </a:r>
            <a:r>
              <a:rPr lang="cs-CZ" sz="140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 tooltip="Python"/>
              </a:rPr>
              <a:t>Python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Jeho hlavním </a:t>
            </a:r>
            <a:r>
              <a:rPr lang="cs-CZ" sz="140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 tooltip="Softwarový repozitář"/>
              </a:rPr>
              <a:t>repozitářem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je </a:t>
            </a:r>
            <a:r>
              <a:rPr lang="cs-CZ" sz="140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 tooltip="PyPI"/>
              </a:rPr>
              <a:t>PyPI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Jeho název je </a:t>
            </a:r>
            <a:r>
              <a:rPr lang="cs-CZ" sz="140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 tooltip="Angličtina"/>
              </a:rPr>
              <a:t>anglickou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cs-CZ" sz="140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 tooltip="Rekurzivní zkratka"/>
              </a:rPr>
              <a:t>rekurzivní zkratkou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cs-CZ" sz="1400" i="1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 installs packages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(doslova </a:t>
            </a:r>
            <a:r>
              <a:rPr lang="cs-CZ" sz="1400" i="1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 instaluje balíčky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 Klientský program je napsaný v </a:t>
            </a:r>
            <a:r>
              <a:rPr lang="cs-CZ" sz="140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 tooltip="Python"/>
              </a:rPr>
              <a:t>Pythonu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a uvolněný pod </a:t>
            </a:r>
            <a:r>
              <a:rPr lang="cs-CZ" sz="140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9" tooltip="Licence MIT"/>
              </a:rPr>
              <a:t>licencí MIT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Nabízí rozhraní </a:t>
            </a:r>
            <a:r>
              <a:rPr lang="cs-CZ" sz="1400">
                <a:solidFill>
                  <a:srgbClr val="0B008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 tooltip="Příkazový řádek"/>
              </a:rPr>
              <a:t>příkazového řádku</a:t>
            </a:r>
            <a:r>
              <a:rPr lang="cs-CZ" sz="140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přičemž základním použitím je volání </a:t>
            </a:r>
            <a:r>
              <a:rPr lang="cs-CZ" sz="1400" smtClean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typu:</a:t>
            </a:r>
            <a:endParaRPr lang="cs-CZ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06066" y="3147172"/>
            <a:ext cx="5484829" cy="9541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jméno_balíku </a:t>
            </a:r>
            <a:endParaRPr kumimoji="0" lang="cs-CZ" altLang="cs-CZ" sz="1400" b="1" i="0" u="none" strike="noStrike" cap="none" normalizeH="0" baseline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 instalaci balíku a volání typu</a:t>
            </a:r>
            <a:endParaRPr kumimoji="0" lang="cs-CZ" altLang="cs-C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uninstall jméno_balíku </a:t>
            </a:r>
            <a:endParaRPr kumimoji="0" lang="cs-CZ" altLang="cs-CZ" sz="14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 odinstalaci balíku.</a:t>
            </a:r>
            <a:endParaRPr kumimoji="0" lang="cs-CZ" altLang="cs-C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1" name="Picture 5" descr="Česká Wikipedie – Wikipedi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040" y="1459447"/>
            <a:ext cx="1096211" cy="12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ek 14"/>
          <p:cNvPicPr>
            <a:picLocks noChangeAspect="1"/>
          </p:cNvPicPr>
          <p:nvPr/>
        </p:nvPicPr>
        <p:blipFill rotWithShape="1">
          <a:blip r:embed="rId12"/>
          <a:srcRect t="12320" r="85308" b="34347"/>
          <a:stretch/>
        </p:blipFill>
        <p:spPr>
          <a:xfrm>
            <a:off x="4580096" y="2975800"/>
            <a:ext cx="1732743" cy="3407144"/>
          </a:xfrm>
          <a:prstGeom prst="rect">
            <a:avLst/>
          </a:prstGeom>
        </p:spPr>
      </p:pic>
      <p:sp>
        <p:nvSpPr>
          <p:cNvPr id="16" name="TextovéPole 15"/>
          <p:cNvSpPr txBox="1"/>
          <p:nvPr/>
        </p:nvSpPr>
        <p:spPr>
          <a:xfrm>
            <a:off x="1005318" y="6011261"/>
            <a:ext cx="3694601" cy="307777"/>
          </a:xfrm>
          <a:prstGeom prst="rect">
            <a:avLst/>
          </a:prstGeom>
          <a:solidFill>
            <a:srgbClr val="094771"/>
          </a:solidFill>
        </p:spPr>
        <p:txBody>
          <a:bodyPr wrap="none" rtlCol="0">
            <a:spAutoFit/>
          </a:bodyPr>
          <a:lstStyle/>
          <a:p>
            <a:r>
              <a:rPr 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Balíčky nainstalované ve virtuálním prostředí</a:t>
            </a:r>
            <a:endParaRPr lang="cs-CZ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Obrázek 16"/>
          <p:cNvPicPr>
            <a:picLocks noChangeAspect="1"/>
          </p:cNvPicPr>
          <p:nvPr/>
        </p:nvPicPr>
        <p:blipFill rotWithShape="1">
          <a:blip r:embed="rId13"/>
          <a:srcRect t="7224" b="19834"/>
          <a:stretch/>
        </p:blipFill>
        <p:spPr>
          <a:xfrm>
            <a:off x="6510972" y="4128858"/>
            <a:ext cx="4307291" cy="2240488"/>
          </a:xfrm>
          <a:prstGeom prst="rect">
            <a:avLst/>
          </a:prstGeom>
        </p:spPr>
      </p:pic>
      <p:sp>
        <p:nvSpPr>
          <p:cNvPr id="21" name="TextovéPole 20"/>
          <p:cNvSpPr txBox="1"/>
          <p:nvPr/>
        </p:nvSpPr>
        <p:spPr>
          <a:xfrm>
            <a:off x="8708807" y="6089148"/>
            <a:ext cx="3279444" cy="307777"/>
          </a:xfrm>
          <a:prstGeom prst="rect">
            <a:avLst/>
          </a:prstGeom>
          <a:solidFill>
            <a:srgbClr val="0947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pypi.org - online repozitář balíčků</a:t>
            </a:r>
            <a:endParaRPr lang="cs-CZ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Obrázek 17"/>
          <p:cNvPicPr>
            <a:picLocks noChangeAspect="1"/>
          </p:cNvPicPr>
          <p:nvPr/>
        </p:nvPicPr>
        <p:blipFill rotWithShape="1">
          <a:blip r:embed="rId14"/>
          <a:srcRect t="13815" b="2494"/>
          <a:stretch/>
        </p:blipFill>
        <p:spPr>
          <a:xfrm>
            <a:off x="8708807" y="4131954"/>
            <a:ext cx="3279444" cy="1957194"/>
          </a:xfrm>
          <a:prstGeom prst="rect">
            <a:avLst/>
          </a:prstGeom>
        </p:spPr>
      </p:pic>
      <p:pic>
        <p:nvPicPr>
          <p:cNvPr id="4103" name="Picture 7" descr="Package Module Structure in Python Programmi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4" y="2969565"/>
            <a:ext cx="39243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Použití balíčků v aplikaci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16031" y="1101192"/>
            <a:ext cx="6096815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PŘIPOJENÍ BALÍČKŮ K PROGRAMU V PYTHONU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6030" y="1467288"/>
            <a:ext cx="6096815" cy="69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Balíčky v Pythonu</a:t>
            </a:r>
            <a:r>
              <a:rPr kumimoji="0" lang="cs-CZ" altLang="cs-CZ" sz="1400" b="0" i="0" u="none" strike="noStrike" cap="none" normalizeH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obsahují obvykle více modulů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Pro importování konkrétního modulu z balíčku můžeme použít operátor tečka (.) nebo zápis 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jméno_balíčku</a:t>
            </a:r>
            <a:r>
              <a:rPr kumimoji="0" lang="cs-CZ" altLang="cs-CZ" sz="1400" b="0" i="0" u="none" strike="noStrike" cap="none" normalizeH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1" i="0" u="none" strike="noStrike" cap="none" normalizeH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cs-CZ" altLang="cs-CZ" sz="1400" b="0" i="0" u="none" strike="noStrike" cap="none" normalizeH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modul1, modul2, …, modulN</a:t>
            </a:r>
            <a:endParaRPr kumimoji="0" lang="cs-CZ" altLang="cs-CZ" sz="1400" b="0" i="0" u="none" strike="noStrike" cap="none" normalizeH="0" baseline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16023" y="3345394"/>
            <a:ext cx="6096815" cy="69249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bsahuje </a:t>
            </a:r>
            <a:r>
              <a:rPr lang="cs-CZ" altLang="cs-CZ" sz="140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záznam všech tzv. </a:t>
            </a:r>
            <a:r>
              <a:rPr lang="cs-CZ" altLang="cs-CZ" sz="1400" b="1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závislostí</a:t>
            </a:r>
            <a:r>
              <a:rPr lang="cs-CZ" altLang="cs-CZ" sz="140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naší aplikace - čili </a:t>
            </a: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informace </a:t>
            </a:r>
            <a:r>
              <a:rPr lang="cs-CZ" altLang="cs-CZ" sz="140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všech balíčcích, které je nutné do virtuálního prostředí nainstalovat, aby aplikace mohla fungovat</a:t>
            </a: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cs-CZ" altLang="cs-CZ" sz="1400">
              <a:solidFill>
                <a:srgbClr val="21252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216023" y="2916228"/>
            <a:ext cx="6096815" cy="369332"/>
          </a:xfrm>
          <a:prstGeom prst="rect">
            <a:avLst/>
          </a:prstGeom>
          <a:solidFill>
            <a:srgbClr val="0077C8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Soubor requirements.txt</a:t>
            </a:r>
            <a:endParaRPr lang="cs-CZ" b="1" smtClean="0">
              <a:solidFill>
                <a:srgbClr val="FFD44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025" y="2206870"/>
            <a:ext cx="6096814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Game.Level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16024" y="2502818"/>
            <a:ext cx="6096814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Game.Level 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 load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16023" y="4105053"/>
            <a:ext cx="6096816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cs-CZ" sz="11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Vytvoření souboru requirements.txt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216022" y="4405228"/>
            <a:ext cx="6096816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cs-CZ" sz="11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 freeze &gt; requirements.txt</a:t>
            </a:r>
            <a:endParaRPr lang="cs-CZ" sz="1100" b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16023" y="4766868"/>
            <a:ext cx="6096816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cs-CZ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ýpis všech balíčků obsažených v souboru requirements.txt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216022" y="5076941"/>
            <a:ext cx="6096816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cs-CZ" sz="11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 </a:t>
            </a:r>
            <a:r>
              <a:rPr lang="cs-CZ" sz="1100" b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216022" y="5445815"/>
            <a:ext cx="6096816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Automatick</a:t>
            </a:r>
            <a:r>
              <a:rPr lang="cs-CZ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</a:t>
            </a:r>
            <a:r>
              <a:rPr 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instalac</a:t>
            </a:r>
            <a:r>
              <a:rPr lang="cs-CZ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všech závislostí</a:t>
            </a:r>
            <a:r>
              <a:rPr lang="cs-CZ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obsažených v souboru requirements.txt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216022" y="5757839"/>
            <a:ext cx="6096816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cs-CZ" sz="11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 install -r requirements.txt</a:t>
            </a:r>
            <a:endParaRPr lang="cs-CZ" sz="1100" b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51747" y="1475279"/>
            <a:ext cx="548482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math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cs-CZ" altLang="cs-C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6451748" y="1133088"/>
            <a:ext cx="5484829" cy="307777"/>
          </a:xfrm>
          <a:prstGeom prst="rect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r>
              <a:rPr lang="cs-CZ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Příklad importu interních modulů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451746" y="2032913"/>
            <a:ext cx="548482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sys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path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cs-CZ" altLang="cs-C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451744" y="4278700"/>
            <a:ext cx="548482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camelcase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camelcase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CamelCase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txt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'ahoj světáku'</a:t>
            </a:r>
            <a:b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hump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cs-CZ" altLang="cs-C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451746" y="2977783"/>
            <a:ext cx="5484829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Příklad importu externího modulu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451745" y="3328525"/>
            <a:ext cx="5484829" cy="26161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Instalace </a:t>
            </a: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balíčku </a:t>
            </a:r>
            <a:r>
              <a:rPr lang="cs-CZ" altLang="cs-CZ" sz="1400" b="1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camelcase</a:t>
            </a:r>
            <a:r>
              <a:rPr lang="cs-CZ" altLang="cs-CZ" sz="140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 konzoli virtuálního prostředí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451745" y="3645557"/>
            <a:ext cx="5484830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cs-CZ" altLang="cs-CZ" sz="11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(venv) E:\python\projekt\venv&gt;pip install camelcase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451744" y="3990340"/>
            <a:ext cx="5484829" cy="26161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a příklad využití modulu camelcase</a:t>
            </a:r>
            <a:endParaRPr lang="cs-CZ" altLang="cs-CZ" sz="1400">
              <a:solidFill>
                <a:srgbClr val="21252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451743" y="5297533"/>
            <a:ext cx="5484829" cy="26161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Vytvoření souboru se závislostmi - requirements.txt </a:t>
            </a:r>
            <a:endParaRPr lang="cs-CZ" altLang="cs-CZ" sz="1400">
              <a:solidFill>
                <a:srgbClr val="21252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ovéPole 27"/>
          <p:cNvSpPr txBox="1"/>
          <p:nvPr/>
        </p:nvSpPr>
        <p:spPr>
          <a:xfrm>
            <a:off x="6451743" y="5629634"/>
            <a:ext cx="5484829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cs-CZ" sz="11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 freeze &gt; requirements.txt</a:t>
            </a:r>
            <a:endParaRPr lang="cs-CZ" sz="1100" b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 </a:t>
            </a:r>
            <a:r>
              <a:rPr lang="en-US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Pythonu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216031" y="1101192"/>
            <a:ext cx="6096815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ODSAZOVÁNÍ V PYTHONU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6451742" y="2907201"/>
            <a:ext cx="5484829" cy="307777"/>
          </a:xfrm>
          <a:prstGeom prst="rect">
            <a:avLst/>
          </a:prstGeom>
          <a:solidFill>
            <a:srgbClr val="ECADAA"/>
          </a:solidFill>
        </p:spPr>
        <p:txBody>
          <a:bodyPr wrap="square" rtlCol="0" anchor="ctr">
            <a:spAutoFit/>
          </a:bodyPr>
          <a:lstStyle/>
          <a:p>
            <a:r>
              <a:rPr lang="cs-CZ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Nesprávné odsazení kódu </a:t>
            </a:r>
            <a:r>
              <a:rPr lang="cs-CZ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Error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6451748" y="1133088"/>
            <a:ext cx="5484829" cy="307777"/>
          </a:xfrm>
          <a:prstGeom prst="rect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r>
              <a:rPr lang="cs-CZ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Správné odsazení kódu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216027" y="3829839"/>
            <a:ext cx="6067749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>
            <a:defPPr>
              <a:defRPr lang="cs-CZ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 smtClean="0"/>
              <a:t>PŘÍKAZY V PYTHONU</a:t>
            </a:r>
            <a:endParaRPr lang="cs-CZ"/>
          </a:p>
        </p:txBody>
      </p:sp>
      <p:sp>
        <p:nvSpPr>
          <p:cNvPr id="27" name="TextovéPole 26"/>
          <p:cNvSpPr txBox="1"/>
          <p:nvPr/>
        </p:nvSpPr>
        <p:spPr>
          <a:xfrm>
            <a:off x="222134" y="1540255"/>
            <a:ext cx="60968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Odsazení se v Pythonu používá místo složených závorek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označuje samostatný </a:t>
            </a:r>
            <a:r>
              <a:rPr lang="cs-CZ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blok kódu</a:t>
            </a:r>
          </a:p>
        </p:txBody>
      </p:sp>
      <p:sp>
        <p:nvSpPr>
          <p:cNvPr id="28" name="TextovéPole 27"/>
          <p:cNvSpPr txBox="1"/>
          <p:nvPr/>
        </p:nvSpPr>
        <p:spPr>
          <a:xfrm>
            <a:off x="216029" y="1841918"/>
            <a:ext cx="6096815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 odsazení můžeme použít libovolný počet mezer, ale </a:t>
            </a:r>
            <a:r>
              <a:rPr lang="cs-CZ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minimálně jednu mezeru</a:t>
            </a:r>
          </a:p>
        </p:txBody>
      </p:sp>
      <p:sp>
        <p:nvSpPr>
          <p:cNvPr id="29" name="TextovéPole 28"/>
          <p:cNvSpPr txBox="1"/>
          <p:nvPr/>
        </p:nvSpPr>
        <p:spPr>
          <a:xfrm>
            <a:off x="216028" y="2143581"/>
            <a:ext cx="60968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kódu je vhodné používat </a:t>
            </a:r>
            <a:r>
              <a:rPr lang="cs-CZ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jednotný způsob odsazení </a:t>
            </a: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např. dvě mezery</a:t>
            </a:r>
          </a:p>
        </p:txBody>
      </p:sp>
      <p:sp>
        <p:nvSpPr>
          <p:cNvPr id="31" name="TextovéPole 30"/>
          <p:cNvSpPr txBox="1"/>
          <p:nvPr/>
        </p:nvSpPr>
        <p:spPr>
          <a:xfrm>
            <a:off x="216028" y="2906385"/>
            <a:ext cx="6096815" cy="261610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Neodsazený kód </a:t>
            </a:r>
            <a:r>
              <a:rPr lang="cs-CZ" sz="11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považuje interpret Pythonu za syntaktickou chybu </a:t>
            </a:r>
          </a:p>
        </p:txBody>
      </p:sp>
      <p:sp>
        <p:nvSpPr>
          <p:cNvPr id="32" name="TextovéPole 31"/>
          <p:cNvSpPr txBox="1"/>
          <p:nvPr/>
        </p:nvSpPr>
        <p:spPr>
          <a:xfrm>
            <a:off x="216027" y="3226513"/>
            <a:ext cx="6096815" cy="261610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Za chybu je rovněž považováno </a:t>
            </a: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rozdílné odsazení kódu </a:t>
            </a:r>
            <a:r>
              <a:rPr lang="cs-CZ" sz="11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jednom bloku</a:t>
            </a:r>
          </a:p>
        </p:txBody>
      </p:sp>
      <p:sp>
        <p:nvSpPr>
          <p:cNvPr id="33" name="TextovéPole 32"/>
          <p:cNvSpPr txBox="1"/>
          <p:nvPr/>
        </p:nvSpPr>
        <p:spPr>
          <a:xfrm>
            <a:off x="222133" y="4254002"/>
            <a:ext cx="606164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Standardně jsou příkazy v Pythonu zapisovány vždy na samostatný řádek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216027" y="4611108"/>
            <a:ext cx="6096815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Chceme-li  jeden příkaz zapsat pomocí více řádků, musíme používat symbol \ ,   který oznamuje pokračování příkazu na dalším řádku</a:t>
            </a:r>
          </a:p>
        </p:txBody>
      </p:sp>
      <p:sp>
        <p:nvSpPr>
          <p:cNvPr id="36" name="TextovéPole 35"/>
          <p:cNvSpPr txBox="1"/>
          <p:nvPr/>
        </p:nvSpPr>
        <p:spPr>
          <a:xfrm>
            <a:off x="216027" y="5178980"/>
            <a:ext cx="6096815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více řádků můžeme případně rozdělit také ty příkazy, které obsahují nějaké údaje</a:t>
            </a:r>
            <a:b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</a:t>
            </a: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závorkách: parentheses 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), brackets [ ], </a:t>
            </a: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braces 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 </a:t>
            </a: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ovéPole 36"/>
          <p:cNvSpPr txBox="1"/>
          <p:nvPr/>
        </p:nvSpPr>
        <p:spPr>
          <a:xfrm>
            <a:off x="216027" y="5856381"/>
            <a:ext cx="6096815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jeden řádek můžeme zapsat více příkazů, pokud je oddělíme středníkem </a:t>
            </a:r>
            <a:r>
              <a:rPr lang="cs-CZ" sz="11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(jen výjimečně)</a:t>
            </a:r>
            <a:endParaRPr lang="cs-CZ" sz="1100" b="1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59910" y="1440865"/>
            <a:ext cx="5476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'even'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else: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'odd'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cs-CZ" altLang="cs-C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59910" y="3214978"/>
            <a:ext cx="547666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cs-CZ" altLang="cs-CZ" sz="1400" u="wavyHeavy">
                <a:solidFill>
                  <a:srgbClr val="0086B3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print</a:t>
            </a:r>
            <a:r>
              <a:rPr lang="cs-CZ" altLang="cs-CZ" sz="1400" u="wavyHeavy" smtClean="0">
                <a:solidFill>
                  <a:srgbClr val="63A35C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</a:t>
            </a:r>
            <a:r>
              <a:rPr lang="cs-CZ" altLang="cs-CZ" sz="1400" b="1" u="wavyHeavy" smtClean="0">
                <a:solidFill>
                  <a:srgbClr val="00808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'sudé číslo'</a:t>
            </a:r>
            <a:r>
              <a:rPr lang="cs-CZ" altLang="cs-CZ" sz="1400" u="wavyHeavy" smtClean="0">
                <a:solidFill>
                  <a:srgbClr val="63A35C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)</a:t>
            </a:r>
            <a:endParaRPr lang="cs-CZ" altLang="cs-CZ" sz="1400" u="wavyHeavy"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6459910" y="4254002"/>
            <a:ext cx="5476661" cy="2616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wavyHeavy" strike="noStrike" cap="none" normalizeH="0" smtClean="0">
                <a:ln>
                  <a:noFill/>
                </a:ln>
                <a:solidFill>
                  <a:srgbClr val="0086B3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print</a:t>
            </a:r>
            <a:r>
              <a:rPr kumimoji="0" lang="cs-CZ" altLang="cs-CZ" sz="1100" b="0" i="0" u="wavyHeavy" strike="noStrike" cap="none" normalizeH="0" smtClean="0">
                <a:ln>
                  <a:noFill/>
                </a:ln>
                <a:solidFill>
                  <a:srgbClr val="63A35C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</a:t>
            </a:r>
            <a:r>
              <a:rPr kumimoji="0" lang="cs-CZ" altLang="cs-CZ" sz="1100" b="1" i="0" u="wavyHeavy" strike="noStrike" cap="none" normalizeH="0" smtClean="0">
                <a:ln>
                  <a:noFill/>
                </a:ln>
                <a:solidFill>
                  <a:srgbClr val="008080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'Jeden řádek'</a:t>
            </a:r>
            <a:r>
              <a:rPr kumimoji="0" lang="cs-CZ" altLang="cs-CZ" sz="1100" b="0" i="0" u="wavyHeavy" strike="noStrike" cap="none" normalizeH="0" smtClean="0">
                <a:ln>
                  <a:noFill/>
                </a:ln>
                <a:solidFill>
                  <a:srgbClr val="63A35C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)</a:t>
            </a:r>
            <a:endParaRPr kumimoji="0" lang="cs-CZ" altLang="cs-CZ" sz="1100" b="0" i="0" u="wavyHeavy" strike="noStrike" cap="none" normalizeH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451742" y="4612828"/>
            <a:ext cx="5476661" cy="430887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wavyHeavy" strike="noStrike" cap="none" normalizeH="0" smtClean="0">
                <a:ln>
                  <a:noFill/>
                </a:ln>
                <a:solidFill>
                  <a:srgbClr val="0086B3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print</a:t>
            </a:r>
            <a:r>
              <a:rPr kumimoji="0" lang="cs-CZ" altLang="cs-CZ" sz="1100" b="0" i="0" u="wavyHeavy" strike="noStrike" cap="none" normalizeH="0" smtClean="0">
                <a:ln>
                  <a:noFill/>
                </a:ln>
                <a:solidFill>
                  <a:srgbClr val="63A35C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</a:t>
            </a:r>
            <a:r>
              <a:rPr kumimoji="0" lang="cs-CZ" altLang="cs-CZ" sz="1100" b="1" i="0" u="wavyHeavy" strike="noStrike" cap="none" normalizeH="0" smtClean="0">
                <a:ln>
                  <a:noFill/>
                </a:ln>
                <a:solidFill>
                  <a:srgbClr val="008080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'Jeden řádek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100" b="1" u="wavyHeavy" smtClean="0">
                <a:solidFill>
                  <a:srgbClr val="00808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Druhý řádek</a:t>
            </a:r>
            <a:r>
              <a:rPr kumimoji="0" lang="cs-CZ" altLang="cs-CZ" sz="1100" b="1" i="0" u="wavyHeavy" strike="noStrike" cap="none" normalizeH="0" smtClean="0">
                <a:ln>
                  <a:noFill/>
                </a:ln>
                <a:solidFill>
                  <a:srgbClr val="008080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</a:t>
            </a:r>
            <a:r>
              <a:rPr kumimoji="0" lang="cs-CZ" altLang="cs-CZ" sz="1100" b="0" i="0" u="wavyHeavy" strike="noStrike" cap="none" normalizeH="0" smtClean="0">
                <a:ln>
                  <a:noFill/>
                </a:ln>
                <a:solidFill>
                  <a:srgbClr val="63A35C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)</a:t>
            </a:r>
            <a:endParaRPr kumimoji="0" lang="cs-CZ" altLang="cs-CZ" sz="1100" b="0" i="0" u="wavyHeavy" strike="noStrike" cap="none" normalizeH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459910" y="5180066"/>
            <a:ext cx="5476661" cy="4308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dny</a:t>
            </a:r>
            <a:r>
              <a:rPr kumimoji="0" lang="cs-CZ" altLang="cs-CZ" sz="1100" b="1" i="0" u="wavyHeavy" strike="noStrike" cap="none" normalizeH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= </a:t>
            </a:r>
            <a:r>
              <a:rPr kumimoji="0" lang="en-US" altLang="cs-CZ" sz="1100" b="1" i="0" u="wavyHeavy" strike="noStrike" cap="none" normalizeH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['pond</a:t>
            </a:r>
            <a:r>
              <a:rPr kumimoji="0" lang="cs-CZ" altLang="cs-CZ" sz="1100" b="1" i="0" u="wavyHeavy" strike="noStrike" cap="none" normalizeH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ělí</a:t>
            </a:r>
            <a:r>
              <a:rPr kumimoji="0" lang="en-US" altLang="cs-CZ" sz="1100" b="1" i="0" u="wavyHeavy" strike="noStrike" cap="none" normalizeH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', '</a:t>
            </a:r>
            <a:r>
              <a:rPr kumimoji="0" lang="cs-CZ" altLang="cs-CZ" sz="1100" b="1" i="0" u="wavyHeavy" strike="noStrike" cap="none" normalizeH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úterý</a:t>
            </a:r>
            <a:r>
              <a:rPr kumimoji="0" lang="en-US" altLang="cs-CZ" sz="1100" b="1" i="0" u="wavyHeavy" strike="noStrike" cap="none" normalizeH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', </a:t>
            </a:r>
            <a:r>
              <a:rPr lang="en-US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'st</a:t>
            </a:r>
            <a:r>
              <a:rPr lang="cs-CZ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ře</a:t>
            </a:r>
            <a:r>
              <a:rPr lang="en-US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da', '</a:t>
            </a:r>
            <a:r>
              <a:rPr lang="cs-CZ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čtvrtek</a:t>
            </a:r>
            <a:r>
              <a:rPr lang="en-US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',</a:t>
            </a:r>
            <a:endParaRPr lang="cs-CZ" altLang="cs-CZ" sz="1100" b="1" u="wavyHeavy" smtClean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0000"/>
                </a:solidFill>
              </a:u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      </a:t>
            </a:r>
            <a:r>
              <a:rPr lang="en-US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</a:t>
            </a:r>
            <a:r>
              <a:rPr lang="cs-CZ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pátek</a:t>
            </a:r>
            <a:r>
              <a:rPr lang="en-US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', '</a:t>
            </a:r>
            <a:r>
              <a:rPr lang="cs-CZ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sobota</a:t>
            </a:r>
            <a:r>
              <a:rPr lang="en-US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',</a:t>
            </a:r>
            <a:r>
              <a:rPr lang="cs-CZ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'ned</a:t>
            </a:r>
            <a:r>
              <a:rPr lang="cs-CZ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ě</a:t>
            </a:r>
            <a:r>
              <a:rPr lang="en-US" altLang="cs-CZ" sz="1100" b="1" u="wavyHeavy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le']</a:t>
            </a:r>
            <a:endParaRPr kumimoji="0" lang="cs-CZ" altLang="cs-CZ" sz="1100" b="1" i="0" u="wavyHeavy" strike="noStrike" cap="none" normalizeH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51741" y="5856381"/>
            <a:ext cx="5476661" cy="26161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100" b="1" i="0" u="wavyHeavy" strike="noStrike" cap="none" normalizeH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x</a:t>
            </a:r>
            <a:r>
              <a:rPr kumimoji="0" lang="cs-CZ" altLang="cs-CZ" sz="1100" b="1" i="0" u="wavyHeavy" strike="noStrike" cap="none" normalizeH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= 5</a:t>
            </a:r>
            <a:r>
              <a:rPr kumimoji="0" lang="en-US" altLang="cs-CZ" sz="1100" b="1" i="0" u="wavyHeavy" strike="noStrike" cap="none" normalizeH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; y = 10</a:t>
            </a:r>
            <a:endParaRPr kumimoji="0" lang="cs-CZ" altLang="cs-CZ" sz="1100" b="1" i="0" u="wavyHeavy" strike="noStrike" cap="none" normalizeH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>
                <a:solidFill>
                  <a:srgbClr val="FF0000"/>
                </a:solidFill>
              </a:uFill>
              <a:latin typeface="Consolas" panose="020B0609020204030204" pitchFamily="49" charset="0"/>
            </a:endParaRPr>
          </a:p>
        </p:txBody>
      </p:sp>
      <p:sp>
        <p:nvSpPr>
          <p:cNvPr id="35" name="TextovéPole 34"/>
          <p:cNvSpPr txBox="1"/>
          <p:nvPr/>
        </p:nvSpPr>
        <p:spPr>
          <a:xfrm>
            <a:off x="6443573" y="3854685"/>
            <a:ext cx="5484829" cy="307777"/>
          </a:xfrm>
          <a:prstGeom prst="rect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cs-CZ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říklady příkazů v Pythonu</a:t>
            </a:r>
          </a:p>
        </p:txBody>
      </p:sp>
    </p:spTree>
    <p:extLst>
      <p:ext uri="{BB962C8B-B14F-4D97-AF65-F5344CB8AC3E}">
        <p14:creationId xmlns:p14="http://schemas.microsoft.com/office/powerpoint/2010/main" val="13861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Identifikátory a klíčová slova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216031" y="1101192"/>
            <a:ext cx="6096815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IDENTIFIKÁTORY V PYTHONU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6451748" y="1133088"/>
            <a:ext cx="5484829" cy="307777"/>
          </a:xfrm>
          <a:prstGeom prst="rect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cs-CZ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říklady správných identifikátorů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216020" y="3931423"/>
            <a:ext cx="6096815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>
            <a:defPPr>
              <a:defRPr lang="cs-CZ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 smtClean="0"/>
              <a:t>KLÍČOVÁ SLOVA</a:t>
            </a:r>
            <a:endParaRPr lang="cs-CZ"/>
          </a:p>
        </p:txBody>
      </p:sp>
      <p:sp>
        <p:nvSpPr>
          <p:cNvPr id="27" name="TextovéPole 26"/>
          <p:cNvSpPr txBox="1"/>
          <p:nvPr/>
        </p:nvSpPr>
        <p:spPr>
          <a:xfrm>
            <a:off x="222134" y="1540255"/>
            <a:ext cx="60968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Identifikátory pojmenovávají entity, jako jsou třídy, funkce, proměnné, konstanty a další.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ovéPole 27"/>
          <p:cNvSpPr txBox="1"/>
          <p:nvPr/>
        </p:nvSpPr>
        <p:spPr>
          <a:xfrm>
            <a:off x="216024" y="1957181"/>
            <a:ext cx="6096815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cs-CZ"/>
            </a:defPPr>
            <a:lvl1pPr marL="285750" indent="-285750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cs-CZ" sz="1400">
                <a:solidFill>
                  <a:schemeClr val="bg1"/>
                </a:solidFill>
              </a:rPr>
              <a:t>Pravidla pro zápis </a:t>
            </a:r>
            <a:r>
              <a:rPr lang="cs-CZ" sz="1400" smtClean="0">
                <a:solidFill>
                  <a:schemeClr val="bg1"/>
                </a:solidFill>
              </a:rPr>
              <a:t>identifikátorů</a:t>
            </a:r>
            <a:endParaRPr lang="cs-CZ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ovéPole 30"/>
          <p:cNvSpPr txBox="1"/>
          <p:nvPr/>
        </p:nvSpPr>
        <p:spPr>
          <a:xfrm>
            <a:off x="216022" y="2920676"/>
            <a:ext cx="6096815" cy="261610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Nemohou</a:t>
            </a: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začínat numerickým znakem</a:t>
            </a:r>
            <a:endParaRPr lang="cs-CZ" sz="110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216022" y="4383953"/>
            <a:ext cx="6096815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Rezervována 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slova, která se nemohou </a:t>
            </a: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používat jako 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názvy proměnných, funkcí nebo jiné identifikátory. 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216023" y="2307379"/>
            <a:ext cx="6096815" cy="261610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>
            <a:defPPr>
              <a:defRPr lang="cs-CZ"/>
            </a:defPPr>
            <a:lvl1pPr marL="285750" indent="-285750">
              <a:buFont typeface="Arial" panose="020B0604020202020204" pitchFamily="34" charset="0"/>
              <a:buChar char="•"/>
              <a:defRPr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 b="0"/>
              <a:t>Nemohou být použita </a:t>
            </a:r>
            <a:r>
              <a:rPr lang="cs-CZ"/>
              <a:t>klíčová </a:t>
            </a:r>
            <a:r>
              <a:rPr lang="cs-CZ" smtClean="0"/>
              <a:t>slova</a:t>
            </a:r>
            <a:endParaRPr lang="cs-CZ"/>
          </a:p>
        </p:txBody>
      </p:sp>
      <p:sp>
        <p:nvSpPr>
          <p:cNvPr id="23" name="TextovéPole 22"/>
          <p:cNvSpPr txBox="1"/>
          <p:nvPr/>
        </p:nvSpPr>
        <p:spPr>
          <a:xfrm>
            <a:off x="216023" y="2616987"/>
            <a:ext cx="60968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Mohou 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být kombinací </a:t>
            </a:r>
            <a:r>
              <a:rPr lang="cs-CZ" sz="11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alfanumerických znaků a podtržítek 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[a-zA-Z_]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216021" y="3224023"/>
            <a:ext cx="60968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Mohou mít </a:t>
            </a:r>
            <a:r>
              <a:rPr lang="cs-CZ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libovolnou délku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216020" y="3518841"/>
            <a:ext cx="6096815" cy="261610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Součástí </a:t>
            </a:r>
            <a:r>
              <a:rPr lang="cs-CZ" sz="11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nemohou </a:t>
            </a:r>
            <a:r>
              <a:rPr lang="cs-CZ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být </a:t>
            </a:r>
            <a:r>
              <a:rPr lang="cs-CZ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symboly</a:t>
            </a:r>
            <a:r>
              <a:rPr lang="cs-CZ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jako např. </a:t>
            </a:r>
            <a:r>
              <a:rPr lang="cs-CZ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[!@#$%]</a:t>
            </a:r>
            <a:r>
              <a:rPr lang="cs-CZ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další</a:t>
            </a:r>
            <a:endParaRPr lang="cs-CZ" sz="110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6451740" y="1440865"/>
            <a:ext cx="54766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myClass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promenna_x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400" smtClean="0">
                <a:solidFill>
                  <a:srgbClr val="A71D5D"/>
                </a:solidFill>
                <a:latin typeface="Consolas" panose="020B0609020204030204" pitchFamily="49" charset="0"/>
              </a:rPr>
              <a:t>agent007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rgbClr val="A71D5D"/>
                </a:solidFill>
                <a:latin typeface="Consolas" panose="020B0609020204030204" pitchFamily="49" charset="0"/>
              </a:rPr>
              <a:t>jeden_z_nejdelsich_identifikatoru_v_historii_ict</a:t>
            </a:r>
            <a:endParaRPr lang="cs-CZ" altLang="cs-CZ" sz="1400">
              <a:solidFill>
                <a:srgbClr val="A71D5D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ovéPole 31"/>
          <p:cNvSpPr txBox="1"/>
          <p:nvPr/>
        </p:nvSpPr>
        <p:spPr>
          <a:xfrm>
            <a:off x="6443573" y="2471875"/>
            <a:ext cx="5484829" cy="307777"/>
          </a:xfrm>
          <a:prstGeom prst="rect">
            <a:avLst/>
          </a:prstGeom>
          <a:solidFill>
            <a:srgbClr val="ECADAA"/>
          </a:solidFill>
        </p:spPr>
        <p:txBody>
          <a:bodyPr wrap="square" rtlCol="0" anchor="ctr">
            <a:spAutoFit/>
          </a:bodyPr>
          <a:lstStyle/>
          <a:p>
            <a:r>
              <a:rPr lang="cs-CZ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Příklady nesprávných identifikátorů</a:t>
            </a:r>
            <a:endParaRPr lang="cs-CZ" sz="1400" b="1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6443570" y="2769382"/>
            <a:ext cx="547666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rgbClr val="A71D5D"/>
                </a:solidFill>
                <a:latin typeface="Consolas" panose="020B0609020204030204" pitchFamily="49" charset="0"/>
              </a:rPr>
              <a:t>c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lass </a:t>
            </a:r>
            <a:r>
              <a:rPr kumimoji="0" lang="en-US" altLang="cs-CZ" sz="14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nesmí být klíčové</a:t>
            </a:r>
            <a:r>
              <a:rPr kumimoji="0" lang="cs-CZ" altLang="cs-CZ" sz="1400" b="0" i="0" u="none" strike="noStrike" cap="none" normalizeH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slovo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cs-CZ" altLang="cs-CZ" sz="1400" smtClean="0">
                <a:solidFill>
                  <a:srgbClr val="A71D5D"/>
                </a:solidFill>
                <a:latin typeface="Consolas" panose="020B0609020204030204" pitchFamily="49" charset="0"/>
              </a:rPr>
              <a:t>jmeno+prijmeni </a:t>
            </a:r>
            <a:r>
              <a:rPr lang="en-US" altLang="cs-CZ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cs-CZ" altLang="cs-CZ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nesmí být použit symbol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rgbClr val="A71D5D"/>
                </a:solidFill>
                <a:latin typeface="Consolas" panose="020B0609020204030204" pitchFamily="49" charset="0"/>
              </a:rPr>
              <a:t>3rd_place </a:t>
            </a:r>
            <a:r>
              <a:rPr lang="en-US" altLang="cs-CZ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cs-CZ" altLang="cs-CZ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nesmí začínat číselným znakem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rgbClr val="A71D5D"/>
                </a:solidFill>
                <a:latin typeface="Consolas" panose="020B0609020204030204" pitchFamily="49" charset="0"/>
              </a:rPr>
              <a:t>město </a:t>
            </a:r>
            <a:r>
              <a:rPr lang="en-US" altLang="cs-CZ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cs-CZ" altLang="cs-CZ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obsahuje znak s diakritikou</a:t>
            </a:r>
            <a:endParaRPr lang="cs-CZ" altLang="cs-CZ" sz="1400" u="wavyHeavy"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</p:txBody>
      </p:sp>
      <p:pic>
        <p:nvPicPr>
          <p:cNvPr id="2052" name="Picture 4" descr="Python Keywords, Identifiers and Variables for Begin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70" y="4371391"/>
            <a:ext cx="5476662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ovéPole 33"/>
          <p:cNvSpPr txBox="1"/>
          <p:nvPr/>
        </p:nvSpPr>
        <p:spPr>
          <a:xfrm>
            <a:off x="216022" y="4862829"/>
            <a:ext cx="6096815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Pythonu verze 3.7 je </a:t>
            </a:r>
            <a:r>
              <a:rPr lang="cs-CZ" sz="11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33 klíčových slov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tento počet se může v různých verzím mírně proměňovat.</a:t>
            </a:r>
            <a:endParaRPr lang="cs-CZ" sz="1100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ovéPole 34"/>
          <p:cNvSpPr txBox="1"/>
          <p:nvPr/>
        </p:nvSpPr>
        <p:spPr>
          <a:xfrm>
            <a:off x="216021" y="5356033"/>
            <a:ext cx="60968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Klíčová slova jsou v Pythonu </a:t>
            </a:r>
            <a:r>
              <a:rPr lang="cs-CZ" sz="11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sensitive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216020" y="5675210"/>
            <a:ext cx="6096815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Všechna klíčová slova s výjimkou </a:t>
            </a:r>
            <a:r>
              <a:rPr lang="cs-CZ" sz="11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11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cs-CZ" sz="11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None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jsou psána </a:t>
            </a:r>
            <a:r>
              <a:rPr lang="cs-CZ" sz="11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malými písmeny</a:t>
            </a:r>
            <a:r>
              <a:rPr 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cs-CZ" sz="1100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Komentáře a dokumentace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216031" y="1101192"/>
            <a:ext cx="6096815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KOMENTÁŘE V PYTHONU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6451748" y="1133088"/>
            <a:ext cx="5484829" cy="307777"/>
          </a:xfrm>
          <a:prstGeom prst="rect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cs-CZ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říklady komentářů v Pythonu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216027" y="3265516"/>
            <a:ext cx="6096815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>
            <a:defPPr>
              <a:defRPr lang="cs-CZ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 smtClean="0"/>
              <a:t>DOKUMENTACE V PYTHONU - DOCSTRING</a:t>
            </a:r>
            <a:endParaRPr lang="cs-CZ"/>
          </a:p>
        </p:txBody>
      </p:sp>
      <p:sp>
        <p:nvSpPr>
          <p:cNvPr id="27" name="TextovéPole 26"/>
          <p:cNvSpPr txBox="1"/>
          <p:nvPr/>
        </p:nvSpPr>
        <p:spPr>
          <a:xfrm>
            <a:off x="222134" y="1540255"/>
            <a:ext cx="60968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 okomentování jednoho řádku kódu se používá symbol </a:t>
            </a:r>
            <a:r>
              <a:rPr 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ovéPole 27"/>
          <p:cNvSpPr txBox="1"/>
          <p:nvPr/>
        </p:nvSpPr>
        <p:spPr>
          <a:xfrm>
            <a:off x="216027" y="1844993"/>
            <a:ext cx="6096815" cy="6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cs-CZ"/>
            </a:defPPr>
            <a:lvl1pPr marL="285750" indent="-285750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Víceřádkové komentáře můžeme zapisovat pomocí sekvence tří uvozovek:</a:t>
            </a:r>
          </a:p>
          <a:p>
            <a:pPr lvl="1"/>
            <a:r>
              <a:rPr lang="cs-CZ" sz="120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cs-CZ" sz="1200" smtClean="0">
                <a:latin typeface="Segoe UI" panose="020B0502040204020203" pitchFamily="34" charset="0"/>
                <a:cs typeface="Segoe UI" panose="020B0502040204020203" pitchFamily="34" charset="0"/>
              </a:rPr>
              <a:t>vojitých	 	</a:t>
            </a:r>
            <a:r>
              <a:rPr lang="cs-CZ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cs-CZ" sz="1200" b="1">
                <a:latin typeface="Courier New" panose="02070309020205020404" pitchFamily="49" charset="0"/>
                <a:cs typeface="Courier New" panose="02070309020205020404" pitchFamily="49" charset="0"/>
              </a:rPr>
              <a:t>ějaký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koment</a:t>
            </a:r>
            <a:r>
              <a:rPr lang="cs-CZ" sz="1200" b="1">
                <a:latin typeface="Courier New" panose="02070309020205020404" pitchFamily="49" charset="0"/>
                <a:cs typeface="Courier New" panose="02070309020205020404" pitchFamily="49" charset="0"/>
              </a:rPr>
              <a:t>ář """</a:t>
            </a:r>
          </a:p>
          <a:p>
            <a:pPr lvl="1"/>
            <a:r>
              <a:rPr lang="cs-CZ" sz="1200">
                <a:latin typeface="Segoe UI" panose="020B0502040204020203" pitchFamily="34" charset="0"/>
                <a:cs typeface="Segoe UI" panose="020B0502040204020203" pitchFamily="34" charset="0"/>
              </a:rPr>
              <a:t>nebo jednoduchých </a:t>
            </a:r>
            <a:r>
              <a:rPr lang="cs-CZ" sz="1200" smtClean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cs-CZ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200" b="1">
                <a:latin typeface="Courier New" panose="02070309020205020404" pitchFamily="49" charset="0"/>
                <a:cs typeface="Courier New" panose="02070309020205020404" pitchFamily="49" charset="0"/>
              </a:rPr>
              <a:t>nějaký komentář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endParaRPr lang="cs-CZ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ovéPole 30"/>
          <p:cNvSpPr txBox="1"/>
          <p:nvPr/>
        </p:nvSpPr>
        <p:spPr>
          <a:xfrm>
            <a:off x="216027" y="2519063"/>
            <a:ext cx="6096815" cy="261610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Zakomentované příkazy nejsou interpretem jazyka prováděny </a:t>
            </a:r>
            <a:endParaRPr lang="cs-CZ" sz="110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216027" y="3679873"/>
            <a:ext cx="6096815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Docstring (documentation strings neboli dokumentační řetězce) jsou řetězcové literály, které se objevují pod definicí funkce, metody, třídy nebo modulu. 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216026" y="4155784"/>
            <a:ext cx="6096815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cs-CZ"/>
            </a:defPPr>
            <a:lvl1pPr marL="285750" indent="-285750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 smtClean="0"/>
              <a:t>K zápisu dokumentačních řetězců se používají trojité uvozovky (obdobně jako v případě víceřádkových komentářů).</a:t>
            </a:r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216025" y="4639015"/>
            <a:ext cx="60968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Docstrings jsou asociovány s objekty prostřednictvím atributu __doc__. </a:t>
            </a:r>
            <a:endParaRPr lang="cs-CZ" sz="1100" b="1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022" y="4958762"/>
            <a:ext cx="6096815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altLang="cs-CZ" sz="11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Dokumentační komentář obsahuje stručné vysvětlení toho, co funkce provádí.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6022" y="5298973"/>
            <a:ext cx="6096815" cy="600164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altLang="cs-CZ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Přestože je to nepovinný doplněk programového kódu, je považován za "good programming practice", tedy jednu z dobrých zásad, které by měl programátor v Pythonu dodržovat.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50177" y="3596441"/>
            <a:ext cx="548640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This function greets to the person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passed in as a parameter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"Ahoj, "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Vypíše docstring spojený s funkcí greet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__doc__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Vyvolá funkci greet s parametrem 'Hilda'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'Hilda'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cs-CZ" altLang="cs-C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450177" y="3296293"/>
            <a:ext cx="548482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cs-CZ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říklady použití docstring ve funkci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450175" y="1433675"/>
            <a:ext cx="548482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Příklad jednořádkového komentáře</a:t>
            </a:r>
            <a:b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Ahoj'</a:t>
            </a: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altLang="cs-CZ" sz="1400">
                <a:solidFill>
                  <a:srgbClr val="969896"/>
                </a:solidFill>
                <a:latin typeface="Consolas" panose="020B0609020204030204" pitchFamily="49" charset="0"/>
              </a:rPr>
              <a:t># Příklad </a:t>
            </a:r>
            <a:r>
              <a:rPr lang="cs-CZ" altLang="cs-CZ" sz="1400" smtClean="0">
                <a:solidFill>
                  <a:srgbClr val="969896"/>
                </a:solidFill>
                <a:latin typeface="Consolas" panose="020B0609020204030204" pitchFamily="49" charset="0"/>
              </a:rPr>
              <a:t>komentáře za příkazem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450176" y="1991825"/>
            <a:ext cx="5484828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cs-CZ" altLang="cs-CZ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Víceřádkový řetězec následující hned po záhlaví funkce v Pythonu je nazýván docstring (documentation string neboli dokumentační řetězec).</a:t>
            </a:r>
            <a:br>
              <a:rPr kumimoji="0" lang="cs-CZ" altLang="cs-CZ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'''</a:t>
            </a:r>
            <a:endParaRPr kumimoji="0" lang="cs-CZ" altLang="cs-CZ" sz="14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Formální a přirozené jazyky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216031" y="1338606"/>
            <a:ext cx="5524893" cy="369332"/>
          </a:xfrm>
          <a:prstGeom prst="rect">
            <a:avLst/>
          </a:prstGeom>
          <a:solidFill>
            <a:srgbClr val="ECADA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PŘIROZENÉ JAZYKY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16030" y="1819273"/>
            <a:ext cx="552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>
                <a:latin typeface="Segoe UI" panose="020B0502040204020203" pitchFamily="34" charset="0"/>
                <a:cs typeface="Segoe UI" panose="020B0502040204020203" pitchFamily="34" charset="0"/>
              </a:rPr>
              <a:t>jazyky, kterými </a:t>
            </a:r>
            <a:r>
              <a:rPr lang="cs-CZ" b="1" smtClean="0">
                <a:latin typeface="Segoe UI" panose="020B0502040204020203" pitchFamily="34" charset="0"/>
                <a:cs typeface="Segoe UI" panose="020B0502040204020203" pitchFamily="34" charset="0"/>
              </a:rPr>
              <a:t>hovoří</a:t>
            </a:r>
            <a:r>
              <a:rPr lang="cs-CZ" b="1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cs-CZ" b="1" smtClean="0">
                <a:latin typeface="Segoe UI" panose="020B0502040204020203" pitchFamily="34" charset="0"/>
                <a:cs typeface="Segoe UI" panose="020B0502040204020203" pitchFamily="34" charset="0"/>
              </a:rPr>
              <a:t>lidé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smtClean="0">
                <a:latin typeface="Segoe UI" panose="020B0502040204020203" pitchFamily="34" charset="0"/>
                <a:cs typeface="Segoe UI" panose="020B0502040204020203" pitchFamily="34" charset="0"/>
              </a:rPr>
              <a:t>čeština, angličtina, němčina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lze popsat </a:t>
            </a:r>
            <a:r>
              <a:rPr lang="cs-CZ" smtClean="0">
                <a:latin typeface="Segoe UI" panose="020B0502040204020203" pitchFamily="34" charset="0"/>
                <a:cs typeface="Segoe UI" panose="020B0502040204020203" pitchFamily="34" charset="0"/>
              </a:rPr>
              <a:t>slovní </a:t>
            </a: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zásobou a gramatikou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413732" y="1338606"/>
            <a:ext cx="5524893" cy="369332"/>
          </a:xfrm>
          <a:prstGeom prst="rect">
            <a:avLst/>
          </a:prstGeom>
          <a:solidFill>
            <a:srgbClr val="C31C77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FORMÁLNÍ JAZYKY</a:t>
            </a:r>
            <a:endParaRPr lang="cs-CZ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6413731" y="1819273"/>
            <a:ext cx="552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smtClean="0">
                <a:latin typeface="Segoe UI" panose="020B0502040204020203" pitchFamily="34" charset="0"/>
                <a:cs typeface="Segoe UI" panose="020B0502040204020203" pitchFamily="34" charset="0"/>
              </a:rPr>
              <a:t>jazyky sestavené pro určitý účel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cs-CZ" i="1" smtClean="0">
                <a:latin typeface="Segoe UI" panose="020B0502040204020203" pitchFamily="34" charset="0"/>
                <a:cs typeface="Segoe UI" panose="020B0502040204020203" pitchFamily="34" charset="0"/>
              </a:rPr>
              <a:t>atematika, chemie, programování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>
                <a:latin typeface="Segoe UI" panose="020B0502040204020203" pitchFamily="34" charset="0"/>
                <a:cs typeface="Segoe UI" panose="020B0502040204020203" pitchFamily="34" charset="0"/>
              </a:rPr>
              <a:t>mají přísná pravidla pro skladbu (syntax)</a:t>
            </a:r>
            <a:endParaRPr lang="cs-CZ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311946" y="3129251"/>
            <a:ext cx="2487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2400" b="1" smtClean="0">
                <a:solidFill>
                  <a:srgbClr val="ECADA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mnohoznačnost</a:t>
            </a:r>
            <a:endParaRPr lang="cs-CZ" sz="2400" b="1">
              <a:solidFill>
                <a:srgbClr val="ECADA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1226345" y="3590916"/>
            <a:ext cx="2487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2400" b="1" smtClean="0">
                <a:solidFill>
                  <a:srgbClr val="ECADA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nadbytečnost</a:t>
            </a:r>
            <a:endParaRPr lang="cs-CZ" sz="2400" b="1">
              <a:solidFill>
                <a:srgbClr val="ECADA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2978476" y="3264721"/>
            <a:ext cx="2487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2400" b="1" smtClean="0">
                <a:solidFill>
                  <a:srgbClr val="ECADA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emocionálnost</a:t>
            </a:r>
            <a:endParaRPr lang="cs-CZ" sz="2400" b="1">
              <a:solidFill>
                <a:srgbClr val="ECADA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6381381" y="2971730"/>
            <a:ext cx="2487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2400" b="1" smtClean="0">
                <a:solidFill>
                  <a:srgbClr val="C31C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jednoznačnost</a:t>
            </a:r>
            <a:endParaRPr lang="cs-CZ" sz="2400" b="1">
              <a:solidFill>
                <a:srgbClr val="C31C7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7295780" y="3433395"/>
            <a:ext cx="2487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2400" b="1" smtClean="0">
                <a:solidFill>
                  <a:srgbClr val="C31C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stručnost</a:t>
            </a:r>
            <a:endParaRPr lang="cs-CZ" sz="2400" b="1">
              <a:solidFill>
                <a:srgbClr val="C31C7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9047911" y="3107200"/>
            <a:ext cx="2487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2400" b="1" smtClean="0">
                <a:solidFill>
                  <a:srgbClr val="C31C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přesnost</a:t>
            </a:r>
            <a:endParaRPr lang="cs-CZ" sz="2400" b="1">
              <a:solidFill>
                <a:srgbClr val="C31C7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216030" y="4439229"/>
            <a:ext cx="5524893" cy="1200329"/>
          </a:xfrm>
          <a:prstGeom prst="rect">
            <a:avLst/>
          </a:prstGeom>
          <a:solidFill>
            <a:srgbClr val="CBE7EF"/>
          </a:solidFill>
        </p:spPr>
        <p:txBody>
          <a:bodyPr wrap="square" rtlCol="0" anchor="ctr">
            <a:spAutoFit/>
          </a:bodyPr>
          <a:lstStyle/>
          <a:p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PARSING (</a:t>
            </a:r>
            <a:r>
              <a:rPr lang="cs-CZ" b="1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"parsování"</a:t>
            </a: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= 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 </a:t>
            </a: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syntaktické analýzy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kdy se vstupní text rozděluje na posloupnost </a:t>
            </a: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tokenů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elementárních nositelů významu v rámci  daného formálního jazyka  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Obráze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35" y="4259657"/>
            <a:ext cx="496507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 a jeho části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216031" y="1168846"/>
            <a:ext cx="11708876" cy="369332"/>
          </a:xfrm>
          <a:prstGeom prst="rect">
            <a:avLst/>
          </a:prstGeom>
          <a:solidFill>
            <a:srgbClr val="CBE7EF"/>
          </a:solidFill>
        </p:spPr>
        <p:txBody>
          <a:bodyPr wrap="square" rtlCol="0" anchor="ctr">
            <a:spAutoFit/>
          </a:bodyPr>
          <a:lstStyle/>
          <a:p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 = 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posloupnost instrukcí, které určují, jak má být proveden výpočet (matematický i symbolický)  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93103" y="1839600"/>
            <a:ext cx="2187803" cy="519351"/>
          </a:xfrm>
          <a:prstGeom prst="flowChartTerminator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VSTUP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9336071" y="1839600"/>
            <a:ext cx="2187803" cy="51935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593103" y="2449961"/>
            <a:ext cx="2187803" cy="519351"/>
          </a:xfrm>
          <a:prstGeom prst="flowChartTerminator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VÝSTUP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9336071" y="2449961"/>
            <a:ext cx="2187803" cy="51935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593103" y="3082438"/>
            <a:ext cx="2187803" cy="369332"/>
          </a:xfrm>
          <a:prstGeom prst="rect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PŘIŘAZENÍ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9336071" y="3082438"/>
            <a:ext cx="218780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ASSIGNMENT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216031" y="3628837"/>
            <a:ext cx="2904243" cy="733663"/>
          </a:xfrm>
          <a:prstGeom prst="flowChartDecision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PODMÍNKA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8878481" y="3628837"/>
            <a:ext cx="2989867" cy="733663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72590" y="4958259"/>
            <a:ext cx="2904243" cy="733663"/>
          </a:xfrm>
          <a:prstGeom prst="flowChartDecision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OPAKOVÁNÍ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Přímá spojnice 17"/>
          <p:cNvCxnSpPr>
            <a:endCxn id="16" idx="1"/>
          </p:cNvCxnSpPr>
          <p:nvPr/>
        </p:nvCxnSpPr>
        <p:spPr>
          <a:xfrm flipV="1">
            <a:off x="272590" y="5325091"/>
            <a:ext cx="0" cy="9625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/>
          <p:cNvCxnSpPr>
            <a:stCxn id="16" idx="2"/>
          </p:cNvCxnSpPr>
          <p:nvPr/>
        </p:nvCxnSpPr>
        <p:spPr>
          <a:xfrm flipH="1">
            <a:off x="1724711" y="5691922"/>
            <a:ext cx="1" cy="3412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 flipH="1">
            <a:off x="272590" y="6287681"/>
            <a:ext cx="143326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>
            <a:off x="1724711" y="6033159"/>
            <a:ext cx="0" cy="263946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bdélník 38"/>
          <p:cNvSpPr/>
          <p:nvPr/>
        </p:nvSpPr>
        <p:spPr>
          <a:xfrm>
            <a:off x="3417804" y="1909956"/>
            <a:ext cx="5273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cs-CZ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number = int(</a:t>
            </a:r>
            <a:r>
              <a:rPr lang="cs-CZ" b="0" i="0" smtClean="0">
                <a:solidFill>
                  <a:srgbClr val="C31C77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cs-CZ" b="0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("Zadej číslo: "</a:t>
            </a:r>
            <a:r>
              <a:rPr lang="cs-CZ" b="0" i="0" smtClean="0">
                <a:solidFill>
                  <a:srgbClr val="C31C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cs-CZ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Obdélník 39"/>
          <p:cNvSpPr/>
          <p:nvPr/>
        </p:nvSpPr>
        <p:spPr>
          <a:xfrm>
            <a:off x="3417805" y="2524970"/>
            <a:ext cx="52737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C31C77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f'</a:t>
            </a:r>
            <a:r>
              <a:rPr lang="cs-CZ" b="0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Mocnina:</a:t>
            </a:r>
            <a:r>
              <a:rPr lang="en-US" b="0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number * number</a:t>
            </a:r>
            <a:r>
              <a:rPr lang="en-US" b="0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}.'</a:t>
            </a:r>
            <a:r>
              <a:rPr lang="en-US" b="0" i="0" smtClean="0">
                <a:solidFill>
                  <a:srgbClr val="C31C77"/>
                </a:solidFill>
                <a:effectLst/>
                <a:latin typeface="Consolas" panose="020B0609020204030204" pitchFamily="49" charset="0"/>
              </a:rPr>
              <a:t>)</a:t>
            </a:r>
            <a:endParaRPr lang="cs-CZ">
              <a:solidFill>
                <a:srgbClr val="C31C7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Obdélník 40"/>
          <p:cNvSpPr/>
          <p:nvPr/>
        </p:nvSpPr>
        <p:spPr>
          <a:xfrm>
            <a:off x="3417805" y="3077947"/>
            <a:ext cx="5273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cs-CZ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cs-CZ" b="0" i="0" smtClean="0">
                <a:solidFill>
                  <a:srgbClr val="C31C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number * 10</a:t>
            </a:r>
            <a:endParaRPr lang="cs-CZ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Obdélník 41"/>
          <p:cNvSpPr/>
          <p:nvPr/>
        </p:nvSpPr>
        <p:spPr>
          <a:xfrm>
            <a:off x="3417803" y="3645773"/>
            <a:ext cx="527370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smtClean="0">
                <a:solidFill>
                  <a:srgbClr val="C31C7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cs-CZ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cs-CZ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2 == 0:</a:t>
            </a:r>
          </a:p>
          <a:p>
            <a:r>
              <a:rPr lang="fr-FR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print(x, "je sudé")</a:t>
            </a:r>
          </a:p>
          <a:p>
            <a:r>
              <a:rPr lang="fr-FR" b="0" i="0" smtClean="0">
                <a:solidFill>
                  <a:srgbClr val="C31C77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fr-FR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print(x, "je liché")</a:t>
            </a:r>
            <a:endParaRPr lang="cs-CZ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Přímá spojnice 45"/>
          <p:cNvCxnSpPr/>
          <p:nvPr/>
        </p:nvCxnSpPr>
        <p:spPr>
          <a:xfrm>
            <a:off x="216031" y="3988796"/>
            <a:ext cx="0" cy="4022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Přímá spojnice 49"/>
          <p:cNvCxnSpPr/>
          <p:nvPr/>
        </p:nvCxnSpPr>
        <p:spPr>
          <a:xfrm>
            <a:off x="3120274" y="3988796"/>
            <a:ext cx="0" cy="4022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50"/>
          <p:cNvCxnSpPr/>
          <p:nvPr/>
        </p:nvCxnSpPr>
        <p:spPr>
          <a:xfrm>
            <a:off x="8890262" y="4013638"/>
            <a:ext cx="0" cy="4022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Přímá spojnice 51"/>
          <p:cNvCxnSpPr/>
          <p:nvPr/>
        </p:nvCxnSpPr>
        <p:spPr>
          <a:xfrm>
            <a:off x="11868348" y="4008086"/>
            <a:ext cx="0" cy="4022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ovéPole 52"/>
          <p:cNvSpPr txBox="1"/>
          <p:nvPr/>
        </p:nvSpPr>
        <p:spPr>
          <a:xfrm>
            <a:off x="216030" y="362883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  <a:endParaRPr lang="cs-CZ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4" name="TextovéPole 53"/>
          <p:cNvSpPr txBox="1"/>
          <p:nvPr/>
        </p:nvSpPr>
        <p:spPr>
          <a:xfrm>
            <a:off x="2799654" y="362883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>
                <a:latin typeface="Segoe UI Black" panose="020B0A02040204020203" pitchFamily="34" charset="0"/>
                <a:ea typeface="Segoe UI Black" panose="020B0A02040204020203" pitchFamily="34" charset="0"/>
              </a:rPr>
              <a:t>-</a:t>
            </a:r>
            <a:endParaRPr lang="cs-CZ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5" name="TextovéPole 54"/>
          <p:cNvSpPr txBox="1"/>
          <p:nvPr/>
        </p:nvSpPr>
        <p:spPr>
          <a:xfrm>
            <a:off x="8890262" y="35631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  <a:endParaRPr lang="cs-CZ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6" name="TextovéPole 55"/>
          <p:cNvSpPr txBox="1"/>
          <p:nvPr/>
        </p:nvSpPr>
        <p:spPr>
          <a:xfrm>
            <a:off x="11473886" y="356317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>
                <a:latin typeface="Segoe UI Black" panose="020B0A02040204020203" pitchFamily="34" charset="0"/>
                <a:ea typeface="Segoe UI Black" panose="020B0A02040204020203" pitchFamily="34" charset="0"/>
              </a:rPr>
              <a:t>-</a:t>
            </a:r>
            <a:endParaRPr lang="cs-CZ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7" name="TextovéPole 56"/>
          <p:cNvSpPr txBox="1"/>
          <p:nvPr/>
        </p:nvSpPr>
        <p:spPr>
          <a:xfrm>
            <a:off x="8964105" y="4966631"/>
            <a:ext cx="2904243" cy="733663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REPETITION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Přímá spojnice 57"/>
          <p:cNvCxnSpPr>
            <a:endCxn id="57" idx="1"/>
          </p:cNvCxnSpPr>
          <p:nvPr/>
        </p:nvCxnSpPr>
        <p:spPr>
          <a:xfrm flipV="1">
            <a:off x="8964105" y="5333463"/>
            <a:ext cx="0" cy="962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Přímá spojnice 58"/>
          <p:cNvCxnSpPr>
            <a:stCxn id="57" idx="2"/>
          </p:cNvCxnSpPr>
          <p:nvPr/>
        </p:nvCxnSpPr>
        <p:spPr>
          <a:xfrm flipH="1">
            <a:off x="10416226" y="5700294"/>
            <a:ext cx="1" cy="3412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Přímá spojnice 59"/>
          <p:cNvCxnSpPr/>
          <p:nvPr/>
        </p:nvCxnSpPr>
        <p:spPr>
          <a:xfrm flipH="1">
            <a:off x="8964105" y="6296053"/>
            <a:ext cx="14332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Přímá spojnice 60"/>
          <p:cNvCxnSpPr/>
          <p:nvPr/>
        </p:nvCxnSpPr>
        <p:spPr>
          <a:xfrm>
            <a:off x="10416226" y="6041531"/>
            <a:ext cx="0" cy="2639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bdélník 61"/>
          <p:cNvSpPr/>
          <p:nvPr/>
        </p:nvSpPr>
        <p:spPr>
          <a:xfrm>
            <a:off x="3417803" y="4997408"/>
            <a:ext cx="527370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C31C77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number in range(20): </a:t>
            </a:r>
            <a:endParaRPr lang="cs-CZ" b="0" i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cs-CZ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if number</a:t>
            </a:r>
            <a:r>
              <a:rPr lang="cs-CZ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cs-CZ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== 0:</a:t>
            </a:r>
          </a:p>
          <a:p>
            <a:r>
              <a:rPr lang="en-US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cs-CZ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print(number, end=" ")</a:t>
            </a:r>
            <a:endParaRPr lang="cs-CZ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Ladění programu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216031" y="1168846"/>
            <a:ext cx="11708876" cy="369332"/>
          </a:xfrm>
          <a:prstGeom prst="rect">
            <a:avLst/>
          </a:prstGeom>
          <a:solidFill>
            <a:srgbClr val="CBE7EF"/>
          </a:solidFill>
        </p:spPr>
        <p:txBody>
          <a:bodyPr wrap="square" rtlCol="0" anchor="ctr">
            <a:spAutoFit/>
          </a:bodyPr>
          <a:lstStyle/>
          <a:p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DEBUGGING = 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 vyhledávání a opravy chyb v programu 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216031" y="1747101"/>
            <a:ext cx="3978897" cy="369332"/>
          </a:xfrm>
          <a:prstGeom prst="rect">
            <a:avLst/>
          </a:prstGeom>
          <a:solidFill>
            <a:srgbClr val="C31C77"/>
          </a:solidFill>
        </p:spPr>
        <p:txBody>
          <a:bodyPr wrap="square" rtlCol="0" anchor="ctr">
            <a:spAutoFit/>
          </a:bodyPr>
          <a:lstStyle/>
          <a:p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Formální chyby (</a:t>
            </a:r>
            <a:r>
              <a:rPr lang="cs-CZ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 errors</a:t>
            </a:r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cs-CZ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216031" y="2913496"/>
            <a:ext cx="3978898" cy="369332"/>
          </a:xfrm>
          <a:prstGeom prst="rect">
            <a:avLst/>
          </a:prstGeom>
          <a:solidFill>
            <a:srgbClr val="C31C77"/>
          </a:solidFill>
        </p:spPr>
        <p:txBody>
          <a:bodyPr wrap="square" rtlCol="0" anchor="ctr">
            <a:spAutoFit/>
          </a:bodyPr>
          <a:lstStyle/>
          <a:p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Běhové chyby (</a:t>
            </a:r>
            <a:r>
              <a:rPr lang="cs-CZ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errors</a:t>
            </a:r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cs-CZ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216031" y="4079891"/>
            <a:ext cx="3978898" cy="369332"/>
          </a:xfrm>
          <a:prstGeom prst="rect">
            <a:avLst/>
          </a:prstGeom>
          <a:solidFill>
            <a:srgbClr val="C31C77"/>
          </a:solidFill>
        </p:spPr>
        <p:txBody>
          <a:bodyPr wrap="square" rtlCol="0" anchor="ctr">
            <a:spAutoFit/>
          </a:bodyPr>
          <a:lstStyle/>
          <a:p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Významové chyby (</a:t>
            </a:r>
            <a:r>
              <a:rPr lang="cs-CZ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 errors</a:t>
            </a:r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cs-CZ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4826525" y="1654768"/>
            <a:ext cx="709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smtClean="0">
                <a:latin typeface="Segoe UI" panose="020B0502040204020203" pitchFamily="34" charset="0"/>
                <a:cs typeface="Segoe UI" panose="020B0502040204020203" pitchFamily="34" charset="0"/>
              </a:rPr>
              <a:t>porušení pravidel zápisu programovacího jazyka - syntaxe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cs-CZ" i="1" smtClean="0">
                <a:latin typeface="Segoe UI" panose="020B0502040204020203" pitchFamily="34" charset="0"/>
                <a:cs typeface="Segoe UI" panose="020B0502040204020203" pitchFamily="34" charset="0"/>
              </a:rPr>
              <a:t>apř. nesprávné zadání klíčových slov, počtu argumentů atd.</a:t>
            </a:r>
            <a:r>
              <a:rPr lang="cs-CZ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>
                <a:solidFill>
                  <a:srgbClr val="C31C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cs-CZ" smtClean="0">
                <a:solidFill>
                  <a:srgbClr val="C31C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hybová hlášení již během překladu programu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4826525" y="2821163"/>
            <a:ext cx="709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smtClean="0">
                <a:latin typeface="Segoe UI" panose="020B0502040204020203" pitchFamily="34" charset="0"/>
                <a:cs typeface="Segoe UI" panose="020B0502040204020203" pitchFamily="34" charset="0"/>
              </a:rPr>
              <a:t>mimořádné chyby, které se projeví až při běhu programu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cs-CZ" i="1" smtClean="0">
                <a:latin typeface="Segoe UI" panose="020B0502040204020203" pitchFamily="34" charset="0"/>
                <a:cs typeface="Segoe UI" panose="020B0502040204020203" pitchFamily="34" charset="0"/>
              </a:rPr>
              <a:t>apř. dělení nulou, nevhodný vstupní údaj, neexistující soubor atd.</a:t>
            </a:r>
            <a:r>
              <a:rPr lang="cs-CZ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>
                <a:solidFill>
                  <a:srgbClr val="C31C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předvídáme a ošetřujeme pomocí tzv. výjimek (exceptions)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4826525" y="3987558"/>
            <a:ext cx="709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smtClean="0">
                <a:latin typeface="Segoe UI" panose="020B0502040204020203" pitchFamily="34" charset="0"/>
                <a:cs typeface="Segoe UI" panose="020B0502040204020203" pitchFamily="34" charset="0"/>
              </a:rPr>
              <a:t>chyby v logické úvaze, nezamýšlené chování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cs-CZ" i="1" smtClean="0">
                <a:latin typeface="Segoe UI" panose="020B0502040204020203" pitchFamily="34" charset="0"/>
                <a:cs typeface="Segoe UI" panose="020B0502040204020203" pitchFamily="34" charset="0"/>
              </a:rPr>
              <a:t>apř. chybné sestavení matematického výrazu, podmínky atd.</a:t>
            </a:r>
            <a:r>
              <a:rPr lang="cs-CZ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>
                <a:solidFill>
                  <a:srgbClr val="C31C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neodhalí je překladač, zjišťují se během testování programu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0" y="4570972"/>
            <a:ext cx="4020059" cy="1688425"/>
          </a:xfrm>
          <a:prstGeom prst="rect">
            <a:avLst/>
          </a:prstGeom>
        </p:spPr>
      </p:pic>
      <p:sp>
        <p:nvSpPr>
          <p:cNvPr id="26" name="TextovéPole 25"/>
          <p:cNvSpPr txBox="1"/>
          <p:nvPr/>
        </p:nvSpPr>
        <p:spPr>
          <a:xfrm>
            <a:off x="4826525" y="5259684"/>
            <a:ext cx="7098382" cy="369332"/>
          </a:xfrm>
          <a:prstGeom prst="rect">
            <a:avLst/>
          </a:prstGeom>
          <a:solidFill>
            <a:srgbClr val="CBE7EF"/>
          </a:solidFill>
        </p:spPr>
        <p:txBody>
          <a:bodyPr wrap="square" rtlCol="0" anchor="ctr">
            <a:spAutoFit/>
          </a:bodyPr>
          <a:lstStyle/>
          <a:p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(</a:t>
            </a:r>
            <a:r>
              <a:rPr lang="cs-CZ" b="1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Driven Development</a:t>
            </a: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= 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řízené testy</a:t>
            </a:r>
          </a:p>
        </p:txBody>
      </p:sp>
    </p:spTree>
    <p:extLst>
      <p:ext uri="{BB962C8B-B14F-4D97-AF65-F5344CB8AC3E}">
        <p14:creationId xmlns:p14="http://schemas.microsoft.com/office/powerpoint/2010/main" val="24045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Programovací jazyk Python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216031" y="1168846"/>
            <a:ext cx="6976620" cy="369332"/>
          </a:xfrm>
          <a:prstGeom prst="rect">
            <a:avLst/>
          </a:prstGeom>
          <a:solidFill>
            <a:srgbClr val="CBE7EF"/>
          </a:solidFill>
        </p:spPr>
        <p:txBody>
          <a:bodyPr wrap="square" rtlCol="0" anchor="ctr">
            <a:spAutoFit/>
          </a:bodyPr>
          <a:lstStyle/>
          <a:p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je skriptovací programovací jazyk vyšší úrovně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216030" y="1665888"/>
            <a:ext cx="697662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vyvíjen jako </a:t>
            </a: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multiplatformní open source</a:t>
            </a:r>
            <a:endParaRPr lang="cs-CZ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nabízí </a:t>
            </a: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dynamickou kontrolu datových typů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podporuje různá </a:t>
            </a: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programovací paradigmata 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(procedurální, imperativní, objektově orientované, funkcionální programování)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3672"/>
          <a:stretch/>
        </p:blipFill>
        <p:spPr>
          <a:xfrm>
            <a:off x="216030" y="2960487"/>
            <a:ext cx="6816172" cy="3379275"/>
          </a:xfrm>
          <a:prstGeom prst="rect">
            <a:avLst/>
          </a:prstGeom>
        </p:spPr>
      </p:pic>
      <p:sp>
        <p:nvSpPr>
          <p:cNvPr id="17" name="TextovéPole 16"/>
          <p:cNvSpPr txBox="1"/>
          <p:nvPr/>
        </p:nvSpPr>
        <p:spPr>
          <a:xfrm>
            <a:off x="7436963" y="1168846"/>
            <a:ext cx="4553932" cy="369332"/>
          </a:xfrm>
          <a:prstGeom prst="rect">
            <a:avLst/>
          </a:prstGeom>
          <a:solidFill>
            <a:srgbClr val="CFD43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b="1" smtClean="0">
                <a:solidFill>
                  <a:srgbClr val="1A40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IMPLEMENTACE PYTHONU</a:t>
            </a:r>
            <a:endParaRPr lang="cs-CZ" b="1">
              <a:solidFill>
                <a:srgbClr val="1A405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7436963" y="1665888"/>
            <a:ext cx="4553932" cy="400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CPython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nejrozšířenější a standardní implementace v </a:t>
            </a:r>
            <a:r>
              <a:rPr lang="cs-CZ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jazyce 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Jython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implementace v jazyce </a:t>
            </a:r>
            <a:r>
              <a:rPr lang="cs-CZ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umožňuje běh v prostředí </a:t>
            </a:r>
            <a:r>
              <a:rPr lang="cs-CZ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JVM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vzájemná kompatibilita knihoven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IronPython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implementace pro prostředí </a:t>
            </a:r>
            <a:r>
              <a:rPr lang="cs-CZ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vyvíjí </a:t>
            </a:r>
            <a:r>
              <a:rPr lang="cs-CZ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Cython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transkompiler překládá zdrojový Python kód do </a:t>
            </a:r>
            <a:r>
              <a:rPr lang="cs-CZ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jazyka C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po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 kompilován do binárního kódu - výsledkem je rychlý spustitelný program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PyPy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alternativní interpret jazyka zaměřený na vyšší výkon</a:t>
            </a:r>
          </a:p>
        </p:txBody>
      </p:sp>
      <p:sp>
        <p:nvSpPr>
          <p:cNvPr id="8" name="Obdélník 7"/>
          <p:cNvSpPr/>
          <p:nvPr/>
        </p:nvSpPr>
        <p:spPr>
          <a:xfrm>
            <a:off x="1527141" y="4794514"/>
            <a:ext cx="1432874" cy="3770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mtClean="0">
                <a:latin typeface="Segoe UI" panose="020B0502040204020203" pitchFamily="34" charset="0"/>
                <a:cs typeface="Segoe UI" panose="020B0502040204020203" pitchFamily="34" charset="0"/>
              </a:rPr>
              <a:t>kompilace</a:t>
            </a:r>
            <a:endParaRPr lang="cs-CZ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bdélník 27"/>
          <p:cNvSpPr/>
          <p:nvPr/>
        </p:nvSpPr>
        <p:spPr>
          <a:xfrm>
            <a:off x="4269814" y="4794514"/>
            <a:ext cx="1452589" cy="3770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mtClean="0">
                <a:latin typeface="Segoe UI" panose="020B0502040204020203" pitchFamily="34" charset="0"/>
                <a:cs typeface="Segoe UI" panose="020B0502040204020203" pitchFamily="34" charset="0"/>
              </a:rPr>
              <a:t>interpretace</a:t>
            </a:r>
            <a:endParaRPr lang="cs-CZ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ovéPole 28"/>
          <p:cNvSpPr txBox="1"/>
          <p:nvPr/>
        </p:nvSpPr>
        <p:spPr>
          <a:xfrm>
            <a:off x="4341436" y="3512039"/>
            <a:ext cx="1258086" cy="1107996"/>
          </a:xfrm>
          <a:prstGeom prst="rect">
            <a:avLst/>
          </a:prstGeom>
          <a:solidFill>
            <a:srgbClr val="9999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PVM </a:t>
            </a:r>
            <a:b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16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Virtual Machine </a:t>
            </a:r>
            <a:endParaRPr lang="cs-CZ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1715678" y="3111436"/>
            <a:ext cx="3883843" cy="369332"/>
          </a:xfrm>
          <a:prstGeom prst="rect">
            <a:avLst/>
          </a:prstGeom>
          <a:solidFill>
            <a:srgbClr val="FAA61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Interpreter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Obdélník 30"/>
          <p:cNvSpPr/>
          <p:nvPr/>
        </p:nvSpPr>
        <p:spPr>
          <a:xfrm>
            <a:off x="3128873" y="4807750"/>
            <a:ext cx="772804" cy="377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~.pyc</a:t>
            </a:r>
            <a:endParaRPr lang="cs-CZ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349576" y="4945425"/>
            <a:ext cx="772804" cy="377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~.py</a:t>
            </a:r>
            <a:endParaRPr lang="cs-CZ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Instalace Pythonu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Obrázek 6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t="13689" r="2013" b="32445"/>
          <a:stretch/>
        </p:blipFill>
        <p:spPr>
          <a:xfrm>
            <a:off x="216031" y="1197205"/>
            <a:ext cx="5744391" cy="2658358"/>
          </a:xfrm>
          <a:prstGeom prst="rect">
            <a:avLst/>
          </a:prstGeom>
        </p:spPr>
      </p:pic>
      <p:pic>
        <p:nvPicPr>
          <p:cNvPr id="8" name="Obrázek 7">
            <a:hlinkClick r:id="rId5"/>
          </p:cNvPr>
          <p:cNvPicPr>
            <a:picLocks noChangeAspect="1"/>
          </p:cNvPicPr>
          <p:nvPr/>
        </p:nvPicPr>
        <p:blipFill rotWithShape="1">
          <a:blip r:embed="rId6"/>
          <a:srcRect l="3964" t="8879" r="6243" b="46980"/>
          <a:stretch/>
        </p:blipFill>
        <p:spPr>
          <a:xfrm>
            <a:off x="216031" y="3935830"/>
            <a:ext cx="5744391" cy="2377188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>
            <a:off x="6466001" y="1576232"/>
            <a:ext cx="552489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/>
              <a:t>interpret Pythonu</a:t>
            </a:r>
            <a:endParaRPr lang="cs-CZ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/>
              <a:t>interaktivní </a:t>
            </a:r>
            <a:r>
              <a:rPr lang="cs-CZ"/>
              <a:t>konzola IDE (</a:t>
            </a:r>
            <a:r>
              <a:rPr lang="cs-CZ" b="1"/>
              <a:t>Python Shell</a:t>
            </a:r>
            <a:r>
              <a:rPr lang="cs-CZ"/>
              <a:t>) </a:t>
            </a:r>
            <a:endParaRPr lang="cs-CZ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/>
              <a:t>interaktivní </a:t>
            </a:r>
            <a:r>
              <a:rPr lang="cs-CZ"/>
              <a:t>vývojové </a:t>
            </a:r>
            <a:r>
              <a:rPr lang="cs-CZ" smtClean="0"/>
              <a:t>prostředí </a:t>
            </a:r>
            <a:r>
              <a:rPr lang="cs-CZ" b="1" smtClean="0"/>
              <a:t>IDLE</a:t>
            </a:r>
            <a:endParaRPr lang="cs-CZ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smtClean="0"/>
              <a:t>pip</a:t>
            </a:r>
            <a:r>
              <a:rPr lang="cs-CZ" smtClean="0"/>
              <a:t> - instalátor balíčků (knihoven) pro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/>
              <a:t>další utility - </a:t>
            </a:r>
            <a:r>
              <a:rPr lang="cs-CZ" b="1" smtClean="0"/>
              <a:t>easy_install</a:t>
            </a:r>
            <a:r>
              <a:rPr lang="cs-CZ" smtClean="0"/>
              <a:t>, </a:t>
            </a:r>
            <a:r>
              <a:rPr lang="cs-CZ" b="1" smtClean="0"/>
              <a:t>sphinx-quickstart</a:t>
            </a:r>
            <a:r>
              <a:rPr lang="cs-CZ" smtClean="0"/>
              <a:t> </a:t>
            </a:r>
            <a:endParaRPr lang="cs-CZ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mtClean="0"/>
              <a:t>nadstavba </a:t>
            </a:r>
            <a:r>
              <a:rPr lang="cs-CZ" b="1" smtClean="0"/>
              <a:t>Coconut</a:t>
            </a:r>
            <a:r>
              <a:rPr lang="cs-CZ" smtClean="0"/>
              <a:t> </a:t>
            </a:r>
            <a:r>
              <a:rPr lang="cs-CZ"/>
              <a:t>pro 'funkcionální' </a:t>
            </a:r>
            <a:r>
              <a:rPr lang="cs-CZ" smtClean="0"/>
              <a:t>programování</a:t>
            </a:r>
            <a:endParaRPr lang="cs-CZ"/>
          </a:p>
        </p:txBody>
      </p:sp>
      <p:sp>
        <p:nvSpPr>
          <p:cNvPr id="18" name="TextovéPole 17"/>
          <p:cNvSpPr txBox="1"/>
          <p:nvPr/>
        </p:nvSpPr>
        <p:spPr>
          <a:xfrm>
            <a:off x="6466002" y="1197205"/>
            <a:ext cx="5524893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SOUČÁSTI INSTALACE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6000" y="3396103"/>
            <a:ext cx="5524893" cy="2769475"/>
          </a:xfrm>
          <a:prstGeom prst="rect">
            <a:avLst/>
          </a:prstGeom>
          <a:ln>
            <a:solidFill>
              <a:srgbClr val="336D9C"/>
            </a:solidFill>
          </a:ln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30" y="2749918"/>
            <a:ext cx="3389933" cy="15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ek 21"/>
          <p:cNvPicPr>
            <a:picLocks noChangeAspect="1"/>
          </p:cNvPicPr>
          <p:nvPr/>
        </p:nvPicPr>
        <p:blipFill rotWithShape="1">
          <a:blip r:embed="rId3"/>
          <a:srcRect t="30860" r="3033"/>
          <a:stretch/>
        </p:blipFill>
        <p:spPr>
          <a:xfrm>
            <a:off x="252574" y="5364709"/>
            <a:ext cx="6060272" cy="1014892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66" y="1498861"/>
            <a:ext cx="5484829" cy="2964262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 rotWithShape="1">
          <a:blip r:embed="rId5"/>
          <a:srcRect l="477" t="686" r="429" b="64851"/>
          <a:stretch/>
        </p:blipFill>
        <p:spPr>
          <a:xfrm>
            <a:off x="245097" y="1451726"/>
            <a:ext cx="6042581" cy="1423447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terpret</a:t>
            </a:r>
            <a:r>
              <a:rPr lang="en-US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Pythonu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1" y="2466528"/>
            <a:ext cx="6096815" cy="28628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Šipka doprava 2"/>
          <p:cNvSpPr/>
          <p:nvPr/>
        </p:nvSpPr>
        <p:spPr>
          <a:xfrm>
            <a:off x="1357459" y="4653547"/>
            <a:ext cx="320512" cy="2733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ipka doprava 13"/>
          <p:cNvSpPr/>
          <p:nvPr/>
        </p:nvSpPr>
        <p:spPr>
          <a:xfrm>
            <a:off x="2461967" y="3382500"/>
            <a:ext cx="320512" cy="2733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/>
          <p:cNvSpPr txBox="1"/>
          <p:nvPr/>
        </p:nvSpPr>
        <p:spPr>
          <a:xfrm>
            <a:off x="216031" y="1101192"/>
            <a:ext cx="6096815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NASTAVENÍ CESTY (PATH) K INTERPRETU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Šipka doprava 15"/>
          <p:cNvSpPr/>
          <p:nvPr/>
        </p:nvSpPr>
        <p:spPr>
          <a:xfrm rot="16200000">
            <a:off x="359789" y="2808324"/>
            <a:ext cx="320512" cy="2733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/>
          <p:cNvSpPr txBox="1"/>
          <p:nvPr/>
        </p:nvSpPr>
        <p:spPr>
          <a:xfrm>
            <a:off x="245097" y="1986450"/>
            <a:ext cx="6067749" cy="369332"/>
          </a:xfrm>
          <a:prstGeom prst="rect">
            <a:avLst/>
          </a:prstGeom>
          <a:solidFill>
            <a:srgbClr val="CBE7EF"/>
          </a:solidFill>
        </p:spPr>
        <p:txBody>
          <a:bodyPr wrap="square" rtlCol="0" anchor="ctr">
            <a:spAutoFit/>
          </a:bodyPr>
          <a:lstStyle/>
          <a:p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Kontextové menu </a:t>
            </a: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Tento počítač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Vlastnosti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6506066" y="1100330"/>
            <a:ext cx="5484829" cy="369332"/>
          </a:xfrm>
          <a:prstGeom prst="rect">
            <a:avLst/>
          </a:prstGeom>
          <a:solidFill>
            <a:srgbClr val="0077C8"/>
          </a:solidFill>
        </p:spPr>
        <p:txBody>
          <a:bodyPr wrap="square" rtlCol="0" anchor="ctr">
            <a:spAutoFit/>
          </a:bodyPr>
          <a:lstStyle/>
          <a:p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Interaktivní režim </a:t>
            </a:r>
            <a:r>
              <a:rPr lang="cs-CZ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(shell mode)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6506065" y="4563272"/>
            <a:ext cx="5484829" cy="369332"/>
          </a:xfrm>
          <a:prstGeom prst="rect">
            <a:avLst/>
          </a:prstGeom>
          <a:solidFill>
            <a:srgbClr val="ED7D31"/>
          </a:solidFill>
        </p:spPr>
        <p:txBody>
          <a:bodyPr wrap="square" rtlCol="0" anchor="ctr">
            <a:spAutoFit/>
          </a:bodyPr>
          <a:lstStyle/>
          <a:p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Programový režim </a:t>
            </a:r>
            <a:r>
              <a:rPr lang="cs-CZ" b="1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(program mode)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245097" y="4986384"/>
            <a:ext cx="6067749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>
            <a:defPPr>
              <a:defRPr lang="cs-CZ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OVĚŘENÍ SPUŠTĚNÍ INTERPRETU</a:t>
            </a:r>
          </a:p>
        </p:txBody>
      </p:sp>
      <p:pic>
        <p:nvPicPr>
          <p:cNvPr id="23" name="Obrázek 22"/>
          <p:cNvPicPr>
            <a:picLocks noChangeAspect="1"/>
          </p:cNvPicPr>
          <p:nvPr/>
        </p:nvPicPr>
        <p:blipFill rotWithShape="1">
          <a:blip r:embed="rId7"/>
          <a:srcRect l="64234" t="20739" r="19425" b="52590"/>
          <a:stretch/>
        </p:blipFill>
        <p:spPr>
          <a:xfrm>
            <a:off x="6506065" y="5105807"/>
            <a:ext cx="999241" cy="1140643"/>
          </a:xfrm>
          <a:prstGeom prst="rect">
            <a:avLst/>
          </a:prstGeom>
        </p:spPr>
      </p:pic>
      <p:pic>
        <p:nvPicPr>
          <p:cNvPr id="24" name="Obrázek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4653" y="5261791"/>
            <a:ext cx="3971925" cy="828675"/>
          </a:xfrm>
          <a:prstGeom prst="rect">
            <a:avLst/>
          </a:prstGeom>
        </p:spPr>
      </p:pic>
      <p:sp>
        <p:nvSpPr>
          <p:cNvPr id="25" name="Šipka doprava 24"/>
          <p:cNvSpPr/>
          <p:nvPr/>
        </p:nvSpPr>
        <p:spPr>
          <a:xfrm>
            <a:off x="7555869" y="5524107"/>
            <a:ext cx="320512" cy="273377"/>
          </a:xfrm>
          <a:prstGeom prst="rightArrow">
            <a:avLst/>
          </a:prstGeom>
          <a:solidFill>
            <a:srgbClr val="56BCD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extovéPole 25"/>
          <p:cNvSpPr txBox="1"/>
          <p:nvPr/>
        </p:nvSpPr>
        <p:spPr>
          <a:xfrm>
            <a:off x="8886305" y="3014237"/>
            <a:ext cx="291653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cs-CZ" sz="1200" b="1" cap="all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Ukončení interaktivního režimu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cs-CZ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říkazem </a:t>
            </a:r>
            <a:r>
              <a:rPr lang="cs-CZ" sz="12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klávesovou zkratkou </a:t>
            </a:r>
            <a:r>
              <a:rPr lang="cs-CZ" sz="1200" b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 + Z</a:t>
            </a:r>
          </a:p>
        </p:txBody>
      </p:sp>
    </p:spTree>
    <p:extLst>
      <p:ext uri="{BB962C8B-B14F-4D97-AF65-F5344CB8AC3E}">
        <p14:creationId xmlns:p14="http://schemas.microsoft.com/office/powerpoint/2010/main" val="33664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216031" y="3733014"/>
            <a:ext cx="11774864" cy="2581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 pro Python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5"/>
          <a:srcRect l="16528" t="25641" r="28403" b="34237"/>
          <a:stretch/>
        </p:blipFill>
        <p:spPr>
          <a:xfrm>
            <a:off x="1813658" y="1077993"/>
            <a:ext cx="6022242" cy="2376624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2633568" y="3258786"/>
            <a:ext cx="4658327" cy="369332"/>
          </a:xfrm>
          <a:prstGeom prst="rect">
            <a:avLst/>
          </a:prstGeom>
          <a:solidFill>
            <a:srgbClr val="21D78A"/>
          </a:solidFill>
        </p:spPr>
        <p:txBody>
          <a:bodyPr wrap="none">
            <a:spAutoFit/>
          </a:bodyPr>
          <a:lstStyle/>
          <a:p>
            <a:r>
              <a:rPr lang="cs-CZ">
                <a:solidFill>
                  <a:schemeClr val="bg1"/>
                </a:solidFill>
              </a:rPr>
              <a:t>https://www.jetbrains.com/pycharm/download</a:t>
            </a:r>
          </a:p>
        </p:txBody>
      </p:sp>
      <p:pic>
        <p:nvPicPr>
          <p:cNvPr id="1026" name="Picture 2" descr="JetBrains: Developer Tools for Professionals and Team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1" y="1589168"/>
            <a:ext cx="15494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7epagmD6SOg"/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7418895" y="1071109"/>
            <a:ext cx="4572000" cy="2571750"/>
          </a:xfrm>
          <a:prstGeom prst="rect">
            <a:avLst/>
          </a:prstGeom>
        </p:spPr>
      </p:pic>
      <p:pic>
        <p:nvPicPr>
          <p:cNvPr id="10" name="-nh9rCzPJ20"/>
          <p:cNvPicPr>
            <a:picLocks noRot="1" noChangeAspect="1"/>
          </p:cNvPicPr>
          <p:nvPr>
            <a:videoFile r:link="rId2"/>
          </p:nvPr>
        </p:nvPicPr>
        <p:blipFill>
          <a:blip r:embed="rId8"/>
          <a:stretch>
            <a:fillRect/>
          </a:stretch>
        </p:blipFill>
        <p:spPr>
          <a:xfrm>
            <a:off x="7418895" y="3743008"/>
            <a:ext cx="4572000" cy="257175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76" t="18958" r="26236" b="30124"/>
          <a:stretch/>
        </p:blipFill>
        <p:spPr>
          <a:xfrm>
            <a:off x="2822575" y="3752533"/>
            <a:ext cx="4469320" cy="2547513"/>
          </a:xfrm>
          <a:prstGeom prst="rect">
            <a:avLst/>
          </a:prstGeom>
        </p:spPr>
      </p:pic>
      <p:sp>
        <p:nvSpPr>
          <p:cNvPr id="13" name="Obdélník 12"/>
          <p:cNvSpPr/>
          <p:nvPr/>
        </p:nvSpPr>
        <p:spPr>
          <a:xfrm>
            <a:off x="3042612" y="4270189"/>
            <a:ext cx="4029245" cy="369332"/>
          </a:xfrm>
          <a:prstGeom prst="rect">
            <a:avLst/>
          </a:prstGeom>
          <a:solidFill>
            <a:srgbClr val="0066B8"/>
          </a:solidFill>
        </p:spPr>
        <p:txBody>
          <a:bodyPr wrap="none">
            <a:spAutoFit/>
          </a:bodyPr>
          <a:lstStyle/>
          <a:p>
            <a:r>
              <a:rPr lang="cs-CZ">
                <a:solidFill>
                  <a:schemeClr val="bg1"/>
                </a:solidFill>
              </a:rPr>
              <a:t>https://code.visualstudio.com/Download</a:t>
            </a:r>
          </a:p>
        </p:txBody>
      </p:sp>
      <p:pic>
        <p:nvPicPr>
          <p:cNvPr id="2050" name="Picture 2" descr="Visual studio code Icon | Papirus Apps Iconset | Papirus Development Tea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7" y="3852944"/>
            <a:ext cx="1483687" cy="148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Training Up for Grabs - PA Toda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3" y="5441527"/>
            <a:ext cx="192538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0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31" y="216815"/>
            <a:ext cx="11774864" cy="754145"/>
          </a:xfrm>
        </p:spPr>
        <p:txBody>
          <a:bodyPr>
            <a:normAutofit/>
          </a:bodyPr>
          <a:lstStyle/>
          <a:p>
            <a:pPr algn="ctr"/>
            <a:r>
              <a:rPr lang="cs-CZ" sz="32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Virtual Environment</a:t>
            </a:r>
            <a:endParaRPr lang="cs-CZ" sz="3200" b="1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980364" y="6419654"/>
            <a:ext cx="4010531" cy="438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 SE TVOŘÍ PROGRAM V PYTHONU</a:t>
            </a:r>
            <a:endParaRPr lang="cs-CZ" sz="11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068348" y="6519803"/>
            <a:ext cx="47134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z="11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cs-CZ" sz="110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4122" y="6419654"/>
            <a:ext cx="4010531" cy="4383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PROGRAMOVÁNÍ V JAZYCE PYTHON</a:t>
            </a:r>
            <a:endParaRPr lang="cs-CZ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An Introduction to Python Virtual Environment | Blo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0" t="10080" r="21801" b="7580"/>
          <a:stretch/>
        </p:blipFill>
        <p:spPr bwMode="auto">
          <a:xfrm>
            <a:off x="6850891" y="5483240"/>
            <a:ext cx="2014417" cy="93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ovéPole 16"/>
          <p:cNvSpPr txBox="1"/>
          <p:nvPr/>
        </p:nvSpPr>
        <p:spPr>
          <a:xfrm>
            <a:off x="216031" y="1101192"/>
            <a:ext cx="6096815" cy="369332"/>
          </a:xfrm>
          <a:prstGeom prst="rect">
            <a:avLst/>
          </a:prstGeom>
          <a:solidFill>
            <a:srgbClr val="FFD44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cs-CZ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 JE PYTHON VIRTUAL ENVIRONMENT?</a:t>
            </a:r>
            <a:endParaRPr lang="cs-CZ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6030" y="1575009"/>
            <a:ext cx="6096815" cy="477054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Jedná se o oddělené prostředí pro Python, umožňující instalovat různé knihovny, které jsou aktivní jen uvnitř tohoto prostředí. 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16028" y="2099206"/>
            <a:ext cx="6096815" cy="4770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Instalace </a:t>
            </a:r>
            <a:r>
              <a:rPr lang="cs-CZ" altLang="cs-CZ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knihoven nezasahuje do systémového nastavení, ani do jiných virtuálních prostředí</a:t>
            </a:r>
            <a:r>
              <a:rPr lang="cs-CZ" alt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16026" y="2632928"/>
            <a:ext cx="6096815" cy="477054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 takto možné oddělit </a:t>
            </a:r>
            <a:r>
              <a:rPr lang="cs-CZ" altLang="cs-CZ" sz="140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jednotlivé projekty; v každém prostředí </a:t>
            </a: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mohou </a:t>
            </a:r>
            <a:r>
              <a:rPr lang="cs-CZ" altLang="cs-CZ" sz="140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být nainstalované jiné verze knihoven</a:t>
            </a:r>
            <a:r>
              <a:rPr lang="cs-CZ" altLang="cs-CZ" sz="1400" smtClean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16027" y="3175911"/>
            <a:ext cx="6096815" cy="4770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případě nějaké chyby je možné adresář </a:t>
            </a:r>
            <a:r>
              <a:rPr lang="cs-CZ" altLang="cs-CZ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 virtuálním prostředím </a:t>
            </a:r>
            <a:r>
              <a:rPr lang="cs-CZ" alt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smazat </a:t>
            </a:r>
            <a:r>
              <a:rPr lang="cs-CZ" altLang="cs-CZ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cs-CZ" alt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snadno vytvořit </a:t>
            </a:r>
            <a:r>
              <a:rPr lang="cs-CZ" altLang="cs-CZ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znovu</a:t>
            </a:r>
            <a:r>
              <a:rPr lang="cs-CZ" altLang="cs-CZ" sz="1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cs-CZ" altLang="cs-CZ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7" name="Picture 5" descr="Virtual Environment in Python. A virtual environment is a tool that… | by  Saijal Shakya | Incwell Bootcamp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6" y="3680692"/>
            <a:ext cx="4082398" cy="26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ovéPole 24"/>
          <p:cNvSpPr txBox="1"/>
          <p:nvPr/>
        </p:nvSpPr>
        <p:spPr>
          <a:xfrm>
            <a:off x="6506066" y="1100330"/>
            <a:ext cx="5484829" cy="369332"/>
          </a:xfrm>
          <a:prstGeom prst="rect">
            <a:avLst/>
          </a:prstGeom>
          <a:solidFill>
            <a:srgbClr val="0077C8"/>
          </a:solidFill>
        </p:spPr>
        <p:txBody>
          <a:bodyPr wrap="square" rtlCol="0" anchor="ctr">
            <a:spAutoFit/>
          </a:bodyPr>
          <a:lstStyle/>
          <a:p>
            <a:r>
              <a:rPr lang="cs-CZ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Vytvoření virtuálního prostředí </a:t>
            </a:r>
            <a:r>
              <a:rPr lang="cs-CZ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(Windows)</a:t>
            </a:r>
          </a:p>
        </p:txBody>
      </p:sp>
      <p:grpSp>
        <p:nvGrpSpPr>
          <p:cNvPr id="31" name="Skupina 30"/>
          <p:cNvGrpSpPr/>
          <p:nvPr/>
        </p:nvGrpSpPr>
        <p:grpSpPr>
          <a:xfrm>
            <a:off x="4465971" y="3676908"/>
            <a:ext cx="1846870" cy="2689647"/>
            <a:chOff x="216026" y="3690847"/>
            <a:chExt cx="1846870" cy="2689647"/>
          </a:xfrm>
        </p:grpSpPr>
        <p:pic>
          <p:nvPicPr>
            <p:cNvPr id="30" name="Obrázek 29"/>
            <p:cNvPicPr>
              <a:picLocks noChangeAspect="1"/>
            </p:cNvPicPr>
            <p:nvPr/>
          </p:nvPicPr>
          <p:blipFill rotWithShape="1">
            <a:blip r:embed="rId7"/>
            <a:srcRect t="5385" r="92709" b="75087"/>
            <a:stretch/>
          </p:blipFill>
          <p:spPr>
            <a:xfrm>
              <a:off x="216026" y="3690847"/>
              <a:ext cx="1846870" cy="2679491"/>
            </a:xfrm>
            <a:prstGeom prst="rect">
              <a:avLst/>
            </a:prstGeom>
          </p:spPr>
        </p:pic>
        <p:sp>
          <p:nvSpPr>
            <p:cNvPr id="14" name="Obdélník 13"/>
            <p:cNvSpPr/>
            <p:nvPr/>
          </p:nvSpPr>
          <p:spPr>
            <a:xfrm>
              <a:off x="216026" y="4655128"/>
              <a:ext cx="1846870" cy="1725366"/>
            </a:xfrm>
            <a:prstGeom prst="rect">
              <a:avLst/>
            </a:prstGeom>
            <a:noFill/>
            <a:ln w="57150">
              <a:solidFill>
                <a:srgbClr val="FFD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32" name="Šipka doleva 31"/>
          <p:cNvSpPr/>
          <p:nvPr/>
        </p:nvSpPr>
        <p:spPr>
          <a:xfrm>
            <a:off x="6390673" y="5801826"/>
            <a:ext cx="382385" cy="3491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" name="ven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06066" y="1519718"/>
            <a:ext cx="5490898" cy="3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1459</Words>
  <Application>Microsoft Office PowerPoint</Application>
  <PresentationFormat>Širokoúhlá obrazovka</PresentationFormat>
  <Paragraphs>244</Paragraphs>
  <Slides>14</Slides>
  <Notes>0</Notes>
  <HiddenSlides>0</HiddenSlides>
  <MMClips>3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Segoe UI</vt:lpstr>
      <vt:lpstr>Segoe UI Black</vt:lpstr>
      <vt:lpstr>Motiv Office</vt:lpstr>
      <vt:lpstr>PROGRAMOVÁNÍ V JAZYCE PYTHON</vt:lpstr>
      <vt:lpstr>Formální a přirozené jazyky</vt:lpstr>
      <vt:lpstr>Program a jeho části</vt:lpstr>
      <vt:lpstr>Ladění programu</vt:lpstr>
      <vt:lpstr>Programovací jazyk Python</vt:lpstr>
      <vt:lpstr>Instalace Pythonu</vt:lpstr>
      <vt:lpstr>Interpret Pythonu</vt:lpstr>
      <vt:lpstr>IDE pro Python</vt:lpstr>
      <vt:lpstr>Python Virtual Environment</vt:lpstr>
      <vt:lpstr>Systém balíčků v Pythonu</vt:lpstr>
      <vt:lpstr>Použití balíčků v aplikaci</vt:lpstr>
      <vt:lpstr>Syntax Pythonu</vt:lpstr>
      <vt:lpstr>Identifikátory a klíčová slova</vt:lpstr>
      <vt:lpstr>Komentáře a dokumentace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ml</dc:creator>
  <cp:lastModifiedBy>ml</cp:lastModifiedBy>
  <cp:revision>100</cp:revision>
  <dcterms:created xsi:type="dcterms:W3CDTF">2020-09-06T12:05:55Z</dcterms:created>
  <dcterms:modified xsi:type="dcterms:W3CDTF">2020-10-04T21:22:10Z</dcterms:modified>
</cp:coreProperties>
</file>