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114"/>
  </p:handoutMasterIdLst>
  <p:sldIdLst>
    <p:sldId id="382" r:id="rId3"/>
    <p:sldId id="257" r:id="rId4"/>
    <p:sldId id="262" r:id="rId5"/>
    <p:sldId id="260" r:id="rId6"/>
    <p:sldId id="385" r:id="rId7"/>
    <p:sldId id="261" r:id="rId8"/>
    <p:sldId id="339" r:id="rId9"/>
    <p:sldId id="264" r:id="rId10"/>
    <p:sldId id="265" r:id="rId11"/>
    <p:sldId id="267" r:id="rId12"/>
    <p:sldId id="266" r:id="rId13"/>
    <p:sldId id="263" r:id="rId14"/>
    <p:sldId id="259" r:id="rId15"/>
    <p:sldId id="268" r:id="rId16"/>
    <p:sldId id="269" r:id="rId17"/>
    <p:sldId id="270" r:id="rId18"/>
    <p:sldId id="271" r:id="rId19"/>
    <p:sldId id="330" r:id="rId20"/>
    <p:sldId id="272" r:id="rId21"/>
    <p:sldId id="273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361" r:id="rId31"/>
    <p:sldId id="340" r:id="rId32"/>
    <p:sldId id="341" r:id="rId33"/>
    <p:sldId id="362" r:id="rId34"/>
    <p:sldId id="285" r:id="rId35"/>
    <p:sldId id="282" r:id="rId36"/>
    <p:sldId id="383" r:id="rId37"/>
    <p:sldId id="384" r:id="rId38"/>
    <p:sldId id="286" r:id="rId39"/>
    <p:sldId id="364" r:id="rId40"/>
    <p:sldId id="287" r:id="rId41"/>
    <p:sldId id="289" r:id="rId42"/>
    <p:sldId id="386" r:id="rId43"/>
    <p:sldId id="290" r:id="rId44"/>
    <p:sldId id="365" r:id="rId45"/>
    <p:sldId id="335" r:id="rId46"/>
    <p:sldId id="294" r:id="rId47"/>
    <p:sldId id="297" r:id="rId49"/>
    <p:sldId id="298" r:id="rId50"/>
    <p:sldId id="343" r:id="rId51"/>
    <p:sldId id="366" r:id="rId52"/>
    <p:sldId id="336" r:id="rId53"/>
    <p:sldId id="296" r:id="rId54"/>
    <p:sldId id="299" r:id="rId55"/>
    <p:sldId id="300" r:id="rId56"/>
    <p:sldId id="367" r:id="rId57"/>
    <p:sldId id="337" r:id="rId58"/>
    <p:sldId id="401" r:id="rId59"/>
    <p:sldId id="402" r:id="rId60"/>
    <p:sldId id="417" r:id="rId61"/>
    <p:sldId id="403" r:id="rId62"/>
    <p:sldId id="404" r:id="rId63"/>
    <p:sldId id="414" r:id="rId64"/>
    <p:sldId id="400" r:id="rId65"/>
    <p:sldId id="301" r:id="rId66"/>
    <p:sldId id="368" r:id="rId67"/>
    <p:sldId id="302" r:id="rId68"/>
    <p:sldId id="405" r:id="rId69"/>
    <p:sldId id="369" r:id="rId70"/>
    <p:sldId id="303" r:id="rId71"/>
    <p:sldId id="305" r:id="rId72"/>
    <p:sldId id="370" r:id="rId73"/>
    <p:sldId id="371" r:id="rId74"/>
    <p:sldId id="306" r:id="rId75"/>
    <p:sldId id="307" r:id="rId76"/>
    <p:sldId id="372" r:id="rId77"/>
    <p:sldId id="308" r:id="rId78"/>
    <p:sldId id="373" r:id="rId79"/>
    <p:sldId id="309" r:id="rId80"/>
    <p:sldId id="374" r:id="rId81"/>
    <p:sldId id="310" r:id="rId82"/>
    <p:sldId id="347" r:id="rId83"/>
    <p:sldId id="344" r:id="rId84"/>
    <p:sldId id="345" r:id="rId85"/>
    <p:sldId id="311" r:id="rId86"/>
    <p:sldId id="406" r:id="rId87"/>
    <p:sldId id="407" r:id="rId88"/>
    <p:sldId id="387" r:id="rId89"/>
    <p:sldId id="409" r:id="rId90"/>
    <p:sldId id="410" r:id="rId91"/>
    <p:sldId id="351" r:id="rId92"/>
    <p:sldId id="376" r:id="rId93"/>
    <p:sldId id="377" r:id="rId94"/>
    <p:sldId id="378" r:id="rId95"/>
    <p:sldId id="408" r:id="rId96"/>
    <p:sldId id="411" r:id="rId97"/>
    <p:sldId id="412" r:id="rId98"/>
    <p:sldId id="413" r:id="rId99"/>
    <p:sldId id="388" r:id="rId100"/>
    <p:sldId id="389" r:id="rId101"/>
    <p:sldId id="390" r:id="rId102"/>
    <p:sldId id="391" r:id="rId103"/>
    <p:sldId id="392" r:id="rId104"/>
    <p:sldId id="393" r:id="rId105"/>
    <p:sldId id="415" r:id="rId106"/>
    <p:sldId id="395" r:id="rId107"/>
    <p:sldId id="396" r:id="rId108"/>
    <p:sldId id="397" r:id="rId109"/>
    <p:sldId id="398" r:id="rId110"/>
    <p:sldId id="416" r:id="rId111"/>
    <p:sldId id="418" r:id="rId112"/>
    <p:sldId id="419" r:id="rId113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6000" b="1" i="0" u="none" kern="1200" baseline="0">
        <a:solidFill>
          <a:schemeClr val="tx2"/>
        </a:solidFill>
        <a:latin typeface="华文隶书" pitchFamily="2" charset="-122"/>
        <a:ea typeface="华文隶书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9933"/>
    <a:srgbClr val="FF0000"/>
    <a:srgbClr val="990000"/>
    <a:srgbClr val="000099"/>
    <a:srgbClr val="660033"/>
    <a:srgbClr val="FF5555"/>
    <a:srgbClr val="FFCC00"/>
    <a:srgbClr val="2D2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735"/>
    <p:restoredTop sz="92848"/>
  </p:normalViewPr>
  <p:slideViewPr>
    <p:cSldViewPr showGuides="1">
      <p:cViewPr>
        <p:scale>
          <a:sx n="75" d="100"/>
          <a:sy n="75" d="100"/>
        </p:scale>
        <p:origin x="-1794" y="-258"/>
      </p:cViewPr>
      <p:guideLst>
        <p:guide orient="horz" pos="1344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7" Type="http://schemas.openxmlformats.org/officeDocument/2006/relationships/tableStyles" Target="tableStyles.xml"/><Relationship Id="rId116" Type="http://schemas.openxmlformats.org/officeDocument/2006/relationships/viewProps" Target="viewProps.xml"/><Relationship Id="rId115" Type="http://schemas.openxmlformats.org/officeDocument/2006/relationships/presProps" Target="presProps.xml"/><Relationship Id="rId114" Type="http://schemas.openxmlformats.org/officeDocument/2006/relationships/handoutMaster" Target="handoutMasters/handoutMaster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67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77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50000"/>
              </a:spcBef>
            </a:pPr>
            <a:r>
              <a:rPr lang="en-US" altLang="zh-CN" sz="2000" dirty="0"/>
              <a:t>1</a:t>
            </a:r>
            <a:r>
              <a:rPr lang="en-US" altLang="zh-CN" sz="2400" dirty="0">
                <a:latin typeface="宋体" panose="02010600030101010101" pitchFamily="2" charset="-122"/>
              </a:rPr>
              <a:t>.</a:t>
            </a:r>
            <a:r>
              <a:rPr lang="zh-CN" altLang="en-US" sz="2400" dirty="0"/>
              <a:t>分析：    建立过程？</a:t>
            </a:r>
            <a:endParaRPr lang="zh-CN" altLang="en-US" sz="2400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</a:rPr>
              <a:t>输入元素的个数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3.</a:t>
            </a:r>
            <a:r>
              <a:rPr lang="zh-CN" altLang="en-US" sz="2400" dirty="0">
                <a:latin typeface="宋体" panose="02010600030101010101" pitchFamily="2" charset="-122"/>
              </a:rPr>
              <a:t>结点的插入位置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latin typeface="宋体" panose="02010600030101010101" pitchFamily="2" charset="-122"/>
              </a:rPr>
              <a:t>4.</a:t>
            </a:r>
            <a:r>
              <a:rPr lang="zh-CN" altLang="en-US" sz="2400" dirty="0"/>
              <a:t>指针</a:t>
            </a:r>
            <a:r>
              <a:rPr lang="en-US" altLang="zh-CN" sz="2400" dirty="0"/>
              <a:t>L</a:t>
            </a:r>
            <a:r>
              <a:rPr lang="zh-CN" altLang="en-US" sz="2400" dirty="0"/>
              <a:t>指向头结点</a:t>
            </a:r>
            <a:r>
              <a:rPr lang="en-US" altLang="zh-CN" sz="2400" dirty="0"/>
              <a:t>,</a:t>
            </a:r>
            <a:endParaRPr lang="en-US" altLang="zh-CN" sz="2400" dirty="0"/>
          </a:p>
          <a:p>
            <a:pPr lvl="0" eaLnBrk="1" hangingPunct="1">
              <a:spcBef>
                <a:spcPct val="50000"/>
              </a:spcBef>
            </a:pPr>
            <a:r>
              <a:rPr lang="en-US" altLang="zh-CN" sz="2400" dirty="0"/>
              <a:t>    </a:t>
            </a:r>
            <a:r>
              <a:rPr lang="zh-CN" altLang="en-US" sz="2400" dirty="0"/>
              <a:t>指针</a:t>
            </a:r>
            <a:r>
              <a:rPr lang="en-US" altLang="zh-CN" sz="2400" dirty="0"/>
              <a:t>q</a:t>
            </a:r>
            <a:r>
              <a:rPr lang="zh-CN" altLang="en-US" sz="2400" dirty="0"/>
              <a:t>的作用？</a:t>
            </a:r>
            <a:endParaRPr lang="zh-CN" altLang="en-US" sz="2400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87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>
              <a:spcBef>
                <a:spcPct val="50000"/>
              </a:spcBef>
            </a:pPr>
            <a:r>
              <a:rPr lang="zh-CN" altLang="en-US" sz="2400" dirty="0"/>
              <a:t>单链表上的访问是一种顺序访问，从其中某一个结点出发，可以找到它的直接后继，但无法找到它的直接前驱。从某一点出发，不能访问表中任意结点。因此，我们可以考虑建立这样的链表，具有单链表的特征，但又不需要增加额外的存贮空间，仅对表的链接方式稍作改变，使得对表的处理更加方便灵活。从单链表可知，最后一个结点的指针域为</a:t>
            </a:r>
            <a:r>
              <a:rPr lang="en-US" altLang="zh-CN" sz="2400" dirty="0"/>
              <a:t>NULL</a:t>
            </a:r>
            <a:r>
              <a:rPr lang="zh-CN" altLang="en-US" sz="2400" dirty="0"/>
              <a:t>表示单链表已经结束。如果将单链表最后一个结点的指针域改为存放链表中头结点</a:t>
            </a:r>
            <a:r>
              <a:rPr lang="en-US" altLang="zh-CN" sz="2400" dirty="0"/>
              <a:t>(</a:t>
            </a:r>
            <a:r>
              <a:rPr lang="zh-CN" altLang="en-US" sz="2400" dirty="0"/>
              <a:t>或第一个结点</a:t>
            </a:r>
            <a:r>
              <a:rPr lang="en-US" altLang="zh-CN" sz="2400" dirty="0"/>
              <a:t>)</a:t>
            </a:r>
            <a:r>
              <a:rPr lang="zh-CN" altLang="en-US" sz="2400" dirty="0"/>
              <a:t>的地址，就使得整个链表构成一个环，又没有增加额外的存贮空间，称这们的链表为单循环链表，在不引起混淆时称为循环表</a:t>
            </a:r>
            <a:r>
              <a:rPr lang="en-US" altLang="zh-CN" sz="2400" dirty="0"/>
              <a:t>(</a:t>
            </a:r>
            <a:r>
              <a:rPr lang="zh-CN" altLang="en-US" sz="2400" dirty="0"/>
              <a:t>后面还要提到双向循环表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98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/>
          <a:p>
            <a:pPr lvl="1" eaLnBrk="1" hangingPunct="1"/>
            <a:r>
              <a:rPr lang="zh-CN" altLang="en-US" sz="900" b="1" dirty="0"/>
              <a:t>在单链表中，从某个结点出发可以直接找到它的直接后继，时间复杂度为</a:t>
            </a:r>
            <a:r>
              <a:rPr lang="en-US" altLang="zh-CN" sz="900" b="1" dirty="0"/>
              <a:t>O(1) </a:t>
            </a:r>
            <a:r>
              <a:rPr lang="zh-CN" altLang="en-US" sz="900" b="1" dirty="0"/>
              <a:t>，但无法直接找到它的直接前驱；</a:t>
            </a:r>
            <a:endParaRPr lang="zh-CN" altLang="en-US" sz="900" b="1" dirty="0"/>
          </a:p>
          <a:p>
            <a:pPr lvl="1" eaLnBrk="1" hangingPunct="1"/>
            <a:r>
              <a:rPr lang="zh-CN" altLang="en-US" sz="900" b="1" dirty="0"/>
              <a:t>在单循环链表中，从某个结点出发可以直接找到它的直接后继，时间复杂仍为</a:t>
            </a:r>
            <a:r>
              <a:rPr lang="en-US" altLang="zh-CN" sz="900" b="1" dirty="0"/>
              <a:t>O(1)</a:t>
            </a:r>
            <a:r>
              <a:rPr lang="zh-CN" altLang="en-US" sz="900" b="1" dirty="0"/>
              <a:t>，直接找到它的直接前驱，时间复杂为</a:t>
            </a:r>
            <a:r>
              <a:rPr lang="en-US" altLang="zh-CN" sz="900" b="1" dirty="0"/>
              <a:t>O(n)</a:t>
            </a:r>
            <a:r>
              <a:rPr lang="zh-CN" altLang="en-US" sz="900" b="1" dirty="0"/>
              <a:t>。</a:t>
            </a:r>
            <a:endParaRPr lang="zh-CN" altLang="en-US" sz="900" b="1" dirty="0"/>
          </a:p>
          <a:p>
            <a:pPr lvl="1" eaLnBrk="1" hangingPunct="1"/>
            <a:r>
              <a:rPr lang="zh-CN" altLang="en-US" sz="900" b="1" dirty="0"/>
              <a:t>有时，希望能快速找到一个结点的直接前驱，这时，可以在单链表中的结点中增加一个指针域指向它的直接前驱，这样的链表，就称为双向链表</a:t>
            </a:r>
            <a:r>
              <a:rPr lang="en-US" altLang="zh-CN" sz="900" b="1" dirty="0"/>
              <a:t>(</a:t>
            </a:r>
            <a:r>
              <a:rPr lang="zh-CN" altLang="en-US" sz="900" b="1" dirty="0"/>
              <a:t>一个结点中含有两个指针</a:t>
            </a:r>
            <a:r>
              <a:rPr lang="en-US" altLang="zh-CN" sz="900" b="1" dirty="0"/>
              <a:t>)</a:t>
            </a:r>
            <a:r>
              <a:rPr lang="zh-CN" altLang="en-US" sz="900" b="1" dirty="0"/>
              <a:t>。如果每条链构成一个循环链表，则会得双向循环链表。</a:t>
            </a:r>
            <a:endParaRPr lang="zh-CN" altLang="en-US" sz="9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/>
          <p:cNvSpPr/>
          <p:nvPr/>
        </p:nvSpPr>
        <p:spPr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dirty="0">
              <a:solidFill>
                <a:srgbClr val="57896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 b="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defRPr sz="1400" b="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slide" Target="slide7.xml"/><Relationship Id="rId7" Type="http://schemas.openxmlformats.org/officeDocument/2006/relationships/slide" Target="slide1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" Target="slide1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7.xml"/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3.xml"/><Relationship Id="rId2" Type="http://schemas.openxmlformats.org/officeDocument/2006/relationships/slide" Target="slide34.xml"/><Relationship Id="rId1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37.xml"/><Relationship Id="rId2" Type="http://schemas.openxmlformats.org/officeDocument/2006/relationships/slide" Target="slide63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D:/QQ/1467021420/FileRecv/MobileFile/http:/202.119.111.99/sjjg/jxnr/CH2/IMAGES/biaojiegou1.gif" TargetMode="Externa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3.xml"/><Relationship Id="rId2" Type="http://schemas.openxmlformats.org/officeDocument/2006/relationships/slide" Target="slide51.xml"/><Relationship Id="rId1" Type="http://schemas.openxmlformats.org/officeDocument/2006/relationships/slide" Target="slide4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48.xml"/><Relationship Id="rId1" Type="http://schemas.openxmlformats.org/officeDocument/2006/relationships/slide" Target="slide4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" Target="slide43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e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slide" Target="slide43.xml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e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0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3.xml"/><Relationship Id="rId2" Type="http://schemas.openxmlformats.org/officeDocument/2006/relationships/slide" Target="slide69.xml"/><Relationship Id="rId1" Type="http://schemas.openxmlformats.org/officeDocument/2006/relationships/slide" Target="slide6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slide" Target="slide64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4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4.xml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64.xml"/><Relationship Id="rId4" Type="http://schemas.openxmlformats.org/officeDocument/2006/relationships/slide" Target="slide81.xml"/><Relationship Id="rId3" Type="http://schemas.openxmlformats.org/officeDocument/2006/relationships/slide" Target="slide80.xml"/><Relationship Id="rId2" Type="http://schemas.openxmlformats.org/officeDocument/2006/relationships/slide" Target="slide77.xml"/><Relationship Id="rId1" Type="http://schemas.openxmlformats.org/officeDocument/2006/relationships/slide" Target="slide7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23.xml"/><Relationship Id="rId4" Type="http://schemas.openxmlformats.org/officeDocument/2006/relationships/slide" Target="slide18.xml"/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" Target="slide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06475"/>
          </a:xfrm>
          <a:gradFill rotWithShape="0">
            <a:gsLst>
              <a:gs pos="0">
                <a:srgbClr val="FF9933"/>
              </a:gs>
              <a:gs pos="50000">
                <a:schemeClr val="accent1"/>
              </a:gs>
              <a:gs pos="100000">
                <a:srgbClr val="FF9933"/>
              </a:gs>
            </a:gsLst>
            <a:lin ang="5400000" scaled="1"/>
          </a:gra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vert="horz" wrap="square" lIns="91440" tIns="45720" rIns="91440" bIns="45720" numCol="1" anchor="b" anchorCtr="0" compatLnSpc="1">
            <a:spAutoFit/>
            <a:flatTx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6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itchFamily="2" charset="-122"/>
                <a:ea typeface="华文隶书" pitchFamily="2" charset="-122"/>
                <a:cs typeface="+mj-cs"/>
              </a:rPr>
              <a:t>第二章  线性表</a:t>
            </a:r>
            <a:endParaRPr kumimoji="1" lang="zh-CN" altLang="en-US" sz="60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j-cs"/>
            </a:endParaRPr>
          </a:p>
        </p:txBody>
      </p:sp>
      <p:sp>
        <p:nvSpPr>
          <p:cNvPr id="147459" name="Text Box 3"/>
          <p:cNvSpPr txBox="1"/>
          <p:nvPr/>
        </p:nvSpPr>
        <p:spPr>
          <a:xfrm>
            <a:off x="381000" y="3032125"/>
            <a:ext cx="7391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线性结构的</a:t>
            </a:r>
            <a:r>
              <a:rPr lang="zh-CN" altLang="en-US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基本特征</a:t>
            </a:r>
            <a:r>
              <a:rPr lang="zh-CN" altLang="en-US" sz="4400" b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4400" dirty="0"/>
          </a:p>
        </p:txBody>
      </p:sp>
      <p:sp>
        <p:nvSpPr>
          <p:cNvPr id="147460" name="Text Box 4"/>
          <p:cNvSpPr txBox="1"/>
          <p:nvPr/>
        </p:nvSpPr>
        <p:spPr>
          <a:xfrm>
            <a:off x="381000" y="3946525"/>
            <a:ext cx="8763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40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线性结构</a:t>
            </a:r>
            <a:r>
              <a:rPr lang="zh-CN" altLang="en-US" sz="40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是</a:t>
            </a: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 一个数据元素的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有序（次序）集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7" name="Text Box 5"/>
          <p:cNvSpPr txBox="1"/>
          <p:nvPr/>
        </p:nvSpPr>
        <p:spPr>
          <a:xfrm>
            <a:off x="685800" y="1965325"/>
            <a:ext cx="8207375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003399"/>
                </a:solidFill>
                <a:ea typeface="楷体_GB2312" pitchFamily="49" charset="-122"/>
              </a:rPr>
              <a:t>线性表</a:t>
            </a:r>
            <a:r>
              <a:rPr lang="zh-CN" altLang="en-US" sz="4400" dirty="0">
                <a:ea typeface="楷体_GB2312" pitchFamily="49" charset="-122"/>
              </a:rPr>
              <a:t>是一种最简单的</a:t>
            </a:r>
            <a:r>
              <a:rPr lang="zh-CN" altLang="en-US" sz="4400" b="1" dirty="0">
                <a:solidFill>
                  <a:srgbClr val="CC0000"/>
                </a:solidFill>
                <a:ea typeface="楷体_GB2312" pitchFamily="49" charset="-122"/>
              </a:rPr>
              <a:t>线性结构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/>
      <p:bldP spid="14746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3">
            <a:hlinkClick r:id="rId1" action="ppaction://hlinksldjump"/>
          </p:cNvPr>
          <p:cNvSpPr txBox="1"/>
          <p:nvPr/>
        </p:nvSpPr>
        <p:spPr>
          <a:xfrm>
            <a:off x="609600" y="533400"/>
            <a:ext cx="34321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333399"/>
                </a:solidFill>
                <a:ea typeface="楷体_GB2312" pitchFamily="49" charset="-122"/>
              </a:rPr>
              <a:t>ListEmpty( L )</a:t>
            </a:r>
            <a:endParaRPr lang="en-US" altLang="zh-CN" sz="2400" dirty="0">
              <a:solidFill>
                <a:srgbClr val="333399"/>
              </a:solidFill>
            </a:endParaRPr>
          </a:p>
        </p:txBody>
      </p:sp>
      <p:sp>
        <p:nvSpPr>
          <p:cNvPr id="15364" name="Text Box 4">
            <a:hlinkClick r:id="rId2" action="ppaction://hlinksldjump"/>
          </p:cNvPr>
          <p:cNvSpPr txBox="1"/>
          <p:nvPr/>
        </p:nvSpPr>
        <p:spPr>
          <a:xfrm>
            <a:off x="2133600" y="1447800"/>
            <a:ext cx="35163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333399"/>
                </a:solidFill>
                <a:ea typeface="楷体_GB2312" pitchFamily="49" charset="-122"/>
              </a:rPr>
              <a:t>ListLength( L )</a:t>
            </a:r>
            <a:endParaRPr lang="en-US" altLang="zh-CN" sz="4000" dirty="0">
              <a:ea typeface="楷体_GB2312" pitchFamily="49" charset="-122"/>
            </a:endParaRPr>
          </a:p>
        </p:txBody>
      </p:sp>
      <p:sp>
        <p:nvSpPr>
          <p:cNvPr id="15365" name="Text Box 5">
            <a:hlinkClick r:id="rId3" action="ppaction://hlinksldjump"/>
          </p:cNvPr>
          <p:cNvSpPr txBox="1"/>
          <p:nvPr/>
        </p:nvSpPr>
        <p:spPr>
          <a:xfrm>
            <a:off x="533400" y="2286000"/>
            <a:ext cx="67579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333399"/>
                </a:solidFill>
                <a:ea typeface="楷体_GB2312" pitchFamily="49" charset="-122"/>
              </a:rPr>
              <a:t>PriorElem( L, cur_e, &amp;pre_e )</a:t>
            </a:r>
            <a:endParaRPr lang="en-US" altLang="zh-CN" sz="2400" dirty="0"/>
          </a:p>
        </p:txBody>
      </p:sp>
      <p:sp>
        <p:nvSpPr>
          <p:cNvPr id="15366" name="Text Box 6">
            <a:hlinkClick r:id="rId4" action="ppaction://hlinksldjump"/>
          </p:cNvPr>
          <p:cNvSpPr txBox="1"/>
          <p:nvPr/>
        </p:nvSpPr>
        <p:spPr>
          <a:xfrm>
            <a:off x="2057400" y="3200400"/>
            <a:ext cx="681672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333399"/>
                </a:solidFill>
                <a:ea typeface="楷体_GB2312" pitchFamily="49" charset="-122"/>
              </a:rPr>
              <a:t>NextElem( L, cur_e, &amp;next_e )</a:t>
            </a:r>
            <a:endParaRPr lang="en-US" altLang="zh-CN" sz="2400" dirty="0"/>
          </a:p>
        </p:txBody>
      </p:sp>
      <p:sp>
        <p:nvSpPr>
          <p:cNvPr id="15367" name="Text Box 7">
            <a:hlinkClick r:id="rId5" action="ppaction://hlinksldjump"/>
          </p:cNvPr>
          <p:cNvSpPr txBox="1"/>
          <p:nvPr/>
        </p:nvSpPr>
        <p:spPr>
          <a:xfrm>
            <a:off x="381000" y="4038600"/>
            <a:ext cx="44862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000" b="1" dirty="0">
                <a:solidFill>
                  <a:srgbClr val="333399"/>
                </a:solidFill>
                <a:ea typeface="楷体_GB2312" pitchFamily="49" charset="-122"/>
              </a:rPr>
              <a:t>GetElem( L, i, &amp;e )</a:t>
            </a:r>
            <a:endParaRPr lang="en-US" altLang="zh-CN" sz="2400" dirty="0"/>
          </a:p>
        </p:txBody>
      </p:sp>
      <p:sp>
        <p:nvSpPr>
          <p:cNvPr id="15368" name="Text Box 8">
            <a:hlinkClick r:id="rId6" action="ppaction://hlinksldjump"/>
          </p:cNvPr>
          <p:cNvSpPr txBox="1"/>
          <p:nvPr/>
        </p:nvSpPr>
        <p:spPr>
          <a:xfrm>
            <a:off x="2057400" y="4876800"/>
            <a:ext cx="6934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333399"/>
                </a:solidFill>
                <a:ea typeface="楷体_GB2312" pitchFamily="49" charset="-122"/>
              </a:rPr>
              <a:t>LocateElem( L, e, compare( ) )</a:t>
            </a:r>
            <a:endParaRPr lang="en-US" altLang="zh-CN" sz="4000" b="1" dirty="0">
              <a:solidFill>
                <a:srgbClr val="333399"/>
              </a:solidFill>
            </a:endParaRPr>
          </a:p>
        </p:txBody>
      </p:sp>
      <p:sp>
        <p:nvSpPr>
          <p:cNvPr id="15369" name="Text Box 9">
            <a:hlinkClick r:id="rId7" action="ppaction://hlinksldjump"/>
          </p:cNvPr>
          <p:cNvSpPr txBox="1"/>
          <p:nvPr/>
        </p:nvSpPr>
        <p:spPr>
          <a:xfrm>
            <a:off x="533400" y="5715000"/>
            <a:ext cx="5281613" cy="1066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333399"/>
                </a:solidFill>
                <a:ea typeface="楷体_GB2312" pitchFamily="49" charset="-122"/>
              </a:rPr>
              <a:t>ListTraverse(L, visit( ))</a:t>
            </a:r>
            <a:endParaRPr lang="en-US" altLang="zh-CN" sz="24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12297" name="Text Box 21"/>
          <p:cNvSpPr txBox="1"/>
          <p:nvPr/>
        </p:nvSpPr>
        <p:spPr>
          <a:xfrm>
            <a:off x="2743200" y="0"/>
            <a:ext cx="3252788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r>
              <a:rPr lang="en-US" altLang="zh-CN" sz="44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2400" dirty="0"/>
          </a:p>
        </p:txBody>
      </p:sp>
      <p:sp>
        <p:nvSpPr>
          <p:cNvPr id="15382" name="AutoShape 22">
            <a:hlinkClick r:id="rId8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  <p:bldP spid="15366" grpId="0"/>
      <p:bldP spid="15367" grpId="0"/>
      <p:bldP spid="15368" grpId="0"/>
      <p:bldP spid="15369" grpId="0"/>
      <p:bldP spid="1538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684213" y="-242887"/>
            <a:ext cx="77724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684213" y="1196975"/>
            <a:ext cx="8351837" cy="4392613"/>
          </a:xfrm>
          <a:ln/>
        </p:spPr>
        <p:txBody>
          <a:bodyPr vert="horz" wrap="square" lIns="91440" tIns="45720" rIns="91440" bIns="45720" anchor="t"/>
          <a:p>
            <a:pPr lvl="1" eaLnBrk="1" hangingPunct="1"/>
            <a:r>
              <a:rPr lang="zh-CN" altLang="en-US" b="1" dirty="0"/>
              <a:t>了解线性表的定义和线性结构的特点。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理解两类存储结构（顺序和链式存储结构）的描述方法，以及单链表、循环链表、双向链表的特点；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掌握线性表在顺序存储结构中实现基本运算（查找、插入、删除、合并等）的算法及分析；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会用单链表编写查找、插入、删除、合并等的有关算，并学会何时选用何种链表的方法；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学会从时间和空间复杂角度比较线性表的不同特点极其使用场合。 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611188" y="-387350"/>
            <a:ext cx="77724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8532813" cy="547211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一、填空题</a:t>
            </a:r>
            <a:endParaRPr lang="zh-CN" altLang="en-US" sz="2800" b="1" dirty="0"/>
          </a:p>
          <a:p>
            <a:pPr lvl="1" eaLnBrk="1" hangingPunct="1"/>
            <a:r>
              <a:rPr lang="en-US" altLang="zh-CN" sz="2400" b="1" dirty="0"/>
              <a:t>(1)</a:t>
            </a:r>
            <a:r>
              <a:rPr lang="zh-CN" altLang="en-US" sz="2400" b="1" dirty="0"/>
              <a:t>链表中逻辑上相邻的元素的物理位置</a:t>
            </a:r>
            <a:r>
              <a:rPr lang="en-US" altLang="zh-CN" sz="2400" b="1" dirty="0"/>
              <a:t>____________</a:t>
            </a:r>
            <a:r>
              <a:rPr lang="zh-CN" altLang="en-US" sz="2400" b="1" dirty="0"/>
              <a:t>相连。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/>
              <a:t>(2) </a:t>
            </a:r>
            <a:r>
              <a:rPr lang="zh-CN" altLang="en-US" sz="2400" b="1" dirty="0"/>
              <a:t>在单链表中除首结点外，任意结点的存储位置都由</a:t>
            </a:r>
            <a:r>
              <a:rPr lang="en-US" altLang="zh-CN" sz="2400" b="1" dirty="0"/>
              <a:t>__________</a:t>
            </a:r>
            <a:r>
              <a:rPr lang="zh-CN" altLang="en-US" sz="2400" b="1" dirty="0"/>
              <a:t>结点中的指针指示。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/>
              <a:t>(3) </a:t>
            </a:r>
            <a:r>
              <a:rPr lang="zh-CN" altLang="en-US" sz="2400" b="1" dirty="0"/>
              <a:t>在单链表中，设置头结点的作用是在插入或删除首结点时不必对</a:t>
            </a:r>
            <a:r>
              <a:rPr lang="en-US" altLang="zh-CN" sz="2400" b="1" dirty="0"/>
              <a:t>____________</a:t>
            </a:r>
            <a:r>
              <a:rPr lang="zh-CN" altLang="en-US" sz="2400" b="1" dirty="0"/>
              <a:t>进行处理。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/>
              <a:t>(4)</a:t>
            </a:r>
            <a:r>
              <a:rPr lang="zh-CN" altLang="en-US" sz="2400" b="1" dirty="0"/>
              <a:t>线性表的存储结构有顺序存储和</a:t>
            </a:r>
            <a:r>
              <a:rPr lang="en-US" altLang="zh-CN" sz="2400" b="1" dirty="0"/>
              <a:t>____________</a:t>
            </a:r>
            <a:r>
              <a:rPr lang="zh-CN" altLang="en-US" sz="2400" b="1" dirty="0"/>
              <a:t>存储两种。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/>
              <a:t>(5) </a:t>
            </a:r>
            <a:r>
              <a:rPr lang="zh-CN" altLang="en-US" sz="2400" b="1" dirty="0"/>
              <a:t>线性表的元素长度为</a:t>
            </a:r>
            <a:r>
              <a:rPr lang="en-GB" altLang="zh-CN" sz="2400" b="1" dirty="0"/>
              <a:t>4</a:t>
            </a:r>
            <a:r>
              <a:rPr lang="zh-CN" altLang="en-US" sz="2400" b="1" dirty="0"/>
              <a:t>，在顺序存储结构下</a:t>
            </a:r>
            <a:r>
              <a:rPr lang="en-US" altLang="zh-CN" sz="2400" b="1" dirty="0"/>
              <a:t>LOC(</a:t>
            </a:r>
            <a:r>
              <a:rPr lang="en-GB" altLang="zh-CN" sz="2400" b="1" dirty="0"/>
              <a:t>a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2000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LOC(a</a:t>
            </a:r>
            <a:r>
              <a:rPr lang="en-US" altLang="zh-CN" sz="2400" b="1" baseline="-25000" dirty="0"/>
              <a:t>i+1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＝ </a:t>
            </a:r>
            <a:r>
              <a:rPr lang="en-US" altLang="zh-CN" sz="2400" b="1" dirty="0"/>
              <a:t>____</a:t>
            </a:r>
            <a:endParaRPr lang="en-US" altLang="zh-CN" sz="2400" b="1" dirty="0"/>
          </a:p>
          <a:p>
            <a:pPr lvl="1" eaLnBrk="1" hangingPunct="1"/>
            <a:r>
              <a:rPr lang="en-US" altLang="zh-CN" sz="2400" b="1" dirty="0"/>
              <a:t>(6) </a:t>
            </a:r>
            <a:r>
              <a:rPr lang="zh-CN" altLang="en-US" sz="2400" b="1" dirty="0"/>
              <a:t>线性表的元素长度为</a:t>
            </a:r>
            <a:r>
              <a:rPr lang="en-US" altLang="zh-CN" sz="2400" b="1" dirty="0"/>
              <a:t>L</a:t>
            </a:r>
            <a:r>
              <a:rPr lang="zh-CN" altLang="en-US" sz="2400" b="1" dirty="0"/>
              <a:t>，在顺序存储结构下</a:t>
            </a:r>
            <a:r>
              <a:rPr lang="en-US" altLang="zh-CN" sz="2400" b="1" dirty="0"/>
              <a:t>Loc(a</a:t>
            </a:r>
            <a:r>
              <a:rPr lang="en-US" altLang="zh-CN" sz="2400" b="1" baseline="-25000" dirty="0"/>
              <a:t>i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Loc(a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)+________</a:t>
            </a:r>
            <a:endParaRPr lang="en-US" altLang="zh-CN" sz="2400" b="1" dirty="0"/>
          </a:p>
        </p:txBody>
      </p:sp>
      <p:sp>
        <p:nvSpPr>
          <p:cNvPr id="158724" name="Text Box 4"/>
          <p:cNvSpPr txBox="1"/>
          <p:nvPr/>
        </p:nvSpPr>
        <p:spPr>
          <a:xfrm>
            <a:off x="6588125" y="1447800"/>
            <a:ext cx="1008063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不一定</a:t>
            </a:r>
            <a:endParaRPr lang="zh-CN" altLang="en-US" sz="2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8725" name="Text Box 5"/>
          <p:cNvSpPr txBox="1"/>
          <p:nvPr/>
        </p:nvSpPr>
        <p:spPr>
          <a:xfrm>
            <a:off x="1331913" y="2636838"/>
            <a:ext cx="1008062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前驱</a:t>
            </a:r>
            <a:endParaRPr lang="zh-CN" altLang="en-US" sz="2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8726" name="Text Box 6"/>
          <p:cNvSpPr txBox="1"/>
          <p:nvPr/>
        </p:nvSpPr>
        <p:spPr>
          <a:xfrm>
            <a:off x="2987675" y="3429000"/>
            <a:ext cx="1008063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头指针</a:t>
            </a:r>
            <a:endParaRPr lang="zh-CN" altLang="en-US" sz="2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8727" name="Text Box 7"/>
          <p:cNvSpPr txBox="1"/>
          <p:nvPr/>
        </p:nvSpPr>
        <p:spPr>
          <a:xfrm>
            <a:off x="6156325" y="3933825"/>
            <a:ext cx="1008063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链式</a:t>
            </a:r>
            <a:endParaRPr lang="zh-CN" altLang="en-US" sz="2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8728" name="Text Box 8"/>
          <p:cNvSpPr txBox="1"/>
          <p:nvPr/>
        </p:nvSpPr>
        <p:spPr>
          <a:xfrm>
            <a:off x="3924300" y="5013325"/>
            <a:ext cx="1008063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2004</a:t>
            </a:r>
            <a:endParaRPr lang="en-US" altLang="zh-CN" sz="2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8729" name="Text Box 9"/>
          <p:cNvSpPr txBox="1"/>
          <p:nvPr/>
        </p:nvSpPr>
        <p:spPr>
          <a:xfrm>
            <a:off x="2268538" y="5876925"/>
            <a:ext cx="1439862" cy="39687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（</a:t>
            </a:r>
            <a:r>
              <a:rPr lang="en-US" altLang="zh-CN" sz="2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i-1)*L</a:t>
            </a:r>
            <a:endParaRPr lang="en-US" altLang="zh-CN" sz="2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5" grpId="0"/>
      <p:bldP spid="158726" grpId="0"/>
      <p:bldP spid="158727" grpId="0"/>
      <p:bldP spid="158728" grpId="0"/>
      <p:bldP spid="15872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3"/>
          <p:cNvSpPr>
            <a:spLocks noGrp="1"/>
          </p:cNvSpPr>
          <p:nvPr>
            <p:ph idx="1"/>
          </p:nvPr>
        </p:nvSpPr>
        <p:spPr>
          <a:xfrm>
            <a:off x="323850" y="908050"/>
            <a:ext cx="8640763" cy="4681538"/>
          </a:xfrm>
          <a:ln/>
        </p:spPr>
        <p:txBody>
          <a:bodyPr vert="horz" wrap="square" lIns="91440" tIns="45720" rIns="91440" bIns="45720" anchor="t"/>
          <a:p>
            <a:pPr lvl="1" eaLnBrk="1" hangingPunct="1">
              <a:lnSpc>
                <a:spcPct val="90000"/>
              </a:lnSpc>
            </a:pPr>
            <a:r>
              <a:rPr lang="en-GB" altLang="zh-CN" b="1" dirty="0"/>
              <a:t>(</a:t>
            </a:r>
            <a:r>
              <a:rPr lang="en-US" altLang="zh-CN" b="1" dirty="0"/>
              <a:t>7) </a:t>
            </a:r>
            <a:r>
              <a:rPr lang="zh-CN" altLang="en-GB" b="1" dirty="0"/>
              <a:t>已带表头结点的单链表</a:t>
            </a:r>
            <a:r>
              <a:rPr lang="en-US" altLang="zh-CN" b="1" dirty="0"/>
              <a:t>L</a:t>
            </a:r>
            <a:r>
              <a:rPr lang="zh-CN" altLang="en-US" b="1" dirty="0"/>
              <a:t>，指针</a:t>
            </a:r>
            <a:r>
              <a:rPr lang="en-US" altLang="zh-CN" b="1" dirty="0"/>
              <a:t>p</a:t>
            </a:r>
            <a:r>
              <a:rPr lang="zh-CN" altLang="en-US" b="1" dirty="0"/>
              <a:t>指向</a:t>
            </a:r>
            <a:r>
              <a:rPr lang="en-US" altLang="zh-CN" b="1" dirty="0"/>
              <a:t>L</a:t>
            </a:r>
            <a:r>
              <a:rPr lang="zh-CN" altLang="en-US" b="1" dirty="0"/>
              <a:t>链表中的一个结点，指针</a:t>
            </a:r>
            <a:r>
              <a:rPr lang="en-US" altLang="zh-CN" b="1" dirty="0"/>
              <a:t>q</a:t>
            </a:r>
            <a:r>
              <a:rPr lang="zh-CN" altLang="en-US" b="1" dirty="0"/>
              <a:t>是指向</a:t>
            </a:r>
            <a:r>
              <a:rPr lang="en-US" altLang="zh-CN" b="1" dirty="0"/>
              <a:t>L</a:t>
            </a:r>
            <a:r>
              <a:rPr lang="zh-CN" altLang="en-US" b="1" dirty="0"/>
              <a:t>链表外的一个结点，则：</a:t>
            </a:r>
            <a:endParaRPr lang="zh-CN" altLang="en-US" b="1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/>
              <a:t> ① 在指针</a:t>
            </a:r>
            <a:r>
              <a:rPr lang="en-US" altLang="zh-CN" b="1" dirty="0"/>
              <a:t>p</a:t>
            </a:r>
            <a:r>
              <a:rPr lang="zh-CN" altLang="en-US" b="1" dirty="0"/>
              <a:t>所指结点后插入</a:t>
            </a:r>
            <a:r>
              <a:rPr lang="en-US" altLang="zh-CN" b="1" dirty="0"/>
              <a:t>q</a:t>
            </a:r>
            <a:r>
              <a:rPr lang="zh-CN" altLang="en-US" b="1" dirty="0"/>
              <a:t>所指结点的语句序列是</a:t>
            </a:r>
            <a:r>
              <a:rPr lang="en-US" altLang="zh-CN" b="1" dirty="0"/>
              <a:t>__________________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② </a:t>
            </a:r>
            <a:r>
              <a:rPr lang="zh-CN" altLang="en-US" b="1" dirty="0"/>
              <a:t>在指针</a:t>
            </a:r>
            <a:r>
              <a:rPr lang="en-US" altLang="zh-CN" b="1" dirty="0"/>
              <a:t>p</a:t>
            </a:r>
            <a:r>
              <a:rPr lang="zh-CN" altLang="en-US" b="1" dirty="0"/>
              <a:t>所指结点前插入</a:t>
            </a:r>
            <a:r>
              <a:rPr lang="en-US" altLang="zh-CN" b="1" dirty="0"/>
              <a:t>q</a:t>
            </a:r>
            <a:r>
              <a:rPr lang="zh-CN" altLang="en-US" b="1" dirty="0"/>
              <a:t>所指结点的语句序列是</a:t>
            </a:r>
            <a:r>
              <a:rPr lang="en-US" altLang="zh-CN" b="1" dirty="0"/>
              <a:t>_________________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</a:pPr>
            <a:endParaRPr lang="en-US" altLang="zh-CN" b="1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③ </a:t>
            </a:r>
            <a:r>
              <a:rPr lang="zh-CN" altLang="en-US" b="1" dirty="0"/>
              <a:t>将</a:t>
            </a:r>
            <a:r>
              <a:rPr lang="en-US" altLang="zh-CN" b="1" dirty="0"/>
              <a:t>q</a:t>
            </a:r>
            <a:r>
              <a:rPr lang="zh-CN" altLang="en-US" b="1" dirty="0"/>
              <a:t>所指结点插入在链表首结点的语句序列是</a:t>
            </a:r>
            <a:r>
              <a:rPr lang="en-US" altLang="zh-CN" b="1" dirty="0"/>
              <a:t>__________________</a:t>
            </a:r>
            <a:endParaRPr lang="en-US" altLang="zh-CN" b="1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/>
              <a:t>④ </a:t>
            </a:r>
            <a:r>
              <a:rPr lang="zh-CN" altLang="en-US" b="1" dirty="0"/>
              <a:t>将</a:t>
            </a:r>
            <a:r>
              <a:rPr lang="en-US" altLang="zh-CN" b="1" dirty="0"/>
              <a:t>q</a:t>
            </a:r>
            <a:r>
              <a:rPr lang="zh-CN" altLang="en-US" b="1" dirty="0"/>
              <a:t>所指结点插入在链表尾结点的语句序列是</a:t>
            </a:r>
            <a:r>
              <a:rPr lang="en-US" altLang="zh-CN" b="1" dirty="0"/>
              <a:t>___________________</a:t>
            </a:r>
            <a:endParaRPr lang="en-US" altLang="zh-CN" b="1" dirty="0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1403350" y="2420938"/>
            <a:ext cx="5040313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q-&gt;next=p-&gt;next; p-&gt;next=q;</a:t>
            </a:r>
            <a:endParaRPr kumimoji="1" lang="en-US" altLang="zh-CN" sz="24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1476375" y="3141663"/>
            <a:ext cx="5832475" cy="82232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s=L; while (s-&gt;next&lt;&gt;p) s=s-&gt;next;  s-&gt;next=q; q-&gt;next=p;</a:t>
            </a:r>
            <a:endParaRPr kumimoji="1" lang="en-US" altLang="zh-CN" sz="24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1619250" y="4221163"/>
            <a:ext cx="5040313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q-&gt;next=L-&gt;next; L-&gt;next=q;</a:t>
            </a:r>
            <a:endParaRPr kumimoji="1" lang="en-US" altLang="zh-CN" sz="24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1476375" y="5084763"/>
            <a:ext cx="619125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While (p-&gt;next) p=p-&gt;next;  p-&gt;next=q; </a:t>
            </a:r>
            <a:endParaRPr kumimoji="1" lang="en-US" altLang="zh-CN" sz="24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  <p:bldP spid="159749" grpId="0"/>
      <p:bldP spid="159750" grpId="0"/>
      <p:bldP spid="15975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611188" y="404813"/>
            <a:ext cx="8208962" cy="5903912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GB" altLang="zh-CN" sz="2800" b="1" dirty="0"/>
              <a:t>(</a:t>
            </a:r>
            <a:r>
              <a:rPr lang="en-US" altLang="zh-CN" sz="2800" b="1" dirty="0"/>
              <a:t>8)	</a:t>
            </a:r>
            <a:r>
              <a:rPr lang="zh-CN" altLang="en-US" sz="2800" b="1" dirty="0"/>
              <a:t>已知带表头结点的单链表</a:t>
            </a:r>
            <a:r>
              <a:rPr lang="en-US" altLang="zh-CN" sz="2800" b="1" dirty="0"/>
              <a:t>L</a:t>
            </a:r>
            <a:r>
              <a:rPr lang="zh-CN" altLang="en-US" sz="2800" b="1" dirty="0"/>
              <a:t>，指针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指向</a:t>
            </a:r>
            <a:r>
              <a:rPr lang="en-US" altLang="zh-CN" sz="2800" b="1" dirty="0"/>
              <a:t>L</a:t>
            </a:r>
            <a:r>
              <a:rPr lang="zh-CN" altLang="en-US" sz="2800" b="1" dirty="0"/>
              <a:t>链表中的一个结点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非首结点．非尾结点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，则：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① 删除指针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所指结点的直接后继结点的语句是</a:t>
            </a:r>
            <a:r>
              <a:rPr lang="en-US" altLang="zh-CN" sz="2400" b="1" dirty="0"/>
              <a:t>______________________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② </a:t>
            </a:r>
            <a:r>
              <a:rPr lang="zh-CN" altLang="en-US" sz="2400" b="1" dirty="0"/>
              <a:t>删除指针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所指结点的直接前驱结点的语句序列是</a:t>
            </a:r>
            <a:r>
              <a:rPr lang="en-US" altLang="zh-CN" sz="2400" b="1" dirty="0"/>
              <a:t>__________________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③ </a:t>
            </a:r>
            <a:r>
              <a:rPr lang="zh-CN" altLang="en-US" sz="2400" b="1" dirty="0"/>
              <a:t>删除指针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所指结点的语句序列是</a:t>
            </a:r>
            <a:r>
              <a:rPr lang="en-US" altLang="zh-CN" sz="2400" b="1" dirty="0"/>
              <a:t>______________________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④ </a:t>
            </a:r>
            <a:r>
              <a:rPr lang="zh-CN" altLang="en-US" sz="2400" b="1" dirty="0"/>
              <a:t>删除首结点的语句序列是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______________________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⑤ </a:t>
            </a:r>
            <a:r>
              <a:rPr lang="zh-CN" altLang="en-US" sz="2400" b="1" dirty="0"/>
              <a:t>删除尾结点的语句序列是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______________________</a:t>
            </a:r>
            <a:endParaRPr lang="en-US" altLang="zh-CN" sz="2400" b="1" dirty="0"/>
          </a:p>
        </p:txBody>
      </p:sp>
      <p:sp>
        <p:nvSpPr>
          <p:cNvPr id="185348" name="Text Box 4"/>
          <p:cNvSpPr txBox="1"/>
          <p:nvPr/>
        </p:nvSpPr>
        <p:spPr>
          <a:xfrm>
            <a:off x="1403350" y="1557338"/>
            <a:ext cx="3743325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p-&gt;next=p-&gt;next-&gt;next</a:t>
            </a:r>
            <a:endParaRPr lang="en-US" altLang="zh-CN" sz="24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1476375" y="2276475"/>
            <a:ext cx="6335713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s=L; while (s-&gt;next-&gt;next&lt;&gt;p) s=s-&gt;next;</a:t>
            </a:r>
            <a:r>
              <a:rPr kumimoji="1" lang="en-US" altLang="zh-CN" sz="2400" kern="1200" cap="none" spc="0" normalizeH="0" baseline="0" noProof="0">
                <a:latin typeface="华文隶书" pitchFamily="2" charset="-122"/>
                <a:ea typeface="华文隶书" pitchFamily="2" charset="-122"/>
                <a:cs typeface="+mn-cs"/>
              </a:rPr>
              <a:t> s-&gt;next-&gt;next=p;</a:t>
            </a:r>
            <a:endParaRPr kumimoji="1" lang="en-US" altLang="zh-CN" sz="2400" kern="1200" cap="none" spc="0" normalizeH="0" baseline="0" noProof="0"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1547813" y="3357563"/>
            <a:ext cx="5761038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s=L; while (s-&gt;next&lt;&gt;p) s=s-&gt;next;</a:t>
            </a:r>
            <a:r>
              <a:rPr kumimoji="1" lang="en-US" altLang="zh-CN" sz="2400" kern="1200" cap="none" spc="0" normalizeH="0" baseline="0" noProof="0">
                <a:latin typeface="华文隶书" pitchFamily="2" charset="-122"/>
                <a:ea typeface="华文隶书" pitchFamily="2" charset="-122"/>
                <a:cs typeface="+mn-cs"/>
              </a:rPr>
              <a:t> s-&gt;next=p-&gt;next;</a:t>
            </a:r>
            <a:endParaRPr kumimoji="1" lang="en-US" altLang="zh-CN" sz="2400" kern="1200" cap="none" spc="0" normalizeH="0" baseline="0" noProof="0"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85352" name="Text Box 8"/>
          <p:cNvSpPr txBox="1"/>
          <p:nvPr/>
        </p:nvSpPr>
        <p:spPr>
          <a:xfrm>
            <a:off x="1619250" y="4581525"/>
            <a:ext cx="3743325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L-&gt;next=L-&gt;next-&gt;next</a:t>
            </a:r>
            <a:endParaRPr lang="en-US" altLang="zh-CN" sz="24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85353" name="Text Box 9"/>
          <p:cNvSpPr txBox="1"/>
          <p:nvPr/>
        </p:nvSpPr>
        <p:spPr>
          <a:xfrm>
            <a:off x="1619250" y="5414963"/>
            <a:ext cx="5040313" cy="82232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While (p-&gt;next-&gt;next) p=p-&gt;next; p-&gt;next=null;</a:t>
            </a:r>
            <a:endParaRPr lang="en-US" altLang="zh-CN" sz="24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  <p:bldP spid="185349" grpId="0"/>
      <p:bldP spid="185350" grpId="0"/>
      <p:bldP spid="185352" grpId="0"/>
      <p:bldP spid="185353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3"/>
          <p:cNvSpPr>
            <a:spLocks noGrp="1"/>
          </p:cNvSpPr>
          <p:nvPr>
            <p:ph idx="1"/>
          </p:nvPr>
        </p:nvSpPr>
        <p:spPr>
          <a:xfrm>
            <a:off x="395288" y="549275"/>
            <a:ext cx="8748712" cy="6192838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GB" altLang="zh-CN" sz="2800" b="1" dirty="0"/>
              <a:t>(</a:t>
            </a:r>
            <a:r>
              <a:rPr lang="en-US" altLang="zh-CN" sz="2800" b="1" dirty="0"/>
              <a:t>9)	</a:t>
            </a:r>
            <a:r>
              <a:rPr lang="zh-CN" altLang="en-US" sz="2800" b="1" dirty="0"/>
              <a:t>已知指针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指向双向链表中的一个结点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非首结点，非尾结点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，则：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① 将结点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插入在指针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所指结点的直接后继位置的语句是</a:t>
            </a:r>
            <a:r>
              <a:rPr lang="en-US" altLang="zh-CN" sz="2400" b="1" dirty="0"/>
              <a:t>_____________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② 将结点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插入在指针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所指结点的直接前驱位置的语句是</a:t>
            </a:r>
            <a:r>
              <a:rPr lang="en-US" altLang="zh-CN" sz="2400" b="1" dirty="0"/>
              <a:t>___________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③ 删除指针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所指结点的直接后继结点的语句序列是</a:t>
            </a:r>
            <a:r>
              <a:rPr lang="en-US" altLang="zh-CN" sz="2400" b="1" dirty="0"/>
              <a:t>__________________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④ 删除指针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所指结点的直接前驱结点的语句序列是</a:t>
            </a:r>
            <a:r>
              <a:rPr lang="en-US" altLang="zh-CN" sz="2400" b="1" dirty="0"/>
              <a:t>__________________</a:t>
            </a:r>
            <a:r>
              <a:rPr lang="zh-CN" altLang="en-US" sz="2400" b="1" dirty="0"/>
              <a:t>；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⑤ 删除指针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所指结点的语句序列是</a:t>
            </a:r>
            <a:r>
              <a:rPr lang="en-US" altLang="zh-CN" sz="2400" b="1" dirty="0"/>
              <a:t>______________________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900113" y="1916113"/>
            <a:ext cx="7634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s-&gt;next=p-&gt;next; p-&gt;next-&gt;prior=s;p-&gt;next=s;s-&gt;prior=p</a:t>
            </a:r>
            <a:endParaRPr kumimoji="1" lang="en-US" altLang="zh-CN" sz="20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755650" y="2636838"/>
            <a:ext cx="763428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s-&gt;prior=p-&gt;prior; p-&gt;prior-&gt;next=s;s-&gt;next=p;p-&gt;prior=s</a:t>
            </a:r>
            <a:endParaRPr kumimoji="1" lang="en-US" altLang="zh-CN" sz="20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684213" y="3533775"/>
            <a:ext cx="59039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p-&gt;next=p-&gt;next-&gt;next; p-&gt;next-&gt;prior=p;</a:t>
            </a:r>
            <a:r>
              <a:rPr kumimoji="1" lang="en-US" altLang="zh-CN" sz="2000" kern="1200" cap="none" spc="0" normalizeH="0" baseline="0" noProof="0">
                <a:latin typeface="华文隶书" pitchFamily="2" charset="-122"/>
                <a:ea typeface="华文隶书" pitchFamily="2" charset="-122"/>
                <a:cs typeface="+mn-cs"/>
              </a:rPr>
              <a:t> </a:t>
            </a:r>
            <a:endParaRPr kumimoji="1" lang="en-US" altLang="zh-CN" sz="2000" kern="1200" cap="none" spc="0" normalizeH="0" baseline="0" noProof="0"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684213" y="4221163"/>
            <a:ext cx="59039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p-&gt;prior=p-&gt;prior-&gt;prior; p-&gt;prior-&gt;next=p; </a:t>
            </a:r>
            <a:r>
              <a:rPr kumimoji="1" lang="en-US" altLang="zh-CN" sz="2000" kern="1200" cap="none" spc="0" normalizeH="0" baseline="0" noProof="0">
                <a:latin typeface="华文隶书" pitchFamily="2" charset="-122"/>
                <a:ea typeface="华文隶书" pitchFamily="2" charset="-122"/>
                <a:cs typeface="+mn-cs"/>
              </a:rPr>
              <a:t> </a:t>
            </a:r>
            <a:endParaRPr kumimoji="1" lang="en-US" altLang="zh-CN" sz="2000" kern="1200" cap="none" spc="0" normalizeH="0" baseline="0" noProof="0"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684213" y="5013325"/>
            <a:ext cx="76327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  <a:cs typeface="+mn-cs"/>
              </a:rPr>
              <a:t>p-&gt;prior-&gt;next=p-&gt;next; p-&gt;next-&gt;prior=p-&gt;prior;</a:t>
            </a:r>
            <a:r>
              <a:rPr kumimoji="1" lang="en-US" altLang="zh-CN" sz="2000" kern="1200" cap="none" spc="0" normalizeH="0" baseline="0" noProof="0">
                <a:latin typeface="华文隶书" pitchFamily="2" charset="-122"/>
                <a:ea typeface="华文隶书" pitchFamily="2" charset="-122"/>
                <a:cs typeface="+mn-cs"/>
              </a:rPr>
              <a:t> </a:t>
            </a:r>
            <a:endParaRPr kumimoji="1" lang="en-US" altLang="zh-CN" sz="2000" kern="1200" cap="none" spc="0" normalizeH="0" baseline="0" noProof="0"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797" grpId="0"/>
      <p:bldP spid="161798" grpId="0"/>
      <p:bldP spid="161799" grpId="0"/>
      <p:bldP spid="16180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395288" y="692150"/>
            <a:ext cx="8569325" cy="4321175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b="1" dirty="0"/>
              <a:t>(10) </a:t>
            </a:r>
            <a:r>
              <a:rPr lang="zh-CN" altLang="en-US" sz="2800" b="1" dirty="0"/>
              <a:t>在</a:t>
            </a:r>
            <a:r>
              <a:rPr lang="zh-CN" altLang="en-GB" sz="2800" b="1" dirty="0"/>
              <a:t>下</a:t>
            </a:r>
            <a:r>
              <a:rPr lang="zh-CN" altLang="en-US" sz="2800" b="1" dirty="0"/>
              <a:t>图所示的链表中，若在指针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所指的结点之后插入数据字段相继为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的两个结点，则可用下列两个语句实现该操作，它们依次是</a:t>
            </a:r>
            <a:r>
              <a:rPr lang="en-US" altLang="zh-CN" sz="2800" b="1" dirty="0"/>
              <a:t>______                       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_______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/>
            <a:endParaRPr lang="en-US" altLang="zh-CN" sz="2800" b="1" dirty="0"/>
          </a:p>
        </p:txBody>
      </p:sp>
      <p:pic>
        <p:nvPicPr>
          <p:cNvPr id="10957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4005263"/>
            <a:ext cx="6400800" cy="1773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2821" name="Text Box 5"/>
          <p:cNvSpPr txBox="1"/>
          <p:nvPr/>
        </p:nvSpPr>
        <p:spPr>
          <a:xfrm>
            <a:off x="5076825" y="1916113"/>
            <a:ext cx="3889375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s-&gt;next-&gt;next=p-&gt;next;</a:t>
            </a:r>
            <a:endParaRPr lang="en-US" altLang="zh-CN" sz="24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62822" name="Text Box 6"/>
          <p:cNvSpPr txBox="1"/>
          <p:nvPr/>
        </p:nvSpPr>
        <p:spPr>
          <a:xfrm>
            <a:off x="1547813" y="2060575"/>
            <a:ext cx="2771775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p-&gt;next=s;</a:t>
            </a:r>
            <a:endParaRPr lang="en-US" altLang="zh-CN" sz="24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/>
      <p:bldP spid="16282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468313" y="-315912"/>
            <a:ext cx="77724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习题</a:t>
            </a:r>
            <a:endParaRPr lang="zh-CN" altLang="en-US" dirty="0"/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755650" y="981075"/>
            <a:ext cx="77724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二、单选题</a:t>
            </a:r>
            <a:endParaRPr lang="zh-CN" altLang="en-US" sz="2800" b="1" dirty="0"/>
          </a:p>
          <a:p>
            <a:pPr lvl="1" eaLnBrk="1" hangingPunct="1"/>
            <a:r>
              <a:rPr lang="en-US" altLang="zh-CN" sz="2400" b="1" dirty="0">
                <a:solidFill>
                  <a:srgbClr val="008000"/>
                </a:solidFill>
              </a:rPr>
              <a:t>(1)</a:t>
            </a:r>
            <a:r>
              <a:rPr lang="zh-CN" altLang="en-US" sz="2400" b="1" dirty="0">
                <a:solidFill>
                  <a:srgbClr val="008000"/>
                </a:solidFill>
              </a:rPr>
              <a:t>下列说法正确的是：</a:t>
            </a:r>
            <a:endParaRPr lang="zh-CN" altLang="en-US" sz="2400" b="1" dirty="0">
              <a:solidFill>
                <a:srgbClr val="008000"/>
              </a:solidFill>
            </a:endParaRPr>
          </a:p>
          <a:p>
            <a:pPr lvl="2" eaLnBrk="1" hangingPunct="1">
              <a:buNone/>
            </a:pPr>
            <a:r>
              <a:rPr lang="en-US" altLang="zh-CN" sz="2000" b="1" dirty="0"/>
              <a:t>A.</a:t>
            </a:r>
            <a:r>
              <a:rPr lang="zh-CN" altLang="en-US" sz="2000" b="1" dirty="0"/>
              <a:t>线性表的逻辑顺序和存储顺序总是一致的</a:t>
            </a:r>
            <a:endParaRPr lang="zh-CN" altLang="en-US" sz="2000" b="1" dirty="0"/>
          </a:p>
          <a:p>
            <a:pPr lvl="2" eaLnBrk="1" hangingPunct="1">
              <a:buNone/>
            </a:pPr>
            <a:r>
              <a:rPr lang="en-US" altLang="zh-CN" sz="2000" b="1" dirty="0"/>
              <a:t>B.</a:t>
            </a:r>
            <a:r>
              <a:rPr lang="zh-CN" altLang="en-US" sz="2000" b="1" dirty="0"/>
              <a:t>线性表的链式存储结构中，内存中可用的存储单元可以是连续的，也可以不连续</a:t>
            </a:r>
            <a:endParaRPr lang="zh-CN" altLang="en-US" sz="2000" b="1" dirty="0"/>
          </a:p>
          <a:p>
            <a:pPr lvl="2" eaLnBrk="1" hangingPunct="1">
              <a:buNone/>
            </a:pPr>
            <a:r>
              <a:rPr lang="en-US" altLang="zh-CN" sz="2000" b="1" dirty="0"/>
              <a:t>C.</a:t>
            </a:r>
            <a:r>
              <a:rPr lang="zh-CN" altLang="en-US" sz="2000" b="1" dirty="0"/>
              <a:t>线性表的顺序存储结构优于链式存储结构</a:t>
            </a:r>
            <a:endParaRPr lang="zh-CN" altLang="en-US" sz="2000" b="1" dirty="0"/>
          </a:p>
          <a:p>
            <a:pPr lvl="2" eaLnBrk="1" hangingPunct="1">
              <a:buNone/>
            </a:pPr>
            <a:r>
              <a:rPr lang="en-US" altLang="zh-CN" sz="2000" b="1" dirty="0"/>
              <a:t>D.</a:t>
            </a:r>
            <a:r>
              <a:rPr lang="zh-CN" altLang="en-US" sz="2000" b="1" dirty="0"/>
              <a:t>每种数据结构都具有插入、删除和查找三种基本操作。</a:t>
            </a:r>
            <a:endParaRPr lang="zh-CN" altLang="en-US" sz="2000" b="1" dirty="0"/>
          </a:p>
          <a:p>
            <a:pPr lvl="1" eaLnBrk="1" hangingPunct="1"/>
            <a:r>
              <a:rPr lang="en-US" altLang="zh-CN" sz="2400" b="1" dirty="0">
                <a:solidFill>
                  <a:srgbClr val="008000"/>
                </a:solidFill>
              </a:rPr>
              <a:t>(2)</a:t>
            </a:r>
            <a:r>
              <a:rPr lang="zh-CN" altLang="en-US" sz="2400" b="1" dirty="0">
                <a:solidFill>
                  <a:srgbClr val="008000"/>
                </a:solidFill>
              </a:rPr>
              <a:t>线性表中哪些元素只有一个直接前驱和一个直接后继</a:t>
            </a:r>
            <a:endParaRPr lang="zh-CN" altLang="en-US" sz="2400" b="1" dirty="0">
              <a:solidFill>
                <a:srgbClr val="008000"/>
              </a:solidFill>
            </a:endParaRPr>
          </a:p>
          <a:p>
            <a:pPr lvl="2" eaLnBrk="1" hangingPunct="1">
              <a:buNone/>
            </a:pPr>
            <a:r>
              <a:rPr lang="en-US" altLang="zh-CN" sz="2000" b="1" dirty="0"/>
              <a:t>A.</a:t>
            </a:r>
            <a:r>
              <a:rPr lang="zh-CN" altLang="en-US" sz="2000" b="1" dirty="0"/>
              <a:t>首元素</a:t>
            </a:r>
            <a:endParaRPr lang="zh-CN" altLang="en-US" sz="2000" b="1" dirty="0"/>
          </a:p>
          <a:p>
            <a:pPr lvl="2" eaLnBrk="1" hangingPunct="1">
              <a:buNone/>
            </a:pPr>
            <a:r>
              <a:rPr lang="en-US" altLang="zh-CN" sz="2000" b="1" dirty="0"/>
              <a:t>B.</a:t>
            </a:r>
            <a:r>
              <a:rPr lang="zh-CN" altLang="en-US" sz="2000" b="1" dirty="0"/>
              <a:t>尾元素</a:t>
            </a:r>
            <a:endParaRPr lang="zh-CN" altLang="en-US" sz="2000" b="1" dirty="0"/>
          </a:p>
          <a:p>
            <a:pPr lvl="2" eaLnBrk="1" hangingPunct="1">
              <a:buNone/>
            </a:pPr>
            <a:r>
              <a:rPr lang="en-US" altLang="zh-CN" sz="2000" b="1" dirty="0"/>
              <a:t>C.</a:t>
            </a:r>
            <a:r>
              <a:rPr lang="zh-CN" altLang="en-US" sz="2000" b="1" dirty="0"/>
              <a:t>中间的元素</a:t>
            </a:r>
            <a:endParaRPr lang="zh-CN" altLang="en-US" sz="2000" b="1" dirty="0"/>
          </a:p>
          <a:p>
            <a:pPr lvl="2" eaLnBrk="1" hangingPunct="1">
              <a:buNone/>
            </a:pPr>
            <a:r>
              <a:rPr lang="en-US" altLang="zh-CN" sz="2000" b="1" dirty="0"/>
              <a:t>D.</a:t>
            </a:r>
            <a:r>
              <a:rPr lang="zh-CN" altLang="en-US" sz="2000" b="1" dirty="0"/>
              <a:t>所有的元素</a:t>
            </a:r>
            <a:endParaRPr lang="zh-CN" altLang="en-US" sz="2000" b="1" dirty="0"/>
          </a:p>
        </p:txBody>
      </p:sp>
      <p:sp>
        <p:nvSpPr>
          <p:cNvPr id="163844" name="Text Box 4"/>
          <p:cNvSpPr txBox="1"/>
          <p:nvPr/>
        </p:nvSpPr>
        <p:spPr>
          <a:xfrm>
            <a:off x="7019925" y="1541463"/>
            <a:ext cx="504825" cy="519112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B</a:t>
            </a:r>
            <a:endParaRPr lang="en-US" altLang="zh-CN" sz="28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63845" name="Text Box 5"/>
          <p:cNvSpPr txBox="1"/>
          <p:nvPr/>
        </p:nvSpPr>
        <p:spPr>
          <a:xfrm>
            <a:off x="7164388" y="4437063"/>
            <a:ext cx="504825" cy="519112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C</a:t>
            </a:r>
            <a:endParaRPr lang="en-US" altLang="zh-CN" sz="28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395288" y="476250"/>
            <a:ext cx="8208962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b="1" dirty="0">
                <a:solidFill>
                  <a:srgbClr val="008000"/>
                </a:solidFill>
              </a:rPr>
              <a:t>(3)</a:t>
            </a:r>
            <a:r>
              <a:rPr lang="zh-CN" altLang="en-US" sz="2800" b="1" dirty="0">
                <a:solidFill>
                  <a:srgbClr val="008000"/>
                </a:solidFill>
              </a:rPr>
              <a:t>指针</a:t>
            </a:r>
            <a:r>
              <a:rPr lang="en-US" altLang="zh-CN" sz="2800" b="1" dirty="0">
                <a:solidFill>
                  <a:srgbClr val="008000"/>
                </a:solidFill>
              </a:rPr>
              <a:t>p</a:t>
            </a:r>
            <a:r>
              <a:rPr lang="zh-CN" altLang="en-US" sz="2800" b="1" dirty="0">
                <a:solidFill>
                  <a:srgbClr val="008000"/>
                </a:solidFill>
              </a:rPr>
              <a:t>指向循环单链表的首结点的条件是：</a:t>
            </a:r>
            <a:endParaRPr lang="zh-CN" altLang="en-US" sz="2800" b="1" dirty="0">
              <a:solidFill>
                <a:srgbClr val="008000"/>
              </a:solidFill>
            </a:endParaRPr>
          </a:p>
          <a:p>
            <a:pPr lvl="1" eaLnBrk="1" hangingPunct="1">
              <a:buNone/>
            </a:pPr>
            <a:r>
              <a:rPr lang="en-US" altLang="zh-CN" sz="2400" b="1" dirty="0"/>
              <a:t>A.p==L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B.p-&gt;next==L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C.L-&gt;next==p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D.p-&gt;next==NULL</a:t>
            </a:r>
            <a:endParaRPr lang="en-US" altLang="zh-CN" sz="2400" b="1" dirty="0"/>
          </a:p>
          <a:p>
            <a:pPr eaLnBrk="1" hangingPunct="1"/>
            <a:r>
              <a:rPr lang="en-US" altLang="zh-CN" sz="2800" b="1" dirty="0">
                <a:solidFill>
                  <a:srgbClr val="008000"/>
                </a:solidFill>
              </a:rPr>
              <a:t>(3)</a:t>
            </a:r>
            <a:r>
              <a:rPr lang="zh-CN" altLang="en-US" sz="2800" b="1" dirty="0">
                <a:solidFill>
                  <a:srgbClr val="008000"/>
                </a:solidFill>
              </a:rPr>
              <a:t>指针</a:t>
            </a:r>
            <a:r>
              <a:rPr lang="en-US" altLang="zh-CN" sz="2800" b="1" dirty="0">
                <a:solidFill>
                  <a:srgbClr val="008000"/>
                </a:solidFill>
              </a:rPr>
              <a:t>p</a:t>
            </a:r>
            <a:r>
              <a:rPr lang="zh-CN" altLang="en-US" sz="2800" b="1" dirty="0">
                <a:solidFill>
                  <a:srgbClr val="008000"/>
                </a:solidFill>
              </a:rPr>
              <a:t>指向双向循环链表的尾结点的条件是：</a:t>
            </a:r>
            <a:endParaRPr lang="zh-CN" altLang="en-US" sz="2800" b="1" dirty="0">
              <a:solidFill>
                <a:srgbClr val="008000"/>
              </a:solidFill>
            </a:endParaRPr>
          </a:p>
          <a:p>
            <a:pPr lvl="1" eaLnBrk="1" hangingPunct="1">
              <a:buNone/>
            </a:pPr>
            <a:r>
              <a:rPr lang="en-US" altLang="zh-CN" sz="2400" b="1" dirty="0"/>
              <a:t>A.p==L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B.p==NULL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C.L-&gt;prior==p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D.p-&gt;next==NULL</a:t>
            </a:r>
            <a:endParaRPr lang="en-US" altLang="zh-CN" sz="2400" b="1" dirty="0"/>
          </a:p>
        </p:txBody>
      </p:sp>
      <p:sp>
        <p:nvSpPr>
          <p:cNvPr id="164868" name="Rectangle 4"/>
          <p:cNvSpPr/>
          <p:nvPr/>
        </p:nvSpPr>
        <p:spPr>
          <a:xfrm>
            <a:off x="6918325" y="1452563"/>
            <a:ext cx="336550" cy="457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C</a:t>
            </a:r>
            <a:endParaRPr lang="en-US" altLang="zh-CN" sz="24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64869" name="Rectangle 5"/>
          <p:cNvSpPr/>
          <p:nvPr/>
        </p:nvSpPr>
        <p:spPr>
          <a:xfrm>
            <a:off x="6877050" y="3500438"/>
            <a:ext cx="336550" cy="4572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 wrap="none"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C</a:t>
            </a:r>
            <a:endParaRPr lang="en-US" altLang="zh-CN" sz="24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6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3"/>
          <p:cNvSpPr>
            <a:spLocks noGrp="1"/>
          </p:cNvSpPr>
          <p:nvPr>
            <p:ph idx="1"/>
          </p:nvPr>
        </p:nvSpPr>
        <p:spPr>
          <a:xfrm>
            <a:off x="539750" y="404813"/>
            <a:ext cx="7772400" cy="41148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/>
              <a:t>思考</a:t>
            </a:r>
            <a:r>
              <a:rPr lang="en-US" altLang="zh-CN" dirty="0"/>
              <a:t>1</a:t>
            </a:r>
            <a:r>
              <a:rPr lang="zh-CN" altLang="en-US" dirty="0"/>
              <a:t>：约瑟夫问题的求解：有</a:t>
            </a:r>
            <a:r>
              <a:rPr lang="en-US" altLang="zh-CN" dirty="0"/>
              <a:t>n</a:t>
            </a:r>
            <a:r>
              <a:rPr lang="zh-CN" altLang="en-US" dirty="0"/>
              <a:t>个人围成一个圈，由第一个人开始报数，数到第</a:t>
            </a:r>
            <a:r>
              <a:rPr lang="en-US" altLang="zh-CN" dirty="0"/>
              <a:t>k</a:t>
            </a:r>
            <a:r>
              <a:rPr lang="zh-CN" altLang="en-US" dirty="0"/>
              <a:t>个人，这个人便出圈，然后再从下一个数起，数到</a:t>
            </a:r>
            <a:r>
              <a:rPr lang="en-US" altLang="zh-CN" dirty="0"/>
              <a:t>k</a:t>
            </a:r>
            <a:r>
              <a:rPr lang="zh-CN" altLang="en-US" dirty="0"/>
              <a:t>再出圈，如此循环，问出圈位置的顺序。</a:t>
            </a:r>
            <a:endParaRPr lang="zh-CN" altLang="en-US" dirty="0"/>
          </a:p>
        </p:txBody>
      </p:sp>
    </p:spTree>
  </p:cSld>
  <p:clrMapOvr>
    <a:masterClrMapping/>
  </p:clrMapOvr>
  <p:transition spd="med"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3666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0825" y="333375"/>
            <a:ext cx="8669338" cy="3167063"/>
          </a:xfrm>
          <a:ln/>
        </p:spPr>
      </p:pic>
      <p:pic>
        <p:nvPicPr>
          <p:cNvPr id="11366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3716338"/>
            <a:ext cx="8713788" cy="3011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3"/>
          <p:cNvSpPr txBox="1"/>
          <p:nvPr/>
        </p:nvSpPr>
        <p:spPr>
          <a:xfrm>
            <a:off x="2189163" y="990600"/>
            <a:ext cx="3830637" cy="1127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ListEmpty( L )</a:t>
            </a:r>
            <a:endParaRPr lang="en-US" altLang="zh-CN" sz="24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14340" name="Text Box 4"/>
          <p:cNvSpPr txBox="1"/>
          <p:nvPr/>
        </p:nvSpPr>
        <p:spPr>
          <a:xfrm>
            <a:off x="381000" y="2590800"/>
            <a:ext cx="3200400" cy="210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3124200" y="2743200"/>
            <a:ext cx="40782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40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已存在。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3048000" y="3940175"/>
            <a:ext cx="5091113" cy="1555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40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为空表，则返回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4000" dirty="0">
                <a:solidFill>
                  <a:srgbClr val="660066"/>
                </a:solidFill>
                <a:ea typeface="楷体_GB2312" pitchFamily="49" charset="-122"/>
              </a:rPr>
              <a:t>TRUE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，否则</a:t>
            </a:r>
            <a:r>
              <a:rPr lang="en-US" altLang="zh-CN" sz="4000" dirty="0">
                <a:solidFill>
                  <a:srgbClr val="660066"/>
                </a:solidFill>
                <a:ea typeface="楷体_GB2312" pitchFamily="49" charset="-122"/>
              </a:rPr>
              <a:t>FALSE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5" name="AutoShape 9">
            <a:hlinkClick r:id="" action="ppaction://hlinkshowjump?jump=lastslideviewed"/>
          </p:cNvPr>
          <p:cNvSpPr/>
          <p:nvPr/>
        </p:nvSpPr>
        <p:spPr>
          <a:xfrm>
            <a:off x="8229600" y="6019800"/>
            <a:ext cx="457200" cy="4572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3319" name="Text Box 10"/>
          <p:cNvSpPr txBox="1"/>
          <p:nvPr/>
        </p:nvSpPr>
        <p:spPr>
          <a:xfrm>
            <a:off x="2286000" y="1600200"/>
            <a:ext cx="374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（线性表判空）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endParaRPr lang="zh-CN" altLang="en-US" dirty="0"/>
          </a:p>
        </p:txBody>
      </p:sp>
      <p:pic>
        <p:nvPicPr>
          <p:cNvPr id="11469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333375"/>
            <a:ext cx="8842375" cy="352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2438400" y="762000"/>
            <a:ext cx="384810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ListLength( L )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1295400" y="2895600"/>
            <a:ext cx="29781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0" name="Text Box 6"/>
          <p:cNvSpPr txBox="1"/>
          <p:nvPr/>
        </p:nvSpPr>
        <p:spPr>
          <a:xfrm>
            <a:off x="3962400" y="2895600"/>
            <a:ext cx="4468813" cy="1127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44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已存在。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11271" name="Text Box 7"/>
          <p:cNvSpPr txBox="1"/>
          <p:nvPr/>
        </p:nvSpPr>
        <p:spPr>
          <a:xfrm>
            <a:off x="3962400" y="4267200"/>
            <a:ext cx="5027613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44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中元素个数。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73" name="AutoShape 9">
            <a:hlinkClick r:id="" action="ppaction://hlinkshowjump?jump=lastslideviewed"/>
          </p:cNvPr>
          <p:cNvSpPr/>
          <p:nvPr/>
        </p:nvSpPr>
        <p:spPr>
          <a:xfrm>
            <a:off x="8153400" y="5943600"/>
            <a:ext cx="457200" cy="4572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4343" name="Text Box 10"/>
          <p:cNvSpPr txBox="1"/>
          <p:nvPr/>
        </p:nvSpPr>
        <p:spPr>
          <a:xfrm>
            <a:off x="2057400" y="1524000"/>
            <a:ext cx="4756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（求线性表的长度）</a:t>
            </a:r>
            <a:endParaRPr lang="zh-CN" altLang="en-US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71" grpId="0"/>
      <p:bldP spid="1127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588963" y="609600"/>
            <a:ext cx="7564437" cy="1127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PriorElem( L, cur_e, &amp;pre_e )</a:t>
            </a:r>
            <a:endParaRPr lang="en-US" altLang="zh-CN" sz="24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7171" name="Text Box 3"/>
          <p:cNvSpPr txBox="1"/>
          <p:nvPr/>
        </p:nvSpPr>
        <p:spPr>
          <a:xfrm>
            <a:off x="152400" y="2393950"/>
            <a:ext cx="29781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2" name="Text Box 4"/>
          <p:cNvSpPr txBox="1"/>
          <p:nvPr/>
        </p:nvSpPr>
        <p:spPr>
          <a:xfrm>
            <a:off x="2895600" y="2482850"/>
            <a:ext cx="3663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dirty="0"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已存在。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4" name="Text Box 6"/>
          <p:cNvSpPr txBox="1"/>
          <p:nvPr/>
        </p:nvSpPr>
        <p:spPr>
          <a:xfrm>
            <a:off x="2819400" y="3749675"/>
            <a:ext cx="6019800" cy="2727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 dirty="0">
                <a:ea typeface="楷体_GB2312" pitchFamily="49" charset="-122"/>
              </a:rPr>
              <a:t>cur_e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3600" dirty="0"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的元素，但不是第一个，则用</a:t>
            </a:r>
            <a:r>
              <a:rPr lang="en-US" altLang="zh-CN" sz="3600" dirty="0">
                <a:ea typeface="楷体_GB2312" pitchFamily="49" charset="-122"/>
              </a:rPr>
              <a:t>pre_e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返回它的前驱，否则操作失败，</a:t>
            </a:r>
            <a:r>
              <a:rPr lang="en-US" altLang="zh-CN" sz="3600" dirty="0">
                <a:ea typeface="楷体_GB2312" pitchFamily="49" charset="-122"/>
              </a:rPr>
              <a:t>pre_e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无定义。</a:t>
            </a:r>
            <a:endParaRPr lang="zh-CN" altLang="en-US" sz="4000" dirty="0"/>
          </a:p>
        </p:txBody>
      </p:sp>
      <p:sp>
        <p:nvSpPr>
          <p:cNvPr id="7176" name="AutoShape 8">
            <a:hlinkClick r:id="" action="ppaction://hlinkshowjump?jump=lastslideviewed"/>
          </p:cNvPr>
          <p:cNvSpPr/>
          <p:nvPr/>
        </p:nvSpPr>
        <p:spPr>
          <a:xfrm>
            <a:off x="84582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367" name="Text Box 9"/>
          <p:cNvSpPr txBox="1"/>
          <p:nvPr/>
        </p:nvSpPr>
        <p:spPr>
          <a:xfrm>
            <a:off x="1517650" y="1431925"/>
            <a:ext cx="5264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（求数据元素的前驱）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4" grpId="0"/>
      <p:bldP spid="71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908050" y="533400"/>
            <a:ext cx="74739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NextElem( L, cur_e, &amp;next_e )</a:t>
            </a:r>
            <a:endParaRPr lang="en-US" altLang="zh-CN" sz="4400" dirty="0"/>
          </a:p>
        </p:txBody>
      </p:sp>
      <p:sp>
        <p:nvSpPr>
          <p:cNvPr id="16387" name="Text Box 3"/>
          <p:cNvSpPr txBox="1"/>
          <p:nvPr/>
        </p:nvSpPr>
        <p:spPr>
          <a:xfrm>
            <a:off x="0" y="2362200"/>
            <a:ext cx="29781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2584450" y="2514600"/>
            <a:ext cx="36639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dirty="0"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已存在。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3600" dirty="0"/>
          </a:p>
        </p:txBody>
      </p:sp>
      <p:sp>
        <p:nvSpPr>
          <p:cNvPr id="16389" name="Text Box 5">
            <a:hlinkClick r:id="rId1" action="ppaction://hlinksldjump"/>
          </p:cNvPr>
          <p:cNvSpPr txBox="1"/>
          <p:nvPr/>
        </p:nvSpPr>
        <p:spPr>
          <a:xfrm>
            <a:off x="2590800" y="3749675"/>
            <a:ext cx="6019800" cy="2727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3600" dirty="0">
                <a:ea typeface="楷体_GB2312" pitchFamily="49" charset="-122"/>
              </a:rPr>
              <a:t>cur_e</a:t>
            </a:r>
            <a:r>
              <a:rPr lang="zh-CN" altLang="en-US" sz="3600" dirty="0">
                <a:ea typeface="楷体_GB2312" pitchFamily="49" charset="-122"/>
              </a:rPr>
              <a:t>是</a:t>
            </a:r>
            <a:r>
              <a:rPr lang="en-US" altLang="zh-CN" sz="3600" dirty="0"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的元素，但不是最后一个，则用</a:t>
            </a:r>
            <a:r>
              <a:rPr lang="en-US" altLang="zh-CN" sz="3600" dirty="0">
                <a:ea typeface="楷体_GB2312" pitchFamily="49" charset="-122"/>
              </a:rPr>
              <a:t>next_e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返回它的后继，否则操作失败，</a:t>
            </a:r>
            <a:r>
              <a:rPr lang="en-US" altLang="zh-CN" sz="3600" dirty="0">
                <a:ea typeface="楷体_GB2312" pitchFamily="49" charset="-122"/>
              </a:rPr>
              <a:t>next_e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无定义。</a:t>
            </a:r>
            <a:endParaRPr lang="zh-CN" altLang="en-US" sz="3600" dirty="0"/>
          </a:p>
        </p:txBody>
      </p:sp>
      <p:sp>
        <p:nvSpPr>
          <p:cNvPr id="16391" name="AutoShape 7">
            <a:hlinkClick r:id="" action="ppaction://hlinkshowjump?jump=lastslideviewed"/>
          </p:cNvPr>
          <p:cNvSpPr/>
          <p:nvPr/>
        </p:nvSpPr>
        <p:spPr>
          <a:xfrm>
            <a:off x="84582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Text Box 8"/>
          <p:cNvSpPr txBox="1"/>
          <p:nvPr/>
        </p:nvSpPr>
        <p:spPr>
          <a:xfrm>
            <a:off x="1670050" y="1219200"/>
            <a:ext cx="5264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（求数据元素的后继）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8" grpId="0"/>
      <p:bldP spid="16389" grpId="0"/>
      <p:bldP spid="163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3"/>
          <p:cNvSpPr txBox="1"/>
          <p:nvPr/>
        </p:nvSpPr>
        <p:spPr>
          <a:xfrm>
            <a:off x="1981200" y="701675"/>
            <a:ext cx="4745038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GetElem( L, i, &amp;e )</a:t>
            </a:r>
            <a:endParaRPr lang="en-US" altLang="zh-CN" sz="2400" dirty="0"/>
          </a:p>
        </p:txBody>
      </p:sp>
      <p:sp>
        <p:nvSpPr>
          <p:cNvPr id="17414" name="Text Box 6"/>
          <p:cNvSpPr txBox="1"/>
          <p:nvPr/>
        </p:nvSpPr>
        <p:spPr>
          <a:xfrm>
            <a:off x="0" y="2667000"/>
            <a:ext cx="3257550" cy="2771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5" name="Text Box 7"/>
          <p:cNvSpPr txBox="1"/>
          <p:nvPr/>
        </p:nvSpPr>
        <p:spPr>
          <a:xfrm>
            <a:off x="2667000" y="2667000"/>
            <a:ext cx="6008688" cy="1466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b="1" dirty="0">
                <a:solidFill>
                  <a:srgbClr val="660066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已存在，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且 </a:t>
            </a:r>
            <a:r>
              <a:rPr lang="en-US" altLang="zh-CN" sz="3600" b="1" dirty="0">
                <a:ea typeface="楷体_GB2312" pitchFamily="49" charset="-122"/>
              </a:rPr>
              <a:t>1≤i≤LengthList(L)</a:t>
            </a:r>
            <a:r>
              <a:rPr lang="zh-CN" altLang="en-US" sz="3600" b="1" dirty="0">
                <a:ea typeface="楷体_GB2312" pitchFamily="49" charset="-122"/>
              </a:rPr>
              <a:t>。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17416" name="Text Box 8"/>
          <p:cNvSpPr txBox="1"/>
          <p:nvPr/>
        </p:nvSpPr>
        <p:spPr>
          <a:xfrm>
            <a:off x="2819400" y="4800600"/>
            <a:ext cx="653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zh-CN" altLang="en-US" sz="3600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dirty="0">
                <a:solidFill>
                  <a:srgbClr val="660066"/>
                </a:solidFill>
                <a:ea typeface="楷体_GB2312" pitchFamily="49" charset="-122"/>
              </a:rPr>
              <a:t>e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中第 </a:t>
            </a:r>
            <a:r>
              <a:rPr lang="en-US" altLang="zh-CN" sz="3600" dirty="0">
                <a:solidFill>
                  <a:srgbClr val="660066"/>
                </a:solidFill>
                <a:ea typeface="楷体_GB2312" pitchFamily="49" charset="-122"/>
              </a:rPr>
              <a:t>i</a:t>
            </a:r>
            <a:r>
              <a:rPr lang="en-US" altLang="zh-CN" sz="3600" dirty="0">
                <a:ea typeface="楷体_GB2312" pitchFamily="49" charset="-122"/>
              </a:rPr>
              <a:t>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个元素的值。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8" name="AutoShape 10">
            <a:hlinkClick r:id="" action="ppaction://hlinkshowjump?jump=lastslideviewed"/>
          </p:cNvPr>
          <p:cNvSpPr/>
          <p:nvPr/>
        </p:nvSpPr>
        <p:spPr>
          <a:xfrm>
            <a:off x="84582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Text Box 11"/>
          <p:cNvSpPr txBox="1"/>
          <p:nvPr/>
        </p:nvSpPr>
        <p:spPr>
          <a:xfrm>
            <a:off x="914400" y="1371600"/>
            <a:ext cx="678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（求线性表中某个数据元素）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5" grpId="0"/>
      <p:bldP spid="17416" grpId="0"/>
      <p:bldP spid="174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3"/>
          <p:cNvSpPr txBox="1"/>
          <p:nvPr/>
        </p:nvSpPr>
        <p:spPr>
          <a:xfrm>
            <a:off x="847725" y="457200"/>
            <a:ext cx="7458075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LocateElem( L, e, compare( ) )</a:t>
            </a:r>
            <a:endParaRPr lang="en-US" altLang="zh-CN" sz="4400" dirty="0">
              <a:ea typeface="楷体_GB2312" pitchFamily="49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76200" y="2012950"/>
            <a:ext cx="29781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2774950" y="2019300"/>
            <a:ext cx="6292850" cy="1409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已存在，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为给定值，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600" dirty="0">
                <a:ea typeface="楷体_GB2312" pitchFamily="49" charset="-122"/>
              </a:rPr>
              <a:t>compare( )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是元素判定函数。</a:t>
            </a:r>
            <a:endParaRPr lang="zh-CN" altLang="en-US" sz="3600" dirty="0"/>
          </a:p>
        </p:txBody>
      </p:sp>
      <p:sp>
        <p:nvSpPr>
          <p:cNvPr id="18438" name="Text Box 6"/>
          <p:cNvSpPr txBox="1"/>
          <p:nvPr/>
        </p:nvSpPr>
        <p:spPr>
          <a:xfrm>
            <a:off x="2749550" y="3444875"/>
            <a:ext cx="5854700" cy="2727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36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1</a:t>
            </a:r>
            <a:r>
              <a:rPr lang="zh-CN" altLang="en-US" sz="36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3600" dirty="0">
                <a:solidFill>
                  <a:srgbClr val="660066"/>
                </a:solidFill>
                <a:ea typeface="楷体_GB2312" pitchFamily="49" charset="-122"/>
              </a:rPr>
              <a:t>e</a:t>
            </a:r>
            <a:r>
              <a:rPr lang="zh-CN" altLang="en-US" sz="36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zh-CN" altLang="en-US" sz="3600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关系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compare( )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的元素的位序。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若这样的元素不存在，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则返回值为</a:t>
            </a:r>
            <a:r>
              <a:rPr lang="en-US" altLang="zh-CN" sz="3600" dirty="0">
                <a:ea typeface="楷体_GB2312" pitchFamily="49" charset="-122"/>
              </a:rPr>
              <a:t>0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dirty="0"/>
          </a:p>
        </p:txBody>
      </p:sp>
      <p:sp>
        <p:nvSpPr>
          <p:cNvPr id="18440" name="AutoShape 8">
            <a:hlinkClick r:id="" action="ppaction://hlinkshowjump?jump=lastslideviewed"/>
          </p:cNvPr>
          <p:cNvSpPr/>
          <p:nvPr/>
        </p:nvSpPr>
        <p:spPr>
          <a:xfrm>
            <a:off x="84582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8439" name="Text Box 9"/>
          <p:cNvSpPr txBox="1"/>
          <p:nvPr/>
        </p:nvSpPr>
        <p:spPr>
          <a:xfrm>
            <a:off x="1339850" y="1050925"/>
            <a:ext cx="3232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（定位函数）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  <p:bldP spid="184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1530350" y="533400"/>
            <a:ext cx="59372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ListTraverse(L, visit( ))</a:t>
            </a:r>
            <a:endParaRPr lang="en-US" altLang="zh-CN" sz="4400" dirty="0"/>
          </a:p>
        </p:txBody>
      </p:sp>
      <p:sp>
        <p:nvSpPr>
          <p:cNvPr id="19459" name="Text Box 3"/>
          <p:cNvSpPr txBox="1"/>
          <p:nvPr/>
        </p:nvSpPr>
        <p:spPr>
          <a:xfrm>
            <a:off x="228600" y="2209800"/>
            <a:ext cx="29781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2895600" y="2362200"/>
            <a:ext cx="51498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已存在，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Visit()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为某个访问函数。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2819400" y="3657600"/>
            <a:ext cx="5943600" cy="2068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依次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的每个元素调用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en-US" altLang="zh-CN" sz="3600" dirty="0">
                <a:ea typeface="楷体_GB2312" pitchFamily="49" charset="-122"/>
              </a:rPr>
              <a:t>visit( )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。一旦</a:t>
            </a:r>
            <a:r>
              <a:rPr lang="en-US" altLang="zh-CN" sz="3600" dirty="0">
                <a:ea typeface="楷体_GB2312" pitchFamily="49" charset="-122"/>
              </a:rPr>
              <a:t>visit( )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失败，则操作失败。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63" name="AutoShape 7">
            <a:hlinkClick r:id="" action="ppaction://hlinkshowjump?jump=lastslideviewed"/>
          </p:cNvPr>
          <p:cNvSpPr/>
          <p:nvPr/>
        </p:nvSpPr>
        <p:spPr>
          <a:xfrm>
            <a:off x="84582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Text Box 8"/>
          <p:cNvSpPr txBox="1"/>
          <p:nvPr/>
        </p:nvSpPr>
        <p:spPr>
          <a:xfrm>
            <a:off x="2051050" y="1219200"/>
            <a:ext cx="374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（遍历线性表）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3074"/>
          <p:cNvSpPr txBox="1"/>
          <p:nvPr/>
        </p:nvSpPr>
        <p:spPr>
          <a:xfrm>
            <a:off x="990600" y="609600"/>
            <a:ext cx="4330700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加工型操作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4800" dirty="0">
              <a:ea typeface="楷体_GB2312" pitchFamily="49" charset="-122"/>
            </a:endParaRPr>
          </a:p>
        </p:txBody>
      </p:sp>
      <p:sp>
        <p:nvSpPr>
          <p:cNvPr id="80900" name="Text Box 3076">
            <a:hlinkClick r:id="" action="ppaction://hlinkshowjump?jump=nextslide"/>
          </p:cNvPr>
          <p:cNvSpPr txBox="1"/>
          <p:nvPr/>
        </p:nvSpPr>
        <p:spPr>
          <a:xfrm>
            <a:off x="1752600" y="1905000"/>
            <a:ext cx="427990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800" b="1" dirty="0">
                <a:solidFill>
                  <a:srgbClr val="333399"/>
                </a:solidFill>
                <a:ea typeface="楷体_GB2312" pitchFamily="49" charset="-122"/>
              </a:rPr>
              <a:t>ClearList( &amp;L )</a:t>
            </a:r>
            <a:endParaRPr lang="en-US" altLang="zh-CN" sz="2400" dirty="0"/>
          </a:p>
        </p:txBody>
      </p:sp>
      <p:sp>
        <p:nvSpPr>
          <p:cNvPr id="80901" name="Text Box 3077">
            <a:hlinkClick r:id="rId1" action="ppaction://hlinksldjump"/>
          </p:cNvPr>
          <p:cNvSpPr txBox="1"/>
          <p:nvPr/>
        </p:nvSpPr>
        <p:spPr>
          <a:xfrm>
            <a:off x="1752600" y="2895600"/>
            <a:ext cx="517842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800" b="1" dirty="0">
                <a:solidFill>
                  <a:srgbClr val="333399"/>
                </a:solidFill>
                <a:ea typeface="楷体_GB2312" pitchFamily="49" charset="-122"/>
              </a:rPr>
              <a:t>PutElem( &amp;L, i, e )</a:t>
            </a:r>
            <a:endParaRPr lang="en-US" altLang="zh-CN" sz="2400" dirty="0"/>
          </a:p>
        </p:txBody>
      </p:sp>
      <p:sp>
        <p:nvSpPr>
          <p:cNvPr id="80902" name="Text Box 3078">
            <a:hlinkClick r:id="rId2" action="ppaction://hlinksldjump"/>
          </p:cNvPr>
          <p:cNvSpPr txBox="1"/>
          <p:nvPr/>
        </p:nvSpPr>
        <p:spPr>
          <a:xfrm>
            <a:off x="1752600" y="3886200"/>
            <a:ext cx="5430838" cy="1189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800" b="1" dirty="0">
                <a:solidFill>
                  <a:srgbClr val="333399"/>
                </a:solidFill>
                <a:ea typeface="楷体_GB2312" pitchFamily="49" charset="-122"/>
              </a:rPr>
              <a:t>ListInsert( &amp;L, i, e )</a:t>
            </a:r>
            <a:endParaRPr lang="en-US" altLang="zh-CN" sz="48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80903" name="Text Box 3079">
            <a:hlinkClick r:id="rId3" action="ppaction://hlinksldjump"/>
          </p:cNvPr>
          <p:cNvSpPr txBox="1"/>
          <p:nvPr/>
        </p:nvSpPr>
        <p:spPr>
          <a:xfrm>
            <a:off x="1752600" y="4937125"/>
            <a:ext cx="6005513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800" b="1" dirty="0">
                <a:solidFill>
                  <a:srgbClr val="333399"/>
                </a:solidFill>
                <a:ea typeface="楷体_GB2312" pitchFamily="49" charset="-122"/>
              </a:rPr>
              <a:t>ListDelete(&amp;L, i, &amp;e)</a:t>
            </a:r>
            <a:r>
              <a:rPr lang="en-US" altLang="zh-CN" sz="4800" dirty="0"/>
              <a:t>  </a:t>
            </a:r>
            <a:endParaRPr lang="en-US" altLang="zh-CN" sz="2400" dirty="0"/>
          </a:p>
        </p:txBody>
      </p:sp>
      <p:sp>
        <p:nvSpPr>
          <p:cNvPr id="80905" name="AutoShape 3081">
            <a:hlinkClick r:id="rId4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/>
      <p:bldP spid="80902" grpId="0"/>
      <p:bldP spid="80903" grpId="0"/>
      <p:bldP spid="8090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4"/>
          <p:cNvSpPr txBox="1"/>
          <p:nvPr/>
        </p:nvSpPr>
        <p:spPr>
          <a:xfrm>
            <a:off x="2386013" y="1371600"/>
            <a:ext cx="3938587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ClearList( &amp;L )</a:t>
            </a:r>
            <a:endParaRPr lang="en-US" altLang="zh-CN" sz="2400" dirty="0"/>
          </a:p>
        </p:txBody>
      </p:sp>
      <p:sp>
        <p:nvSpPr>
          <p:cNvPr id="20485" name="Text Box 5"/>
          <p:cNvSpPr txBox="1"/>
          <p:nvPr/>
        </p:nvSpPr>
        <p:spPr>
          <a:xfrm>
            <a:off x="1371600" y="3505200"/>
            <a:ext cx="29781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Text Box 6"/>
          <p:cNvSpPr txBox="1"/>
          <p:nvPr/>
        </p:nvSpPr>
        <p:spPr>
          <a:xfrm>
            <a:off x="4343400" y="3581400"/>
            <a:ext cx="40782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40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已存在。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7" name="Text Box 7"/>
          <p:cNvSpPr txBox="1"/>
          <p:nvPr/>
        </p:nvSpPr>
        <p:spPr>
          <a:xfrm>
            <a:off x="4419600" y="4876800"/>
            <a:ext cx="4078288" cy="1066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sz="40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重置为空表。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21510" name="Text Box 12"/>
          <p:cNvSpPr txBox="1"/>
          <p:nvPr/>
        </p:nvSpPr>
        <p:spPr>
          <a:xfrm>
            <a:off x="2432050" y="2041525"/>
            <a:ext cx="374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（线性表置空）</a:t>
            </a:r>
            <a:endParaRPr lang="zh-CN" altLang="en-US" sz="2400" dirty="0"/>
          </a:p>
        </p:txBody>
      </p:sp>
      <p:sp>
        <p:nvSpPr>
          <p:cNvPr id="20493" name="AutoShape 13">
            <a:hlinkClick r:id="" action="ppaction://hlinkshowjump?jump=lastslideviewed"/>
          </p:cNvPr>
          <p:cNvSpPr/>
          <p:nvPr/>
        </p:nvSpPr>
        <p:spPr>
          <a:xfrm>
            <a:off x="83058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  <p:bldP spid="20487" grpId="0"/>
      <p:bldP spid="204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Text Box 3"/>
          <p:cNvSpPr txBox="1"/>
          <p:nvPr/>
        </p:nvSpPr>
        <p:spPr>
          <a:xfrm>
            <a:off x="228600" y="1905000"/>
            <a:ext cx="922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1</a:t>
            </a:r>
            <a:r>
              <a:rPr lang="zh-CN" altLang="en-US" sz="3600" b="1" dirty="0">
                <a:ea typeface="楷体_GB2312" pitchFamily="49" charset="-122"/>
              </a:rPr>
              <a:t>．集合中必存在唯一的一个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“第一元素”</a:t>
            </a:r>
            <a:r>
              <a:rPr lang="zh-CN" altLang="en-US" sz="3600" b="1" dirty="0">
                <a:ea typeface="楷体_GB2312" pitchFamily="49" charset="-122"/>
              </a:rPr>
              <a:t>；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228600" y="2711450"/>
            <a:ext cx="922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2</a:t>
            </a:r>
            <a:r>
              <a:rPr lang="zh-CN" altLang="en-US" sz="3600" b="1" dirty="0">
                <a:ea typeface="楷体_GB2312" pitchFamily="49" charset="-122"/>
              </a:rPr>
              <a:t>．集合中必存在唯一的一个 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“最后元素” </a:t>
            </a:r>
            <a:r>
              <a:rPr lang="zh-CN" altLang="en-US" sz="3600" b="1" dirty="0">
                <a:ea typeface="楷体_GB2312" pitchFamily="49" charset="-122"/>
              </a:rPr>
              <a:t>；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5125" name="Text Box 5"/>
          <p:cNvSpPr txBox="1"/>
          <p:nvPr/>
        </p:nvSpPr>
        <p:spPr>
          <a:xfrm>
            <a:off x="228600" y="3473450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3</a:t>
            </a:r>
            <a:r>
              <a:rPr lang="zh-CN" altLang="en-US" sz="3600" b="1" dirty="0">
                <a:ea typeface="楷体_GB2312" pitchFamily="49" charset="-122"/>
              </a:rPr>
              <a:t>．除最后元素在外，均有 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唯一的后继</a:t>
            </a:r>
            <a:r>
              <a:rPr lang="zh-CN" altLang="en-US" sz="3600" b="1" dirty="0">
                <a:ea typeface="楷体_GB2312" pitchFamily="49" charset="-122"/>
              </a:rPr>
              <a:t>；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228600" y="4235450"/>
            <a:ext cx="853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4</a:t>
            </a:r>
            <a:r>
              <a:rPr lang="zh-CN" altLang="en-US" sz="3600" b="1" dirty="0">
                <a:ea typeface="楷体_GB2312" pitchFamily="49" charset="-122"/>
              </a:rPr>
              <a:t>．除第一元素之外，均有 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唯一的前驱</a:t>
            </a:r>
            <a:r>
              <a:rPr lang="zh-CN" altLang="en-US" sz="3600" b="1" dirty="0">
                <a:ea typeface="楷体_GB2312" pitchFamily="49" charset="-122"/>
              </a:rPr>
              <a:t>。</a:t>
            </a:r>
            <a:endParaRPr lang="zh-CN" altLang="en-US" sz="3600" dirty="0"/>
          </a:p>
        </p:txBody>
      </p:sp>
      <p:sp>
        <p:nvSpPr>
          <p:cNvPr id="5129" name="Text Box 9"/>
          <p:cNvSpPr txBox="1"/>
          <p:nvPr/>
        </p:nvSpPr>
        <p:spPr>
          <a:xfrm>
            <a:off x="755650" y="5445125"/>
            <a:ext cx="6119813" cy="64135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sz="3600" b="1" dirty="0">
                <a:ea typeface="楷体_GB2312" pitchFamily="49" charset="-122"/>
              </a:rPr>
              <a:t>元素之间是</a:t>
            </a:r>
            <a:r>
              <a:rPr lang="zh-CN" altLang="en-US" sz="3600" b="1" dirty="0">
                <a:solidFill>
                  <a:srgbClr val="FF5555"/>
                </a:solidFill>
                <a:ea typeface="楷体_GB2312" pitchFamily="49" charset="-122"/>
              </a:rPr>
              <a:t>一对一</a:t>
            </a:r>
            <a:r>
              <a:rPr lang="zh-CN" altLang="en-US" sz="3600" b="1" dirty="0">
                <a:ea typeface="楷体_GB2312" pitchFamily="49" charset="-122"/>
              </a:rPr>
              <a:t>的关系</a:t>
            </a:r>
            <a:endParaRPr lang="zh-CN" altLang="en-US" sz="36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/>
      <p:bldP spid="5126" grpId="0"/>
      <p:bldP spid="51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1752600" y="914400"/>
            <a:ext cx="475932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PutElem( &amp;L, i, e )</a:t>
            </a:r>
            <a:endParaRPr lang="en-US" altLang="zh-CN" sz="2400" dirty="0"/>
          </a:p>
        </p:txBody>
      </p:sp>
      <p:sp>
        <p:nvSpPr>
          <p:cNvPr id="21507" name="Text Box 3"/>
          <p:cNvSpPr txBox="1"/>
          <p:nvPr/>
        </p:nvSpPr>
        <p:spPr>
          <a:xfrm>
            <a:off x="685800" y="3048000"/>
            <a:ext cx="2978150" cy="2771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8" name="Text Box 4"/>
          <p:cNvSpPr txBox="1"/>
          <p:nvPr/>
        </p:nvSpPr>
        <p:spPr>
          <a:xfrm>
            <a:off x="3276600" y="3127375"/>
            <a:ext cx="5480050" cy="1555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已存在，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且 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1≤i≤LengthList(L)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21509" name="Text Box 5"/>
          <p:cNvSpPr txBox="1"/>
          <p:nvPr/>
        </p:nvSpPr>
        <p:spPr>
          <a:xfrm>
            <a:off x="3295650" y="5105400"/>
            <a:ext cx="5848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3333CC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中第</a:t>
            </a:r>
            <a:r>
              <a:rPr lang="en-US" altLang="zh-CN" sz="3600" dirty="0">
                <a:solidFill>
                  <a:srgbClr val="3333CC"/>
                </a:solidFill>
                <a:ea typeface="楷体_GB2312" pitchFamily="49" charset="-122"/>
              </a:rPr>
              <a:t>i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个元素赋值同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的值。</a:t>
            </a:r>
            <a:endParaRPr lang="zh-CN" altLang="en-US" sz="2400" dirty="0"/>
          </a:p>
        </p:txBody>
      </p:sp>
      <p:sp>
        <p:nvSpPr>
          <p:cNvPr id="22534" name="Text Box 8"/>
          <p:cNvSpPr txBox="1"/>
          <p:nvPr/>
        </p:nvSpPr>
        <p:spPr>
          <a:xfrm>
            <a:off x="1752600" y="1584325"/>
            <a:ext cx="5264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（改变数据元素的值）</a:t>
            </a:r>
            <a:endParaRPr lang="zh-CN" altLang="en-US" sz="2400" dirty="0"/>
          </a:p>
        </p:txBody>
      </p:sp>
      <p:sp>
        <p:nvSpPr>
          <p:cNvPr id="21514" name="AutoShape 10">
            <a:hlinkClick r:id="" action="ppaction://hlinkshowjump?jump=lastslideviewed"/>
          </p:cNvPr>
          <p:cNvSpPr/>
          <p:nvPr/>
        </p:nvSpPr>
        <p:spPr>
          <a:xfrm>
            <a:off x="83058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215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1863725" y="609600"/>
            <a:ext cx="5146675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ListInsert( &amp;L, i, e )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22531" name="Text Box 3"/>
          <p:cNvSpPr txBox="1"/>
          <p:nvPr/>
        </p:nvSpPr>
        <p:spPr>
          <a:xfrm>
            <a:off x="457200" y="2743200"/>
            <a:ext cx="2978150" cy="2590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2895600" y="2895600"/>
            <a:ext cx="619760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已存在</a:t>
            </a:r>
            <a:r>
              <a:rPr lang="zh-CN" altLang="en-US" sz="3600" dirty="0">
                <a:ea typeface="楷体_GB2312" pitchFamily="49" charset="-122"/>
              </a:rPr>
              <a:t>，</a:t>
            </a:r>
            <a:endParaRPr lang="zh-CN" altLang="en-US" sz="36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ea typeface="楷体_GB2312" pitchFamily="49" charset="-122"/>
              </a:rPr>
              <a:t> 且   </a:t>
            </a:r>
            <a:r>
              <a:rPr lang="en-US" altLang="zh-CN" sz="3600" b="1" dirty="0">
                <a:solidFill>
                  <a:srgbClr val="660066"/>
                </a:solidFill>
                <a:ea typeface="楷体_GB2312" pitchFamily="49" charset="-122"/>
              </a:rPr>
              <a:t>1≤i≤LengthList(L)+1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2971800" y="4724400"/>
            <a:ext cx="54673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lang="en-US" altLang="zh-CN" sz="3600" b="1" dirty="0">
                <a:solidFill>
                  <a:srgbClr val="003399"/>
                </a:solidFill>
                <a:ea typeface="楷体_GB2312" pitchFamily="49" charset="-122"/>
              </a:rPr>
              <a:t>i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个元素之前</a:t>
            </a:r>
            <a:r>
              <a:rPr lang="zh-CN" altLang="en-US" sz="36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插入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新的元素</a:t>
            </a:r>
            <a:r>
              <a:rPr lang="en-US" altLang="zh-CN" sz="3600" dirty="0">
                <a:solidFill>
                  <a:srgbClr val="660066"/>
                </a:solidFill>
                <a:ea typeface="楷体_GB2312" pitchFamily="49" charset="-122"/>
              </a:rPr>
              <a:t>e</a:t>
            </a:r>
            <a:r>
              <a:rPr lang="zh-CN" altLang="en-US" sz="3600" dirty="0">
                <a:ea typeface="楷体_GB2312" pitchFamily="49" charset="-122"/>
              </a:rPr>
              <a:t>，</a:t>
            </a:r>
            <a:r>
              <a:rPr lang="en-US" altLang="zh-CN" sz="3600" dirty="0">
                <a:solidFill>
                  <a:srgbClr val="660066"/>
                </a:solidFill>
                <a:ea typeface="楷体_GB2312" pitchFamily="49" charset="-122"/>
              </a:rPr>
              <a:t>L</a:t>
            </a:r>
            <a:r>
              <a:rPr lang="zh-CN" altLang="en-US" sz="3600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的长度增</a:t>
            </a:r>
            <a:r>
              <a:rPr lang="en-US" altLang="zh-CN" sz="3600" dirty="0">
                <a:solidFill>
                  <a:srgbClr val="660066"/>
                </a:solidFill>
                <a:ea typeface="楷体_GB2312" pitchFamily="49" charset="-122"/>
              </a:rPr>
              <a:t>1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8" name="Text Box 8"/>
          <p:cNvSpPr txBox="1"/>
          <p:nvPr/>
        </p:nvSpPr>
        <p:spPr>
          <a:xfrm>
            <a:off x="2362200" y="1295400"/>
            <a:ext cx="424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（插入数据元素）</a:t>
            </a:r>
            <a:endParaRPr lang="zh-CN" altLang="en-US" sz="2400" dirty="0"/>
          </a:p>
        </p:txBody>
      </p:sp>
      <p:sp>
        <p:nvSpPr>
          <p:cNvPr id="22537" name="AutoShape 9">
            <a:hlinkClick r:id="" action="ppaction://hlinkshowjump?jump=lastslideviewed"/>
          </p:cNvPr>
          <p:cNvSpPr/>
          <p:nvPr/>
        </p:nvSpPr>
        <p:spPr>
          <a:xfrm>
            <a:off x="83058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  <p:bldP spid="225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1930400" y="838200"/>
            <a:ext cx="515620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ListDelete(&amp;L, i, &amp;e</a:t>
            </a:r>
            <a:r>
              <a:rPr lang="en-US" altLang="zh-CN" sz="2400" b="1" dirty="0">
                <a:solidFill>
                  <a:srgbClr val="333399"/>
                </a:solidFill>
                <a:ea typeface="楷体_GB2312" pitchFamily="49" charset="-122"/>
              </a:rPr>
              <a:t>)</a:t>
            </a:r>
            <a:endParaRPr lang="en-US" altLang="zh-CN" sz="2400" dirty="0"/>
          </a:p>
        </p:txBody>
      </p:sp>
      <p:sp>
        <p:nvSpPr>
          <p:cNvPr id="23555" name="Text Box 3"/>
          <p:cNvSpPr txBox="1"/>
          <p:nvPr/>
        </p:nvSpPr>
        <p:spPr>
          <a:xfrm>
            <a:off x="838200" y="2895600"/>
            <a:ext cx="29781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3352800" y="3048000"/>
            <a:ext cx="50355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dirty="0"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已存在且非空，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b="1" dirty="0">
                <a:ea typeface="楷体_GB2312" pitchFamily="49" charset="-122"/>
              </a:rPr>
              <a:t>1≤i≤LengthList(L)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3505200" y="4419600"/>
            <a:ext cx="51816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删除</a:t>
            </a:r>
            <a:r>
              <a:rPr lang="en-US" altLang="zh-CN" sz="3600" dirty="0"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的第</a:t>
            </a:r>
            <a:r>
              <a:rPr lang="en-US" altLang="zh-CN" sz="3600" dirty="0">
                <a:ea typeface="楷体_GB2312" pitchFamily="49" charset="-122"/>
              </a:rPr>
              <a:t>i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个元素，并用</a:t>
            </a:r>
            <a:r>
              <a:rPr lang="en-US" altLang="zh-CN" sz="3600" dirty="0">
                <a:ea typeface="楷体_GB2312" pitchFamily="49" charset="-122"/>
              </a:rPr>
              <a:t>e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返回其值，</a:t>
            </a:r>
            <a:r>
              <a:rPr lang="en-US" altLang="zh-CN" sz="3600" dirty="0">
                <a:ea typeface="楷体_GB2312" pitchFamily="49" charset="-122"/>
              </a:rPr>
              <a:t>L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的长度减</a:t>
            </a:r>
            <a:r>
              <a:rPr lang="en-US" altLang="zh-CN" sz="3600" dirty="0">
                <a:ea typeface="楷体_GB2312" pitchFamily="49" charset="-122"/>
              </a:rPr>
              <a:t>1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2" name="Text Box 9"/>
          <p:cNvSpPr txBox="1"/>
          <p:nvPr/>
        </p:nvSpPr>
        <p:spPr>
          <a:xfrm>
            <a:off x="2381250" y="1508125"/>
            <a:ext cx="424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660066"/>
                </a:solidFill>
                <a:ea typeface="隶书" pitchFamily="49" charset="-122"/>
              </a:rPr>
              <a:t>（删除数据元素）</a:t>
            </a:r>
            <a:endParaRPr lang="zh-CN" altLang="en-US" sz="2400" dirty="0"/>
          </a:p>
        </p:txBody>
      </p:sp>
      <p:sp>
        <p:nvSpPr>
          <p:cNvPr id="23562" name="AutoShape 10">
            <a:hlinkClick r:id="" action="ppaction://hlinkshowjump?jump=lastslideviewed"/>
          </p:cNvPr>
          <p:cNvSpPr/>
          <p:nvPr/>
        </p:nvSpPr>
        <p:spPr>
          <a:xfrm>
            <a:off x="8305800" y="6172200"/>
            <a:ext cx="381000" cy="3810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304800" y="304800"/>
            <a:ext cx="8413750" cy="2139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800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利用上述定义的</a:t>
            </a:r>
            <a:r>
              <a:rPr lang="zh-CN" altLang="en-US" sz="4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线性表</a:t>
            </a:r>
            <a:endParaRPr lang="zh-CN" altLang="en-US" sz="4800" dirty="0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800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  可以实现其它更复杂的操作</a:t>
            </a:r>
            <a:endParaRPr lang="zh-CN" altLang="en-US" sz="2400" dirty="0"/>
          </a:p>
        </p:txBody>
      </p:sp>
      <p:sp>
        <p:nvSpPr>
          <p:cNvPr id="25604" name="Text Box 4">
            <a:hlinkClick r:id="rId1" action="ppaction://hlinksldjump"/>
          </p:cNvPr>
          <p:cNvSpPr txBox="1"/>
          <p:nvPr/>
        </p:nvSpPr>
        <p:spPr>
          <a:xfrm>
            <a:off x="2057400" y="3886200"/>
            <a:ext cx="2159000" cy="1189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6000" b="1" dirty="0">
                <a:solidFill>
                  <a:srgbClr val="008080"/>
                </a:solidFill>
                <a:ea typeface="隶书" pitchFamily="49" charset="-122"/>
              </a:rPr>
              <a:t>例</a:t>
            </a:r>
            <a:r>
              <a:rPr lang="zh-CN" altLang="en-US" sz="6000" b="1" dirty="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en-US" altLang="zh-CN" sz="6000" b="1" dirty="0">
                <a:solidFill>
                  <a:srgbClr val="008080"/>
                </a:solidFill>
                <a:ea typeface="楷体_GB2312" pitchFamily="49" charset="-122"/>
              </a:rPr>
              <a:t>2-2</a:t>
            </a:r>
            <a:endParaRPr lang="en-US" altLang="zh-CN" sz="2400" dirty="0"/>
          </a:p>
        </p:txBody>
      </p:sp>
      <p:sp>
        <p:nvSpPr>
          <p:cNvPr id="25605" name="Text Box 5">
            <a:hlinkClick r:id="rId2" action="ppaction://hlinksldjump"/>
          </p:cNvPr>
          <p:cNvSpPr txBox="1"/>
          <p:nvPr/>
        </p:nvSpPr>
        <p:spPr>
          <a:xfrm>
            <a:off x="3175000" y="5257800"/>
            <a:ext cx="2159000" cy="1189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6000" b="1" dirty="0">
                <a:solidFill>
                  <a:srgbClr val="008080"/>
                </a:solidFill>
                <a:ea typeface="隶书" pitchFamily="49" charset="-122"/>
              </a:rPr>
              <a:t>例</a:t>
            </a:r>
            <a:r>
              <a:rPr lang="zh-CN" altLang="en-US" sz="6000" b="1" dirty="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en-US" altLang="zh-CN" sz="6000" b="1" dirty="0">
                <a:solidFill>
                  <a:srgbClr val="008080"/>
                </a:solidFill>
                <a:ea typeface="楷体_GB2312" pitchFamily="49" charset="-122"/>
              </a:rPr>
              <a:t>2-3</a:t>
            </a:r>
            <a:endParaRPr lang="en-US" altLang="zh-CN" sz="2400" dirty="0"/>
          </a:p>
        </p:txBody>
      </p:sp>
      <p:sp>
        <p:nvSpPr>
          <p:cNvPr id="25606" name="Text Box 6">
            <a:hlinkClick r:id="" action="ppaction://hlinkshowjump?jump=nextslide"/>
          </p:cNvPr>
          <p:cNvSpPr txBox="1"/>
          <p:nvPr/>
        </p:nvSpPr>
        <p:spPr>
          <a:xfrm>
            <a:off x="889000" y="2697163"/>
            <a:ext cx="2159000" cy="1189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6000" b="1" dirty="0">
                <a:solidFill>
                  <a:srgbClr val="008080"/>
                </a:solidFill>
                <a:ea typeface="隶书" pitchFamily="49" charset="-122"/>
              </a:rPr>
              <a:t>例</a:t>
            </a:r>
            <a:r>
              <a:rPr lang="zh-CN" altLang="en-US" sz="6000" b="1" dirty="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en-US" altLang="zh-CN" sz="6000" b="1" dirty="0">
                <a:solidFill>
                  <a:srgbClr val="008080"/>
                </a:solidFill>
                <a:ea typeface="楷体_GB2312" pitchFamily="49" charset="-122"/>
              </a:rPr>
              <a:t>2-1</a:t>
            </a:r>
            <a:endParaRPr lang="en-US" altLang="zh-CN" sz="2400" dirty="0"/>
          </a:p>
        </p:txBody>
      </p:sp>
      <p:sp>
        <p:nvSpPr>
          <p:cNvPr id="25609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096000"/>
            <a:ext cx="685800" cy="381000"/>
          </a:xfrm>
          <a:prstGeom prst="actionButtonBeginning">
            <a:avLst/>
          </a:prstGeom>
          <a:solidFill>
            <a:schemeClr val="bg2"/>
          </a:soli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4" grpId="0"/>
      <p:bldP spid="25605" grpId="0"/>
      <p:bldP spid="25606" grpId="0"/>
      <p:bldP spid="256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685800" y="1524000"/>
            <a:ext cx="8278813" cy="4362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4000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假设</a:t>
            </a:r>
            <a:r>
              <a:rPr lang="en-US" altLang="zh-CN" sz="4000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4000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有两个</a:t>
            </a:r>
            <a:r>
              <a:rPr lang="zh-CN" altLang="en-US" sz="40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集合 </a:t>
            </a:r>
            <a:r>
              <a:rPr lang="en-US" altLang="zh-CN" sz="4000" b="1" dirty="0">
                <a:solidFill>
                  <a:srgbClr val="008080"/>
                </a:solidFill>
                <a:ea typeface="楷体_GB2312" pitchFamily="49" charset="-122"/>
              </a:rPr>
              <a:t>A 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和 </a:t>
            </a:r>
            <a:r>
              <a:rPr lang="en-US" altLang="zh-CN" sz="4000" b="1" dirty="0">
                <a:solidFill>
                  <a:srgbClr val="008080"/>
                </a:solidFill>
                <a:ea typeface="楷体_GB2312" pitchFamily="49" charset="-122"/>
              </a:rPr>
              <a:t>B </a:t>
            </a:r>
            <a:r>
              <a:rPr lang="zh-CN" altLang="en-US" sz="4000" dirty="0">
                <a:solidFill>
                  <a:srgbClr val="008080"/>
                </a:solidFill>
                <a:ea typeface="楷体_GB2312" pitchFamily="49" charset="-122"/>
              </a:rPr>
              <a:t>分别用两个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线性表 </a:t>
            </a:r>
            <a:r>
              <a:rPr lang="en-US" altLang="zh-CN" sz="4000" b="1" dirty="0">
                <a:solidFill>
                  <a:srgbClr val="008080"/>
                </a:solidFill>
                <a:ea typeface="楷体_GB2312" pitchFamily="49" charset="-122"/>
              </a:rPr>
              <a:t>LA 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和 </a:t>
            </a:r>
            <a:r>
              <a:rPr lang="en-US" altLang="zh-CN" sz="4000" b="1" dirty="0">
                <a:solidFill>
                  <a:srgbClr val="008080"/>
                </a:solidFill>
                <a:ea typeface="楷体_GB2312" pitchFamily="49" charset="-122"/>
              </a:rPr>
              <a:t>LB </a:t>
            </a:r>
            <a:r>
              <a:rPr lang="zh-CN" altLang="en-US" sz="4000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表示，即：线性表中的数据元素即为集合中的成员。</a:t>
            </a:r>
            <a:endParaRPr lang="zh-CN" altLang="en-US" sz="4000" dirty="0">
              <a:solidFill>
                <a:srgbClr val="00808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4000" b="1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现要求一个新的集合</a:t>
            </a:r>
            <a:r>
              <a:rPr lang="en-US" altLang="zh-CN" sz="4000" b="1" dirty="0">
                <a:solidFill>
                  <a:srgbClr val="008080"/>
                </a:solidFill>
                <a:ea typeface="楷体_GB2312" pitchFamily="49" charset="-122"/>
              </a:rPr>
              <a:t>A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＝</a:t>
            </a:r>
            <a:r>
              <a:rPr lang="en-US" altLang="zh-CN" sz="4000" b="1" dirty="0">
                <a:solidFill>
                  <a:srgbClr val="008080"/>
                </a:solidFill>
                <a:ea typeface="楷体_GB2312" pitchFamily="49" charset="-122"/>
              </a:rPr>
              <a:t>A∪B</a:t>
            </a:r>
            <a:r>
              <a:rPr lang="zh-CN" altLang="en-US" sz="4000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dirty="0"/>
          </a:p>
        </p:txBody>
      </p:sp>
      <p:sp>
        <p:nvSpPr>
          <p:cNvPr id="24579" name="Text Box 3"/>
          <p:cNvSpPr txBox="1"/>
          <p:nvPr/>
        </p:nvSpPr>
        <p:spPr>
          <a:xfrm>
            <a:off x="685800" y="457200"/>
            <a:ext cx="20510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例 </a:t>
            </a:r>
            <a:r>
              <a:rPr lang="en-US" altLang="zh-CN" sz="4400" b="1" dirty="0">
                <a:solidFill>
                  <a:srgbClr val="008080"/>
                </a:solidFill>
                <a:ea typeface="隶书" pitchFamily="49" charset="-122"/>
              </a:rPr>
              <a:t>2-1</a:t>
            </a:r>
            <a:r>
              <a:rPr lang="en-US" altLang="zh-CN" sz="4400" dirty="0">
                <a:solidFill>
                  <a:srgbClr val="00808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4400" dirty="0">
              <a:solidFill>
                <a:srgbClr val="008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685800" y="1600200"/>
            <a:ext cx="8001000" cy="3749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要求对线性表作如下操作：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9A009A"/>
                </a:solidFill>
                <a:latin typeface="楷体_GB2312" pitchFamily="49" charset="-122"/>
                <a:ea typeface="楷体_GB2312" pitchFamily="49" charset="-122"/>
              </a:rPr>
              <a:t>扩大线性表 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LA</a:t>
            </a:r>
            <a:r>
              <a:rPr lang="zh-CN" altLang="en-US" sz="4000" dirty="0">
                <a:solidFill>
                  <a:srgbClr val="9A009A"/>
                </a:solidFill>
                <a:latin typeface="楷体_GB2312" pitchFamily="49" charset="-122"/>
                <a:ea typeface="楷体_GB2312" pitchFamily="49" charset="-122"/>
              </a:rPr>
              <a:t>，将</a:t>
            </a:r>
            <a:r>
              <a:rPr lang="zh-CN" altLang="en-US" sz="40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存在于线性表</a:t>
            </a:r>
            <a:r>
              <a:rPr lang="en-US" altLang="zh-CN" sz="4000" b="1" dirty="0">
                <a:solidFill>
                  <a:srgbClr val="660066"/>
                </a:solidFill>
                <a:ea typeface="楷体_GB2312" pitchFamily="49" charset="-122"/>
              </a:rPr>
              <a:t>LB </a:t>
            </a:r>
            <a:r>
              <a:rPr lang="zh-CN" altLang="en-US" sz="40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4000" dirty="0">
                <a:solidFill>
                  <a:srgbClr val="9A009A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zh-CN" altLang="en-US" sz="40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不存在于线性表</a:t>
            </a:r>
            <a:r>
              <a:rPr lang="zh-CN" altLang="en-US" sz="40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000" b="1" dirty="0">
                <a:solidFill>
                  <a:srgbClr val="660066"/>
                </a:solidFill>
                <a:ea typeface="楷体_GB2312" pitchFamily="49" charset="-122"/>
              </a:rPr>
              <a:t>LA </a:t>
            </a:r>
            <a:r>
              <a:rPr lang="zh-CN" altLang="en-US" sz="4000" b="1" dirty="0">
                <a:solidFill>
                  <a:srgbClr val="660066"/>
                </a:solidFill>
                <a:ea typeface="楷体_GB2312" pitchFamily="49" charset="-122"/>
              </a:rPr>
              <a:t>中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的数据元素</a:t>
            </a:r>
            <a:r>
              <a:rPr lang="zh-CN" altLang="en-US" sz="4000" b="1" dirty="0">
                <a:solidFill>
                  <a:srgbClr val="660066"/>
                </a:solidFill>
                <a:ea typeface="楷体_GB2312" pitchFamily="49" charset="-122"/>
              </a:rPr>
              <a:t>插入到线性表 </a:t>
            </a:r>
            <a:r>
              <a:rPr lang="en-US" altLang="zh-CN" sz="4000" b="1" dirty="0">
                <a:solidFill>
                  <a:srgbClr val="660066"/>
                </a:solidFill>
                <a:ea typeface="楷体_GB2312" pitchFamily="49" charset="-122"/>
              </a:rPr>
              <a:t>LA</a:t>
            </a:r>
            <a:r>
              <a:rPr lang="en-US" altLang="zh-CN" sz="4000" b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660066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lang="zh-CN" altLang="en-US" sz="4000" dirty="0">
                <a:solidFill>
                  <a:srgbClr val="9A009A"/>
                </a:solidFill>
                <a:latin typeface="楷体_GB2312" pitchFamily="49" charset="-122"/>
                <a:ea typeface="楷体_GB2312" pitchFamily="49" charset="-122"/>
              </a:rPr>
              <a:t>去。</a:t>
            </a:r>
            <a:endParaRPr lang="zh-CN" altLang="en-US" sz="4000" dirty="0"/>
          </a:p>
        </p:txBody>
      </p:sp>
      <p:sp>
        <p:nvSpPr>
          <p:cNvPr id="27651" name="Text Box 3"/>
          <p:cNvSpPr txBox="1"/>
          <p:nvPr/>
        </p:nvSpPr>
        <p:spPr>
          <a:xfrm>
            <a:off x="425450" y="695325"/>
            <a:ext cx="52133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上述问题可演绎为：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228600" y="1187450"/>
            <a:ext cx="84423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1</a:t>
            </a:r>
            <a:r>
              <a:rPr lang="zh-CN" altLang="en-US" sz="3600" b="1" dirty="0">
                <a:ea typeface="楷体_GB2312" pitchFamily="49" charset="-122"/>
              </a:rPr>
              <a:t>．</a:t>
            </a:r>
            <a:r>
              <a:rPr lang="zh-CN" altLang="en-US" sz="3600" dirty="0">
                <a:ea typeface="楷体_GB2312" pitchFamily="49" charset="-122"/>
              </a:rPr>
              <a:t>从线性表</a:t>
            </a:r>
            <a:r>
              <a:rPr lang="en-US" altLang="zh-CN" sz="3600" dirty="0">
                <a:ea typeface="楷体_GB2312" pitchFamily="49" charset="-122"/>
              </a:rPr>
              <a:t>LB</a:t>
            </a:r>
            <a:r>
              <a:rPr lang="zh-CN" altLang="en-US" sz="3600" dirty="0">
                <a:ea typeface="楷体_GB2312" pitchFamily="49" charset="-122"/>
              </a:rPr>
              <a:t>中依次察看每个数据元素</a:t>
            </a:r>
            <a:r>
              <a:rPr lang="en-US" altLang="zh-CN" sz="3600" dirty="0">
                <a:ea typeface="楷体_GB2312" pitchFamily="49" charset="-122"/>
              </a:rPr>
              <a:t>;</a:t>
            </a:r>
            <a:endParaRPr lang="en-US" altLang="zh-CN" sz="3600" dirty="0">
              <a:ea typeface="楷体_GB2312" pitchFamily="49" charset="-122"/>
            </a:endParaRPr>
          </a:p>
        </p:txBody>
      </p:sp>
      <p:sp>
        <p:nvSpPr>
          <p:cNvPr id="27651" name="Text Box 3"/>
          <p:cNvSpPr txBox="1"/>
          <p:nvPr/>
        </p:nvSpPr>
        <p:spPr>
          <a:xfrm>
            <a:off x="304800" y="2863850"/>
            <a:ext cx="67532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2</a:t>
            </a:r>
            <a:r>
              <a:rPr lang="zh-CN" altLang="en-US" sz="3600" b="1" dirty="0">
                <a:ea typeface="楷体_GB2312" pitchFamily="49" charset="-122"/>
              </a:rPr>
              <a:t>．</a:t>
            </a:r>
            <a:r>
              <a:rPr lang="zh-CN" altLang="en-US" sz="3600" dirty="0">
                <a:ea typeface="楷体_GB2312" pitchFamily="49" charset="-122"/>
              </a:rPr>
              <a:t>依值在线性表</a:t>
            </a:r>
            <a:r>
              <a:rPr lang="en-US" altLang="zh-CN" sz="3600" dirty="0">
                <a:ea typeface="楷体_GB2312" pitchFamily="49" charset="-122"/>
              </a:rPr>
              <a:t>LA</a:t>
            </a:r>
            <a:r>
              <a:rPr lang="zh-CN" altLang="en-US" sz="3600" dirty="0">
                <a:ea typeface="楷体_GB2312" pitchFamily="49" charset="-122"/>
              </a:rPr>
              <a:t>中进行查访</a:t>
            </a:r>
            <a:r>
              <a:rPr lang="en-US" altLang="zh-CN" sz="3600" dirty="0">
                <a:ea typeface="楷体_GB2312" pitchFamily="49" charset="-122"/>
              </a:rPr>
              <a:t>; </a:t>
            </a:r>
            <a:endParaRPr lang="en-US" altLang="zh-CN" sz="3600" dirty="0">
              <a:ea typeface="楷体_GB2312" pitchFamily="49" charset="-122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304800" y="4572000"/>
            <a:ext cx="54451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3</a:t>
            </a:r>
            <a:r>
              <a:rPr lang="zh-CN" altLang="en-US" sz="3600" b="1" dirty="0">
                <a:ea typeface="楷体_GB2312" pitchFamily="49" charset="-122"/>
              </a:rPr>
              <a:t>．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若不存在，则插入之。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3" name="Text Box 5"/>
          <p:cNvSpPr txBox="1"/>
          <p:nvPr/>
        </p:nvSpPr>
        <p:spPr>
          <a:xfrm>
            <a:off x="1489075" y="1889125"/>
            <a:ext cx="42354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333399"/>
                </a:solidFill>
                <a:ea typeface="楷体_GB2312" pitchFamily="49" charset="-122"/>
              </a:rPr>
              <a:t>GetElem(LB, i)</a:t>
            </a:r>
            <a:r>
              <a:rPr lang="en-US" altLang="zh-CN" sz="36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3600" b="1" dirty="0">
                <a:solidFill>
                  <a:srgbClr val="333399"/>
                </a:solidFill>
                <a:ea typeface="楷体_GB2312" pitchFamily="49" charset="-122"/>
              </a:rPr>
              <a:t>e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27654" name="Text Box 6"/>
          <p:cNvSpPr txBox="1"/>
          <p:nvPr/>
        </p:nvSpPr>
        <p:spPr>
          <a:xfrm>
            <a:off x="1447800" y="3489325"/>
            <a:ext cx="58610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333399"/>
                </a:solidFill>
                <a:ea typeface="楷体_GB2312" pitchFamily="49" charset="-122"/>
              </a:rPr>
              <a:t>LocateElem(LA, e, equal( ))</a:t>
            </a:r>
            <a:endParaRPr lang="en-US" altLang="zh-CN" sz="24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27655" name="Text Box 7"/>
          <p:cNvSpPr txBox="1"/>
          <p:nvPr/>
        </p:nvSpPr>
        <p:spPr>
          <a:xfrm>
            <a:off x="1476375" y="5300663"/>
            <a:ext cx="46799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333399"/>
                </a:solidFill>
                <a:ea typeface="楷体_GB2312" pitchFamily="49" charset="-122"/>
              </a:rPr>
              <a:t>ListInsert(LA, n+1, e)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28680" name="Text Box 8"/>
          <p:cNvSpPr txBox="1"/>
          <p:nvPr/>
        </p:nvSpPr>
        <p:spPr>
          <a:xfrm>
            <a:off x="365125" y="136525"/>
            <a:ext cx="27479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660066"/>
                </a:solidFill>
                <a:ea typeface="隶书" pitchFamily="49" charset="-122"/>
              </a:rPr>
              <a:t>操作步骤：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27652" grpId="0"/>
      <p:bldP spid="27653" grpId="0"/>
      <p:bldP spid="27654" grpId="0"/>
      <p:bldP spid="276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728663" y="2770188"/>
            <a:ext cx="8415337" cy="2727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GetElem(Lb, i, e)</a:t>
            </a:r>
            <a:r>
              <a:rPr lang="en-US" altLang="zh-CN" sz="3600" dirty="0">
                <a:ea typeface="楷体_GB2312" pitchFamily="49" charset="-122"/>
              </a:rPr>
              <a:t>; </a:t>
            </a:r>
            <a:r>
              <a:rPr lang="en-US" altLang="zh-CN" sz="2400" dirty="0">
                <a:ea typeface="楷体_GB2312" pitchFamily="49" charset="-122"/>
              </a:rPr>
              <a:t>// </a:t>
            </a:r>
            <a:r>
              <a:rPr lang="zh-CN" altLang="en-US" sz="2400" b="1" dirty="0">
                <a:ea typeface="楷体_GB2312" pitchFamily="49" charset="-122"/>
              </a:rPr>
              <a:t>取</a:t>
            </a:r>
            <a:r>
              <a:rPr lang="en-US" altLang="zh-CN" sz="2400" b="1" dirty="0">
                <a:ea typeface="楷体_GB2312" pitchFamily="49" charset="-122"/>
              </a:rPr>
              <a:t>Lb</a:t>
            </a:r>
            <a:r>
              <a:rPr lang="zh-CN" altLang="en-US" sz="2400" b="1" dirty="0">
                <a:ea typeface="楷体_GB2312" pitchFamily="49" charset="-122"/>
              </a:rPr>
              <a:t>中第</a:t>
            </a:r>
            <a:r>
              <a:rPr lang="en-US" altLang="zh-CN" sz="2400" b="1" dirty="0">
                <a:ea typeface="楷体_GB2312" pitchFamily="49" charset="-122"/>
              </a:rPr>
              <a:t>i</a:t>
            </a:r>
            <a:r>
              <a:rPr lang="zh-CN" altLang="en-US" sz="2400" b="1" dirty="0">
                <a:ea typeface="楷体_GB2312" pitchFamily="49" charset="-122"/>
              </a:rPr>
              <a:t>个数据元素赋给</a:t>
            </a:r>
            <a:r>
              <a:rPr lang="en-US" altLang="zh-CN" sz="2400" b="1" dirty="0">
                <a:ea typeface="楷体_GB2312" pitchFamily="49" charset="-122"/>
              </a:rPr>
              <a:t>e</a:t>
            </a:r>
            <a:endParaRPr lang="en-US" altLang="zh-CN" sz="24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</a:t>
            </a:r>
            <a:r>
              <a:rPr lang="en-US" altLang="zh-CN" sz="3600" b="1" dirty="0">
                <a:ea typeface="楷体_GB2312" pitchFamily="49" charset="-122"/>
              </a:rPr>
              <a:t>if </a:t>
            </a:r>
            <a:r>
              <a:rPr lang="en-US" altLang="zh-CN" sz="3600" dirty="0">
                <a:ea typeface="楷体_GB2312" pitchFamily="49" charset="-122"/>
              </a:rPr>
              <a:t>(</a:t>
            </a:r>
            <a:r>
              <a:rPr lang="en-US" altLang="zh-CN" sz="3600" b="1" dirty="0">
                <a:ea typeface="楷体_GB2312" pitchFamily="49" charset="-122"/>
              </a:rPr>
              <a:t>!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LocateElem(La, e, equal( )) </a:t>
            </a:r>
            <a:r>
              <a:rPr lang="en-US" altLang="zh-CN" sz="3600" dirty="0">
                <a:ea typeface="楷体_GB2312" pitchFamily="49" charset="-122"/>
              </a:rPr>
              <a:t>)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   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ListInsert(La, ++La_len, e)</a:t>
            </a:r>
            <a:r>
              <a:rPr lang="en-US" altLang="zh-CN" sz="3600" dirty="0">
                <a:ea typeface="楷体_GB2312" pitchFamily="49" charset="-122"/>
              </a:rPr>
              <a:t>;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  </a:t>
            </a:r>
            <a:r>
              <a:rPr lang="en-US" altLang="zh-CN" sz="2400" dirty="0">
                <a:ea typeface="楷体_GB2312" pitchFamily="49" charset="-122"/>
              </a:rPr>
              <a:t>// </a:t>
            </a:r>
            <a:r>
              <a:rPr lang="en-US" altLang="zh-CN" sz="2400" b="1" dirty="0">
                <a:ea typeface="楷体_GB2312" pitchFamily="49" charset="-122"/>
              </a:rPr>
              <a:t>La</a:t>
            </a:r>
            <a:r>
              <a:rPr lang="zh-CN" altLang="en-US" sz="2400" b="1" dirty="0">
                <a:ea typeface="楷体_GB2312" pitchFamily="49" charset="-122"/>
              </a:rPr>
              <a:t>中不存在和 </a:t>
            </a:r>
            <a:r>
              <a:rPr lang="en-US" altLang="zh-CN" sz="2400" b="1" dirty="0">
                <a:ea typeface="楷体_GB2312" pitchFamily="49" charset="-122"/>
              </a:rPr>
              <a:t>e </a:t>
            </a:r>
            <a:r>
              <a:rPr lang="zh-CN" altLang="en-US" sz="2400" b="1" dirty="0">
                <a:ea typeface="楷体_GB2312" pitchFamily="49" charset="-122"/>
              </a:rPr>
              <a:t>相同的数据元素，则插入之</a:t>
            </a:r>
            <a:endParaRPr lang="zh-CN" altLang="en-US" sz="3600" b="1" dirty="0"/>
          </a:p>
        </p:txBody>
      </p:sp>
      <p:sp>
        <p:nvSpPr>
          <p:cNvPr id="28676" name="Text Box 4"/>
          <p:cNvSpPr txBox="1"/>
          <p:nvPr/>
        </p:nvSpPr>
        <p:spPr>
          <a:xfrm>
            <a:off x="228600" y="141288"/>
            <a:ext cx="8375650" cy="2068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void</a:t>
            </a:r>
            <a:r>
              <a:rPr lang="en-US" altLang="zh-CN" sz="3600" dirty="0">
                <a:solidFill>
                  <a:schemeClr val="tx2"/>
                </a:solidFill>
                <a:ea typeface="楷体_GB2312" pitchFamily="49" charset="-122"/>
              </a:rPr>
              <a:t> union(List </a:t>
            </a: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&amp;</a:t>
            </a:r>
            <a:r>
              <a:rPr lang="en-US" altLang="zh-CN" sz="3600" dirty="0">
                <a:solidFill>
                  <a:schemeClr val="tx2"/>
                </a:solidFill>
                <a:ea typeface="楷体_GB2312" pitchFamily="49" charset="-122"/>
              </a:rPr>
              <a:t>La, List Lb) </a:t>
            </a: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{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La_len = 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ListLength(La)</a:t>
            </a:r>
            <a:r>
              <a:rPr lang="en-US" altLang="zh-CN" sz="3600" dirty="0">
                <a:ea typeface="楷体_GB2312" pitchFamily="49" charset="-122"/>
              </a:rPr>
              <a:t>;    </a:t>
            </a:r>
            <a:r>
              <a:rPr lang="en-US" altLang="zh-CN" sz="2400" dirty="0">
                <a:ea typeface="楷体_GB2312" pitchFamily="49" charset="-122"/>
              </a:rPr>
              <a:t>// </a:t>
            </a:r>
            <a:r>
              <a:rPr lang="zh-CN" altLang="en-US" sz="2400" b="1" dirty="0">
                <a:ea typeface="楷体_GB2312" pitchFamily="49" charset="-122"/>
              </a:rPr>
              <a:t>求线性表的长度</a:t>
            </a:r>
            <a:endParaRPr lang="zh-CN" altLang="en-US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ea typeface="楷体_GB2312" pitchFamily="49" charset="-122"/>
              </a:rPr>
              <a:t>    </a:t>
            </a:r>
            <a:r>
              <a:rPr lang="en-US" altLang="zh-CN" sz="3600" dirty="0">
                <a:ea typeface="楷体_GB2312" pitchFamily="49" charset="-122"/>
              </a:rPr>
              <a:t>Lb_len = 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ListLength(Lb)</a:t>
            </a:r>
            <a:r>
              <a:rPr lang="en-US" altLang="zh-CN" sz="3600" dirty="0">
                <a:ea typeface="楷体_GB2312" pitchFamily="49" charset="-122"/>
              </a:rPr>
              <a:t>;   </a:t>
            </a:r>
            <a:endParaRPr lang="en-US" altLang="zh-CN" sz="3600" dirty="0">
              <a:ea typeface="楷体_GB2312" pitchFamily="49" charset="-122"/>
            </a:endParaRPr>
          </a:p>
        </p:txBody>
      </p:sp>
      <p:sp>
        <p:nvSpPr>
          <p:cNvPr id="28677" name="Text Box 5"/>
          <p:cNvSpPr txBox="1"/>
          <p:nvPr/>
        </p:nvSpPr>
        <p:spPr>
          <a:xfrm>
            <a:off x="788988" y="2166938"/>
            <a:ext cx="5840412" cy="75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66"/>
                </a:solidFill>
                <a:ea typeface="楷体_GB2312" pitchFamily="49" charset="-122"/>
              </a:rPr>
              <a:t>for</a:t>
            </a:r>
            <a:r>
              <a:rPr lang="en-US" altLang="zh-CN" sz="3600" dirty="0">
                <a:solidFill>
                  <a:srgbClr val="660066"/>
                </a:solidFill>
                <a:ea typeface="楷体_GB2312" pitchFamily="49" charset="-122"/>
              </a:rPr>
              <a:t> (i = 1;  i &lt;= Lb_len;  i++)</a:t>
            </a:r>
            <a:r>
              <a:rPr lang="en-US" altLang="zh-CN" sz="3600" b="1" dirty="0">
                <a:solidFill>
                  <a:srgbClr val="660066"/>
                </a:solidFill>
                <a:ea typeface="楷体_GB2312" pitchFamily="49" charset="-122"/>
              </a:rPr>
              <a:t> {</a:t>
            </a:r>
            <a:endParaRPr lang="en-US" altLang="zh-CN" sz="2400" dirty="0"/>
          </a:p>
        </p:txBody>
      </p:sp>
      <p:sp>
        <p:nvSpPr>
          <p:cNvPr id="28678" name="Text Box 6"/>
          <p:cNvSpPr txBox="1"/>
          <p:nvPr/>
        </p:nvSpPr>
        <p:spPr>
          <a:xfrm>
            <a:off x="779463" y="5181600"/>
            <a:ext cx="363537" cy="750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66"/>
                </a:solidFill>
                <a:ea typeface="楷体_GB2312" pitchFamily="49" charset="-122"/>
              </a:rPr>
              <a:t>}</a:t>
            </a:r>
            <a:endParaRPr lang="en-US" altLang="zh-CN" sz="3600" dirty="0">
              <a:ea typeface="楷体_GB2312" pitchFamily="49" charset="-122"/>
            </a:endParaRPr>
          </a:p>
        </p:txBody>
      </p:sp>
      <p:sp>
        <p:nvSpPr>
          <p:cNvPr id="28679" name="Text Box 7"/>
          <p:cNvSpPr txBox="1"/>
          <p:nvPr/>
        </p:nvSpPr>
        <p:spPr>
          <a:xfrm>
            <a:off x="228600" y="5943600"/>
            <a:ext cx="18875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}</a:t>
            </a:r>
            <a:r>
              <a:rPr lang="en-US" altLang="zh-CN" sz="3600" dirty="0">
                <a:solidFill>
                  <a:schemeClr val="tx2"/>
                </a:solidFill>
                <a:ea typeface="楷体_GB2312" pitchFamily="49" charset="-122"/>
              </a:rPr>
              <a:t> // union</a:t>
            </a:r>
            <a:endParaRPr lang="en-US" altLang="zh-CN" sz="3600" dirty="0">
              <a:ea typeface="楷体_GB2312" pitchFamily="49" charset="-122"/>
            </a:endParaRPr>
          </a:p>
        </p:txBody>
      </p:sp>
      <p:sp>
        <p:nvSpPr>
          <p:cNvPr id="28684" name="AutoShape 12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2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4200"/>
                            </p:stCondLst>
                            <p:childTnLst>
                              <p:par>
                                <p:cTn id="2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/>
      <p:bldP spid="28678" grpId="0"/>
      <p:bldP spid="28679" grpId="0"/>
      <p:bldP spid="286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0" y="981075"/>
            <a:ext cx="8915400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4000" b="1" dirty="0">
                <a:ea typeface="楷体_GB2312" pitchFamily="49" charset="-122"/>
              </a:rPr>
              <a:t>       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已知</a:t>
            </a:r>
            <a:r>
              <a:rPr lang="zh-CN" altLang="en-US" sz="4000" dirty="0">
                <a:solidFill>
                  <a:srgbClr val="008080"/>
                </a:solidFill>
                <a:ea typeface="楷体_GB2312" pitchFamily="49" charset="-122"/>
              </a:rPr>
              <a:t>一个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非纯集合 </a:t>
            </a:r>
            <a:r>
              <a:rPr lang="en-US" altLang="zh-CN" sz="4000" dirty="0">
                <a:solidFill>
                  <a:srgbClr val="008080"/>
                </a:solidFill>
                <a:ea typeface="楷体_GB2312" pitchFamily="49" charset="-122"/>
              </a:rPr>
              <a:t>B</a:t>
            </a:r>
            <a:r>
              <a:rPr lang="zh-CN" altLang="en-US" sz="4000" dirty="0">
                <a:solidFill>
                  <a:srgbClr val="008080"/>
                </a:solidFill>
                <a:ea typeface="楷体_GB2312" pitchFamily="49" charset="-122"/>
              </a:rPr>
              <a:t>，试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构造</a:t>
            </a:r>
            <a:r>
              <a:rPr lang="zh-CN" altLang="en-US" sz="4000" dirty="0">
                <a:solidFill>
                  <a:srgbClr val="008080"/>
                </a:solidFill>
                <a:ea typeface="楷体_GB2312" pitchFamily="49" charset="-122"/>
              </a:rPr>
              <a:t>一个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纯集合 </a:t>
            </a:r>
            <a:r>
              <a:rPr lang="en-US" altLang="zh-CN" sz="4000" dirty="0">
                <a:solidFill>
                  <a:srgbClr val="008080"/>
                </a:solidFill>
                <a:ea typeface="楷体_GB2312" pitchFamily="49" charset="-122"/>
              </a:rPr>
              <a:t>A</a:t>
            </a:r>
            <a:r>
              <a:rPr lang="zh-CN" altLang="en-US" sz="4000" dirty="0">
                <a:solidFill>
                  <a:srgbClr val="008080"/>
                </a:solidFill>
                <a:ea typeface="楷体_GB2312" pitchFamily="49" charset="-122"/>
              </a:rPr>
              <a:t>，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使 </a:t>
            </a:r>
            <a:r>
              <a:rPr lang="en-US" altLang="zh-CN" sz="4000" b="1" dirty="0">
                <a:solidFill>
                  <a:srgbClr val="008080"/>
                </a:solidFill>
                <a:ea typeface="楷体_GB2312" pitchFamily="49" charset="-122"/>
              </a:rPr>
              <a:t>A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中只包含 </a:t>
            </a:r>
            <a:r>
              <a:rPr lang="en-US" altLang="zh-CN" sz="4000" b="1" dirty="0">
                <a:solidFill>
                  <a:srgbClr val="008080"/>
                </a:solidFill>
                <a:ea typeface="楷体_GB2312" pitchFamily="49" charset="-122"/>
              </a:rPr>
              <a:t>B </a:t>
            </a:r>
            <a:r>
              <a:rPr lang="zh-CN" altLang="en-US" sz="4000" b="1" dirty="0">
                <a:solidFill>
                  <a:srgbClr val="008080"/>
                </a:solidFill>
                <a:ea typeface="楷体_GB2312" pitchFamily="49" charset="-122"/>
              </a:rPr>
              <a:t>中所有值各不相 同的数据元素</a:t>
            </a:r>
            <a:r>
              <a:rPr lang="zh-CN" altLang="en-US" sz="4000" dirty="0">
                <a:solidFill>
                  <a:srgbClr val="008080"/>
                </a:solidFill>
                <a:ea typeface="楷体_GB2312" pitchFamily="49" charset="-122"/>
              </a:rPr>
              <a:t>。</a:t>
            </a:r>
            <a:endParaRPr lang="zh-CN" altLang="en-US" sz="2400" dirty="0">
              <a:solidFill>
                <a:srgbClr val="008080"/>
              </a:solidFill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611188" y="3663950"/>
            <a:ext cx="8532812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仍选用</a:t>
            </a:r>
            <a:r>
              <a:rPr lang="zh-CN" altLang="en-US" sz="4000" b="1" dirty="0">
                <a:solidFill>
                  <a:srgbClr val="660066"/>
                </a:solidFill>
                <a:ea typeface="楷体_GB2312" pitchFamily="49" charset="-122"/>
              </a:rPr>
              <a:t>线性表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表示集合。</a:t>
            </a:r>
            <a:endParaRPr lang="zh-CN" altLang="en-US" sz="4000" dirty="0">
              <a:solidFill>
                <a:srgbClr val="9A009A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如：</a:t>
            </a:r>
            <a:endParaRPr lang="zh-CN" altLang="en-US" sz="4000" dirty="0">
              <a:solidFill>
                <a:srgbClr val="9A009A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    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LB={4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2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1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4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 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7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8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2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7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9}</a:t>
            </a:r>
            <a:endParaRPr lang="en-US" altLang="zh-CN" sz="4000" dirty="0">
              <a:solidFill>
                <a:srgbClr val="9A009A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    LA={4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2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1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7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8</a:t>
            </a:r>
            <a:r>
              <a:rPr lang="zh-CN" altLang="en-US" sz="4000" dirty="0">
                <a:solidFill>
                  <a:srgbClr val="9A009A"/>
                </a:solidFill>
                <a:ea typeface="楷体_GB2312" pitchFamily="49" charset="-122"/>
              </a:rPr>
              <a:t>，</a:t>
            </a:r>
            <a:r>
              <a:rPr lang="en-US" altLang="zh-CN" sz="4000" dirty="0">
                <a:solidFill>
                  <a:srgbClr val="9A009A"/>
                </a:solidFill>
                <a:ea typeface="楷体_GB2312" pitchFamily="49" charset="-122"/>
              </a:rPr>
              <a:t>9}</a:t>
            </a:r>
            <a:endParaRPr lang="en-US" altLang="zh-CN" sz="2400" dirty="0"/>
          </a:p>
        </p:txBody>
      </p:sp>
      <p:sp>
        <p:nvSpPr>
          <p:cNvPr id="30724" name="Text Box 5"/>
          <p:cNvSpPr txBox="1"/>
          <p:nvPr/>
        </p:nvSpPr>
        <p:spPr>
          <a:xfrm>
            <a:off x="539750" y="115888"/>
            <a:ext cx="1627188" cy="895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008080"/>
                </a:solidFill>
                <a:ea typeface="隶书" pitchFamily="49" charset="-122"/>
              </a:rPr>
              <a:t>例</a:t>
            </a:r>
            <a:r>
              <a:rPr lang="zh-CN" altLang="en-US" sz="4400" b="1" dirty="0">
                <a:solidFill>
                  <a:srgbClr val="008080"/>
                </a:solidFill>
                <a:ea typeface="楷体_GB2312" pitchFamily="49" charset="-122"/>
              </a:rPr>
              <a:t> </a:t>
            </a:r>
            <a:r>
              <a:rPr lang="en-US" altLang="zh-CN" sz="4400" b="1" dirty="0">
                <a:solidFill>
                  <a:srgbClr val="008080"/>
                </a:solidFill>
                <a:ea typeface="楷体_GB2312" pitchFamily="49" charset="-122"/>
              </a:rPr>
              <a:t>2-2</a:t>
            </a:r>
            <a:endParaRPr lang="en-US" altLang="zh-CN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6" name="Object 0"/>
          <p:cNvGraphicFramePr>
            <a:graphicFrameLocks noChangeAspect="1"/>
          </p:cNvGraphicFramePr>
          <p:nvPr/>
        </p:nvGraphicFramePr>
        <p:xfrm>
          <a:off x="1143000" y="457200"/>
          <a:ext cx="2667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887730" imgH="1294130" progId="MS_ClipArt_Gallery.2">
                  <p:embed/>
                </p:oleObj>
              </mc:Choice>
              <mc:Fallback>
                <p:oleObj name="" r:id="rId1" imgW="887730" imgH="1294130" progId="MS_ClipArt_Gallery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57200"/>
                        <a:ext cx="266700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1"/>
          <p:cNvGraphicFramePr>
            <a:graphicFrameLocks noChangeAspect="1"/>
          </p:cNvGraphicFramePr>
          <p:nvPr/>
        </p:nvGraphicFramePr>
        <p:xfrm>
          <a:off x="5334000" y="457200"/>
          <a:ext cx="26670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739775" imgH="1078230" progId="MS_ClipArt_Gallery.2">
                  <p:embed/>
                </p:oleObj>
              </mc:Choice>
              <mc:Fallback>
                <p:oleObj name="" r:id="rId3" imgW="739775" imgH="1078230" progId="MS_ClipArt_Gallery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457200"/>
                        <a:ext cx="266700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/>
          <p:nvPr/>
        </p:nvSpPr>
        <p:spPr>
          <a:xfrm>
            <a:off x="1828800" y="3276600"/>
            <a:ext cx="15081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</a:rPr>
              <a:t>集合 </a:t>
            </a:r>
            <a:r>
              <a:rPr lang="en-US" altLang="zh-CN" sz="3600" b="1" dirty="0">
                <a:solidFill>
                  <a:srgbClr val="660033"/>
                </a:solidFill>
              </a:rPr>
              <a:t>B</a:t>
            </a:r>
            <a:endParaRPr lang="en-US" altLang="zh-CN" sz="3600" b="1" dirty="0">
              <a:solidFill>
                <a:srgbClr val="660033"/>
              </a:solidFill>
            </a:endParaRPr>
          </a:p>
        </p:txBody>
      </p:sp>
      <p:sp>
        <p:nvSpPr>
          <p:cNvPr id="31749" name="Text Box 5"/>
          <p:cNvSpPr txBox="1"/>
          <p:nvPr/>
        </p:nvSpPr>
        <p:spPr>
          <a:xfrm>
            <a:off x="6000750" y="3276600"/>
            <a:ext cx="15335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CC0000"/>
                </a:solidFill>
              </a:rPr>
              <a:t>集合 </a:t>
            </a:r>
            <a:r>
              <a:rPr lang="en-US" altLang="zh-CN" sz="3600" b="1" dirty="0">
                <a:solidFill>
                  <a:srgbClr val="CC0000"/>
                </a:solidFill>
              </a:rPr>
              <a:t>A</a:t>
            </a:r>
            <a:endParaRPr lang="en-US" altLang="zh-CN" sz="3600" b="1" dirty="0">
              <a:solidFill>
                <a:srgbClr val="660033"/>
              </a:solidFill>
            </a:endParaRPr>
          </a:p>
        </p:txBody>
      </p:sp>
      <p:graphicFrame>
        <p:nvGraphicFramePr>
          <p:cNvPr id="31750" name="Object 2"/>
          <p:cNvGraphicFramePr>
            <a:graphicFrameLocks noChangeAspect="1"/>
          </p:cNvGraphicFramePr>
          <p:nvPr/>
        </p:nvGraphicFramePr>
        <p:xfrm>
          <a:off x="1676400" y="1143000"/>
          <a:ext cx="8143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814705" imgH="581660" progId="MS_ClipArt_Gallery.2">
                  <p:embed/>
                </p:oleObj>
              </mc:Choice>
              <mc:Fallback>
                <p:oleObj name="" r:id="rId5" imgW="814705" imgH="581660" progId="MS_ClipArt_Gallery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1143000"/>
                        <a:ext cx="814388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6248400" y="1552575"/>
          <a:ext cx="8143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814705" imgH="581660" progId="MS_ClipArt_Gallery.2">
                  <p:embed/>
                </p:oleObj>
              </mc:Choice>
              <mc:Fallback>
                <p:oleObj name="" r:id="rId7" imgW="814705" imgH="581660" progId="MS_ClipArt_Gallery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0" y="1552575"/>
                        <a:ext cx="814388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8795" name="Freeform 11"/>
          <p:cNvSpPr/>
          <p:nvPr/>
        </p:nvSpPr>
        <p:spPr>
          <a:xfrm>
            <a:off x="1809750" y="1162050"/>
            <a:ext cx="714375" cy="533400"/>
          </a:xfrm>
          <a:custGeom>
            <a:avLst/>
            <a:gdLst>
              <a:gd name="txL" fmla="*/ 0 w 450"/>
              <a:gd name="txT" fmla="*/ 0 h 336"/>
              <a:gd name="txR" fmla="*/ 450 w 450"/>
              <a:gd name="txB" fmla="*/ 336 h 33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450" h="336">
                <a:moveTo>
                  <a:pt x="48" y="24"/>
                </a:moveTo>
                <a:cubicBezTo>
                  <a:pt x="35" y="63"/>
                  <a:pt x="13" y="93"/>
                  <a:pt x="0" y="132"/>
                </a:cubicBezTo>
                <a:cubicBezTo>
                  <a:pt x="13" y="171"/>
                  <a:pt x="47" y="201"/>
                  <a:pt x="60" y="240"/>
                </a:cubicBezTo>
                <a:cubicBezTo>
                  <a:pt x="64" y="252"/>
                  <a:pt x="62" y="268"/>
                  <a:pt x="72" y="276"/>
                </a:cubicBezTo>
                <a:cubicBezTo>
                  <a:pt x="85" y="286"/>
                  <a:pt x="104" y="283"/>
                  <a:pt x="120" y="288"/>
                </a:cubicBezTo>
                <a:cubicBezTo>
                  <a:pt x="181" y="306"/>
                  <a:pt x="239" y="321"/>
                  <a:pt x="300" y="336"/>
                </a:cubicBezTo>
                <a:cubicBezTo>
                  <a:pt x="312" y="332"/>
                  <a:pt x="325" y="330"/>
                  <a:pt x="336" y="324"/>
                </a:cubicBezTo>
                <a:cubicBezTo>
                  <a:pt x="361" y="310"/>
                  <a:pt x="408" y="276"/>
                  <a:pt x="408" y="276"/>
                </a:cubicBezTo>
                <a:cubicBezTo>
                  <a:pt x="413" y="268"/>
                  <a:pt x="450" y="220"/>
                  <a:pt x="444" y="204"/>
                </a:cubicBezTo>
                <a:cubicBezTo>
                  <a:pt x="437" y="186"/>
                  <a:pt x="387" y="173"/>
                  <a:pt x="372" y="168"/>
                </a:cubicBezTo>
                <a:cubicBezTo>
                  <a:pt x="376" y="156"/>
                  <a:pt x="389" y="144"/>
                  <a:pt x="384" y="132"/>
                </a:cubicBezTo>
                <a:cubicBezTo>
                  <a:pt x="370" y="96"/>
                  <a:pt x="254" y="96"/>
                  <a:pt x="252" y="96"/>
                </a:cubicBezTo>
                <a:cubicBezTo>
                  <a:pt x="222" y="104"/>
                  <a:pt x="186" y="120"/>
                  <a:pt x="156" y="96"/>
                </a:cubicBezTo>
                <a:cubicBezTo>
                  <a:pt x="146" y="88"/>
                  <a:pt x="151" y="71"/>
                  <a:pt x="144" y="60"/>
                </a:cubicBezTo>
                <a:cubicBezTo>
                  <a:pt x="139" y="53"/>
                  <a:pt x="87" y="0"/>
                  <a:pt x="72" y="0"/>
                </a:cubicBezTo>
                <a:cubicBezTo>
                  <a:pt x="61" y="0"/>
                  <a:pt x="56" y="16"/>
                  <a:pt x="48" y="24"/>
                </a:cubicBezTo>
                <a:close/>
              </a:path>
            </a:pathLst>
          </a:custGeom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753" name="Text Box 12"/>
          <p:cNvSpPr txBox="1"/>
          <p:nvPr/>
        </p:nvSpPr>
        <p:spPr>
          <a:xfrm>
            <a:off x="685800" y="3933825"/>
            <a:ext cx="8207375" cy="162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从集合 </a:t>
            </a:r>
            <a:r>
              <a:rPr lang="en-US" altLang="zh-CN" sz="3600" dirty="0">
                <a:solidFill>
                  <a:srgbClr val="660033"/>
                </a:solidFill>
                <a:ea typeface="楷体_GB2312" pitchFamily="49" charset="-122"/>
              </a:rPr>
              <a:t>B</a:t>
            </a:r>
            <a:r>
              <a:rPr lang="en-US" altLang="zh-CN" sz="3600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取出物件放入集合 </a:t>
            </a:r>
            <a:r>
              <a:rPr lang="en-US" altLang="zh-CN" sz="3600" dirty="0">
                <a:solidFill>
                  <a:srgbClr val="660033"/>
                </a:solidFill>
                <a:ea typeface="楷体_GB2312" pitchFamily="49" charset="-122"/>
              </a:rPr>
              <a:t>A</a:t>
            </a:r>
            <a:endParaRPr lang="en-US" altLang="zh-CN" sz="3600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要求集合</a:t>
            </a:r>
            <a:r>
              <a:rPr lang="en-US" altLang="zh-CN" sz="3600" dirty="0">
                <a:solidFill>
                  <a:srgbClr val="660033"/>
                </a:solidFill>
                <a:ea typeface="楷体_GB2312" pitchFamily="49" charset="-122"/>
              </a:rPr>
              <a:t>A</a:t>
            </a: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中</a:t>
            </a:r>
            <a:r>
              <a:rPr lang="zh-CN" altLang="en-US" sz="3600" b="1" dirty="0">
                <a:solidFill>
                  <a:srgbClr val="CC3300"/>
                </a:solidFill>
                <a:ea typeface="楷体_GB2312" pitchFamily="49" charset="-122"/>
              </a:rPr>
              <a:t>同样物件不能有两件以上</a:t>
            </a:r>
            <a:endParaRPr lang="zh-CN" altLang="en-US" sz="3600" dirty="0"/>
          </a:p>
        </p:txBody>
      </p:sp>
      <p:graphicFrame>
        <p:nvGraphicFramePr>
          <p:cNvPr id="31754" name="Object 4"/>
          <p:cNvGraphicFramePr>
            <a:graphicFrameLocks noChangeAspect="1"/>
          </p:cNvGraphicFramePr>
          <p:nvPr/>
        </p:nvGraphicFramePr>
        <p:xfrm>
          <a:off x="2514600" y="1295400"/>
          <a:ext cx="8143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814705" imgH="581660" progId="MS_ClipArt_Gallery.2">
                  <p:embed/>
                </p:oleObj>
              </mc:Choice>
              <mc:Fallback>
                <p:oleObj name="" r:id="rId8" imgW="814705" imgH="58166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1295400"/>
                        <a:ext cx="814388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8797" name="Freeform 13"/>
          <p:cNvSpPr/>
          <p:nvPr/>
        </p:nvSpPr>
        <p:spPr>
          <a:xfrm>
            <a:off x="2638425" y="1295400"/>
            <a:ext cx="714375" cy="533400"/>
          </a:xfrm>
          <a:custGeom>
            <a:avLst/>
            <a:gdLst>
              <a:gd name="txL" fmla="*/ 0 w 450"/>
              <a:gd name="txT" fmla="*/ 0 h 336"/>
              <a:gd name="txR" fmla="*/ 450 w 450"/>
              <a:gd name="txB" fmla="*/ 336 h 336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450" h="336">
                <a:moveTo>
                  <a:pt x="48" y="24"/>
                </a:moveTo>
                <a:cubicBezTo>
                  <a:pt x="35" y="63"/>
                  <a:pt x="13" y="93"/>
                  <a:pt x="0" y="132"/>
                </a:cubicBezTo>
                <a:cubicBezTo>
                  <a:pt x="13" y="171"/>
                  <a:pt x="47" y="201"/>
                  <a:pt x="60" y="240"/>
                </a:cubicBezTo>
                <a:cubicBezTo>
                  <a:pt x="64" y="252"/>
                  <a:pt x="62" y="268"/>
                  <a:pt x="72" y="276"/>
                </a:cubicBezTo>
                <a:cubicBezTo>
                  <a:pt x="85" y="286"/>
                  <a:pt x="104" y="283"/>
                  <a:pt x="120" y="288"/>
                </a:cubicBezTo>
                <a:cubicBezTo>
                  <a:pt x="181" y="306"/>
                  <a:pt x="239" y="321"/>
                  <a:pt x="300" y="336"/>
                </a:cubicBezTo>
                <a:cubicBezTo>
                  <a:pt x="312" y="332"/>
                  <a:pt x="325" y="330"/>
                  <a:pt x="336" y="324"/>
                </a:cubicBezTo>
                <a:cubicBezTo>
                  <a:pt x="361" y="310"/>
                  <a:pt x="408" y="276"/>
                  <a:pt x="408" y="276"/>
                </a:cubicBezTo>
                <a:cubicBezTo>
                  <a:pt x="413" y="268"/>
                  <a:pt x="450" y="220"/>
                  <a:pt x="444" y="204"/>
                </a:cubicBezTo>
                <a:cubicBezTo>
                  <a:pt x="437" y="186"/>
                  <a:pt x="387" y="173"/>
                  <a:pt x="372" y="168"/>
                </a:cubicBezTo>
                <a:cubicBezTo>
                  <a:pt x="376" y="156"/>
                  <a:pt x="389" y="144"/>
                  <a:pt x="384" y="132"/>
                </a:cubicBezTo>
                <a:cubicBezTo>
                  <a:pt x="370" y="96"/>
                  <a:pt x="254" y="96"/>
                  <a:pt x="252" y="96"/>
                </a:cubicBezTo>
                <a:cubicBezTo>
                  <a:pt x="222" y="104"/>
                  <a:pt x="186" y="120"/>
                  <a:pt x="156" y="96"/>
                </a:cubicBezTo>
                <a:cubicBezTo>
                  <a:pt x="146" y="88"/>
                  <a:pt x="151" y="71"/>
                  <a:pt x="144" y="60"/>
                </a:cubicBezTo>
                <a:cubicBezTo>
                  <a:pt x="139" y="53"/>
                  <a:pt x="87" y="0"/>
                  <a:pt x="72" y="0"/>
                </a:cubicBezTo>
                <a:cubicBezTo>
                  <a:pt x="61" y="0"/>
                  <a:pt x="56" y="16"/>
                  <a:pt x="48" y="24"/>
                </a:cubicBezTo>
                <a:close/>
              </a:path>
            </a:pathLst>
          </a:custGeom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8799" name="Text Box 15"/>
          <p:cNvSpPr txBox="1"/>
          <p:nvPr/>
        </p:nvSpPr>
        <p:spPr>
          <a:xfrm>
            <a:off x="669925" y="5759450"/>
            <a:ext cx="72294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ea typeface="楷体_GB2312" pitchFamily="49" charset="-122"/>
              </a:rPr>
              <a:t>因此，</a:t>
            </a:r>
            <a:r>
              <a:rPr lang="zh-CN" altLang="en-US" sz="3600" b="1" dirty="0">
                <a:solidFill>
                  <a:srgbClr val="9900CC"/>
                </a:solidFill>
              </a:rPr>
              <a:t>算法的策略应该和例</a:t>
            </a:r>
            <a:r>
              <a:rPr lang="en-US" altLang="zh-CN" sz="3600" b="1" dirty="0">
                <a:solidFill>
                  <a:srgbClr val="9900CC"/>
                </a:solidFill>
              </a:rPr>
              <a:t>2-1</a:t>
            </a:r>
            <a:r>
              <a:rPr lang="zh-CN" altLang="en-US" sz="3600" b="1" dirty="0">
                <a:solidFill>
                  <a:srgbClr val="9900CC"/>
                </a:solidFill>
              </a:rPr>
              <a:t>相同</a:t>
            </a:r>
            <a:endParaRPr lang="zh-CN" altLang="en-US" sz="36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1026">
            <a:hlinkClick r:id="rId1" action="ppaction://hlinksldjump"/>
          </p:cNvPr>
          <p:cNvSpPr txBox="1"/>
          <p:nvPr/>
        </p:nvSpPr>
        <p:spPr>
          <a:xfrm>
            <a:off x="914400" y="533400"/>
            <a:ext cx="617855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009999"/>
                </a:solidFill>
                <a:ea typeface="楷体_GB2312" pitchFamily="49" charset="-122"/>
              </a:rPr>
              <a:t>2.1 </a:t>
            </a:r>
            <a:r>
              <a:rPr lang="en-US" altLang="zh-CN" sz="4400" dirty="0">
                <a:solidFill>
                  <a:srgbClr val="009999"/>
                </a:solidFill>
                <a:ea typeface="楷体_GB2312" pitchFamily="49" charset="-122"/>
              </a:rPr>
              <a:t> </a:t>
            </a: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</a:rPr>
              <a:t>线性表的类型定义</a:t>
            </a:r>
            <a:endParaRPr lang="zh-CN" altLang="en-US" sz="4400" dirty="0"/>
          </a:p>
        </p:txBody>
      </p:sp>
      <p:sp>
        <p:nvSpPr>
          <p:cNvPr id="10247" name="Text Box 1031">
            <a:hlinkClick r:id="rId2" action="ppaction://hlinksldjump"/>
          </p:cNvPr>
          <p:cNvSpPr txBox="1"/>
          <p:nvPr/>
        </p:nvSpPr>
        <p:spPr>
          <a:xfrm>
            <a:off x="914400" y="3733800"/>
            <a:ext cx="7545388" cy="143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009999"/>
                </a:solidFill>
                <a:ea typeface="楷体_GB2312" pitchFamily="49" charset="-122"/>
              </a:rPr>
              <a:t>2.3  </a:t>
            </a: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</a:rPr>
              <a:t>线性表类型的实现</a:t>
            </a:r>
            <a:endParaRPr lang="zh-CN" altLang="en-US" sz="4400" b="1" dirty="0">
              <a:solidFill>
                <a:srgbClr val="009999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</a:rPr>
              <a:t>                              </a:t>
            </a: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  <a:sym typeface="Symbol" panose="05050102010706020507" pitchFamily="18" charset="2"/>
              </a:rPr>
              <a:t></a:t>
            </a: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</a:rPr>
              <a:t> 链式映象</a:t>
            </a:r>
            <a:endParaRPr lang="zh-CN" altLang="en-US" sz="5400" dirty="0"/>
          </a:p>
        </p:txBody>
      </p:sp>
      <p:sp>
        <p:nvSpPr>
          <p:cNvPr id="10248" name="Text Box 1032">
            <a:hlinkClick r:id="" action="ppaction://noaction"/>
          </p:cNvPr>
          <p:cNvSpPr txBox="1"/>
          <p:nvPr/>
        </p:nvSpPr>
        <p:spPr>
          <a:xfrm>
            <a:off x="914400" y="5486400"/>
            <a:ext cx="603408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009999"/>
                </a:solidFill>
                <a:ea typeface="楷体_GB2312" pitchFamily="49" charset="-122"/>
              </a:rPr>
              <a:t>2.4  </a:t>
            </a:r>
            <a:r>
              <a:rPr lang="zh-CN" altLang="en-US" sz="44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一元多项式的表示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1" name="Text Box 1035">
            <a:hlinkClick r:id="rId3" action="ppaction://hlinksldjump"/>
          </p:cNvPr>
          <p:cNvSpPr txBox="1"/>
          <p:nvPr/>
        </p:nvSpPr>
        <p:spPr>
          <a:xfrm>
            <a:off x="914400" y="1981200"/>
            <a:ext cx="7905750" cy="143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009999"/>
                </a:solidFill>
                <a:ea typeface="楷体_GB2312" pitchFamily="49" charset="-122"/>
              </a:rPr>
              <a:t>2.2  </a:t>
            </a: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</a:rPr>
              <a:t>线性表类型的实现</a:t>
            </a:r>
            <a:endParaRPr lang="zh-CN" altLang="en-US" sz="4400" b="1" dirty="0">
              <a:solidFill>
                <a:srgbClr val="009999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</a:rPr>
              <a:t>                               </a:t>
            </a: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  <a:sym typeface="Symbol" panose="05050102010706020507" pitchFamily="18" charset="2"/>
              </a:rPr>
              <a:t></a:t>
            </a:r>
            <a:r>
              <a:rPr lang="zh-CN" altLang="en-US" sz="4400" b="1" dirty="0">
                <a:solidFill>
                  <a:srgbClr val="009999"/>
                </a:solidFill>
                <a:ea typeface="楷体_GB2312" pitchFamily="49" charset="-122"/>
              </a:rPr>
              <a:t> 顺序映象</a:t>
            </a:r>
            <a:endParaRPr lang="zh-CN" altLang="en-US" sz="2400" dirty="0"/>
          </a:p>
        </p:txBody>
      </p:sp>
      <p:sp>
        <p:nvSpPr>
          <p:cNvPr id="10254" name="AutoShape 103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077200" y="6096000"/>
            <a:ext cx="685800" cy="381000"/>
          </a:xfrm>
          <a:prstGeom prst="actionButtonEnd">
            <a:avLst/>
          </a:prstGeom>
          <a:solidFill>
            <a:schemeClr val="bg2"/>
          </a:soli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7" grpId="0"/>
      <p:bldP spid="10248" grpId="0"/>
      <p:bldP spid="10251" grpId="0"/>
      <p:bldP spid="102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5" name="Text Box 2053"/>
          <p:cNvSpPr txBox="1"/>
          <p:nvPr/>
        </p:nvSpPr>
        <p:spPr>
          <a:xfrm>
            <a:off x="225425" y="0"/>
            <a:ext cx="8880475" cy="6816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void</a:t>
            </a:r>
            <a:r>
              <a:rPr lang="en-US" altLang="zh-CN" sz="3600" dirty="0">
                <a:solidFill>
                  <a:schemeClr val="tx2"/>
                </a:solidFill>
                <a:ea typeface="楷体_GB2312" pitchFamily="49" charset="-122"/>
              </a:rPr>
              <a:t> union(List </a:t>
            </a: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&amp;</a:t>
            </a:r>
            <a:r>
              <a:rPr lang="en-US" altLang="zh-CN" sz="3600" dirty="0">
                <a:solidFill>
                  <a:schemeClr val="tx2"/>
                </a:solidFill>
                <a:ea typeface="楷体_GB2312" pitchFamily="49" charset="-122"/>
              </a:rPr>
              <a:t>La, List Lb) </a:t>
            </a: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{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</a:t>
            </a:r>
            <a:r>
              <a:rPr lang="en-US" altLang="zh-CN" dirty="0">
                <a:ea typeface="楷体_GB2312" pitchFamily="49" charset="-122"/>
              </a:rPr>
              <a:t>La_len=</a:t>
            </a: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ListLength(La)</a:t>
            </a:r>
            <a:r>
              <a:rPr lang="en-US" altLang="zh-CN" dirty="0">
                <a:ea typeface="楷体_GB2312" pitchFamily="49" charset="-122"/>
              </a:rPr>
              <a:t>;   Lb_len=</a:t>
            </a:r>
            <a:r>
              <a:rPr lang="en-US" altLang="zh-CN" dirty="0">
                <a:solidFill>
                  <a:srgbClr val="333399"/>
                </a:solidFill>
                <a:ea typeface="楷体_GB2312" pitchFamily="49" charset="-122"/>
              </a:rPr>
              <a:t>ListLength(Lb)</a:t>
            </a:r>
            <a:r>
              <a:rPr lang="en-US" altLang="zh-CN" dirty="0">
                <a:ea typeface="楷体_GB2312" pitchFamily="49" charset="-122"/>
              </a:rPr>
              <a:t>; </a:t>
            </a: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chemeClr val="tx2"/>
                </a:solidFill>
                <a:ea typeface="楷体_GB2312" pitchFamily="49" charset="-122"/>
              </a:rPr>
              <a:t>}</a:t>
            </a:r>
            <a:r>
              <a:rPr lang="en-US" altLang="zh-CN" sz="3600" dirty="0">
                <a:solidFill>
                  <a:schemeClr val="tx2"/>
                </a:solidFill>
                <a:ea typeface="楷体_GB2312" pitchFamily="49" charset="-122"/>
              </a:rPr>
              <a:t> // union</a:t>
            </a:r>
            <a:endParaRPr lang="en-US" altLang="zh-CN" sz="36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2771" name="Text Box 2050"/>
          <p:cNvSpPr txBox="1"/>
          <p:nvPr/>
        </p:nvSpPr>
        <p:spPr>
          <a:xfrm>
            <a:off x="214313" y="2786063"/>
            <a:ext cx="8675687" cy="26939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GetElem(Lb, i, &amp;e)</a:t>
            </a:r>
            <a:r>
              <a:rPr lang="en-US" altLang="zh-CN" sz="3600" dirty="0">
                <a:ea typeface="楷体_GB2312" pitchFamily="49" charset="-122"/>
              </a:rPr>
              <a:t>; </a:t>
            </a:r>
            <a:r>
              <a:rPr lang="en-US" altLang="zh-CN" sz="2400" dirty="0">
                <a:ea typeface="楷体_GB2312" pitchFamily="49" charset="-122"/>
              </a:rPr>
              <a:t>// </a:t>
            </a:r>
            <a:r>
              <a:rPr lang="zh-CN" altLang="en-US" sz="2400" b="1" dirty="0">
                <a:ea typeface="楷体_GB2312" pitchFamily="49" charset="-122"/>
              </a:rPr>
              <a:t>取</a:t>
            </a:r>
            <a:r>
              <a:rPr lang="en-US" altLang="zh-CN" sz="2400" b="1" dirty="0">
                <a:ea typeface="楷体_GB2312" pitchFamily="49" charset="-122"/>
              </a:rPr>
              <a:t>Lb</a:t>
            </a:r>
            <a:r>
              <a:rPr lang="zh-CN" altLang="en-US" sz="2400" b="1" dirty="0">
                <a:ea typeface="楷体_GB2312" pitchFamily="49" charset="-122"/>
              </a:rPr>
              <a:t>中第 </a:t>
            </a:r>
            <a:r>
              <a:rPr lang="en-US" altLang="zh-CN" sz="2400" b="1" dirty="0">
                <a:ea typeface="楷体_GB2312" pitchFamily="49" charset="-122"/>
              </a:rPr>
              <a:t>i </a:t>
            </a:r>
            <a:r>
              <a:rPr lang="zh-CN" altLang="en-US" sz="2400" b="1" dirty="0">
                <a:ea typeface="楷体_GB2312" pitchFamily="49" charset="-122"/>
              </a:rPr>
              <a:t>个数据元素赋给 </a:t>
            </a:r>
            <a:r>
              <a:rPr lang="en-US" altLang="zh-CN" sz="2400" b="1" dirty="0">
                <a:ea typeface="楷体_GB2312" pitchFamily="49" charset="-122"/>
              </a:rPr>
              <a:t>e</a:t>
            </a:r>
            <a:endParaRPr lang="en-US" altLang="zh-CN" sz="24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</a:t>
            </a:r>
            <a:r>
              <a:rPr lang="en-US" altLang="zh-CN" sz="3600" b="1" dirty="0">
                <a:ea typeface="楷体_GB2312" pitchFamily="49" charset="-122"/>
              </a:rPr>
              <a:t>if </a:t>
            </a:r>
            <a:r>
              <a:rPr lang="en-US" altLang="zh-CN" sz="3600" dirty="0">
                <a:ea typeface="楷体_GB2312" pitchFamily="49" charset="-122"/>
              </a:rPr>
              <a:t>(</a:t>
            </a:r>
            <a:r>
              <a:rPr lang="en-US" altLang="zh-CN" sz="3600" b="1" dirty="0">
                <a:ea typeface="楷体_GB2312" pitchFamily="49" charset="-122"/>
              </a:rPr>
              <a:t>!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LocateElem(La, e, equal( )) </a:t>
            </a:r>
            <a:r>
              <a:rPr lang="en-US" altLang="zh-CN" sz="3600" dirty="0">
                <a:ea typeface="楷体_GB2312" pitchFamily="49" charset="-122"/>
              </a:rPr>
              <a:t>)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   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ListInsert(La, ++La_len, e)</a:t>
            </a:r>
            <a:r>
              <a:rPr lang="en-US" altLang="zh-CN" sz="3600" dirty="0">
                <a:ea typeface="楷体_GB2312" pitchFamily="49" charset="-122"/>
              </a:rPr>
              <a:t>;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        </a:t>
            </a:r>
            <a:r>
              <a:rPr lang="en-US" altLang="zh-CN" sz="2400" dirty="0">
                <a:ea typeface="楷体_GB2312" pitchFamily="49" charset="-122"/>
              </a:rPr>
              <a:t>// </a:t>
            </a:r>
            <a:r>
              <a:rPr lang="en-US" altLang="zh-CN" sz="2400" b="1" dirty="0">
                <a:ea typeface="楷体_GB2312" pitchFamily="49" charset="-122"/>
              </a:rPr>
              <a:t>La</a:t>
            </a:r>
            <a:r>
              <a:rPr lang="zh-CN" altLang="en-US" sz="2400" b="1" dirty="0">
                <a:ea typeface="楷体_GB2312" pitchFamily="49" charset="-122"/>
              </a:rPr>
              <a:t>中不存在和 </a:t>
            </a:r>
            <a:r>
              <a:rPr lang="en-US" altLang="zh-CN" sz="2400" b="1" dirty="0">
                <a:ea typeface="楷体_GB2312" pitchFamily="49" charset="-122"/>
              </a:rPr>
              <a:t>e </a:t>
            </a:r>
            <a:r>
              <a:rPr lang="zh-CN" altLang="en-US" sz="2400" b="1" dirty="0">
                <a:ea typeface="楷体_GB2312" pitchFamily="49" charset="-122"/>
              </a:rPr>
              <a:t>相同的数据元素，则插入之</a:t>
            </a:r>
            <a:endParaRPr lang="zh-CN" altLang="en-US" sz="3600" dirty="0"/>
          </a:p>
        </p:txBody>
      </p:sp>
      <p:sp>
        <p:nvSpPr>
          <p:cNvPr id="92163" name="Text Box 2051"/>
          <p:cNvSpPr txBox="1"/>
          <p:nvPr/>
        </p:nvSpPr>
        <p:spPr>
          <a:xfrm>
            <a:off x="684213" y="2060575"/>
            <a:ext cx="5840412" cy="4044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66"/>
                </a:solidFill>
                <a:ea typeface="楷体_GB2312" pitchFamily="49" charset="-122"/>
              </a:rPr>
              <a:t>for</a:t>
            </a:r>
            <a:r>
              <a:rPr lang="en-US" altLang="zh-CN" sz="3600" dirty="0">
                <a:solidFill>
                  <a:srgbClr val="660066"/>
                </a:solidFill>
                <a:ea typeface="楷体_GB2312" pitchFamily="49" charset="-122"/>
              </a:rPr>
              <a:t> (i = 1;  i &lt;= Lb_len;  i++)</a:t>
            </a:r>
            <a:r>
              <a:rPr lang="en-US" altLang="zh-CN" sz="3600" b="1" dirty="0">
                <a:solidFill>
                  <a:srgbClr val="660066"/>
                </a:solidFill>
                <a:ea typeface="楷体_GB2312" pitchFamily="49" charset="-122"/>
              </a:rPr>
              <a:t> {</a:t>
            </a:r>
            <a:endParaRPr lang="en-US" altLang="zh-CN" sz="3600" b="1" dirty="0">
              <a:solidFill>
                <a:srgbClr val="660066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b="1" dirty="0">
              <a:solidFill>
                <a:srgbClr val="660066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b="1" dirty="0">
              <a:solidFill>
                <a:srgbClr val="660066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b="1" dirty="0">
              <a:solidFill>
                <a:srgbClr val="660066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b="1" dirty="0">
              <a:solidFill>
                <a:srgbClr val="660066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66"/>
                </a:solidFill>
                <a:ea typeface="楷体_GB2312" pitchFamily="49" charset="-122"/>
              </a:rPr>
              <a:t>}</a:t>
            </a:r>
            <a:endParaRPr lang="en-US" altLang="zh-CN" sz="3600" b="1" dirty="0">
              <a:solidFill>
                <a:srgbClr val="660066"/>
              </a:solidFill>
              <a:ea typeface="楷体_GB2312" pitchFamily="49" charset="-122"/>
            </a:endParaRPr>
          </a:p>
        </p:txBody>
      </p:sp>
      <p:sp>
        <p:nvSpPr>
          <p:cNvPr id="92167" name="Text Box 2055"/>
          <p:cNvSpPr txBox="1"/>
          <p:nvPr/>
        </p:nvSpPr>
        <p:spPr>
          <a:xfrm>
            <a:off x="552450" y="762000"/>
            <a:ext cx="7626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33"/>
                </a:solidFill>
              </a:rPr>
              <a:t>InitList(La);   </a:t>
            </a:r>
            <a:r>
              <a:rPr lang="en-US" altLang="zh-CN" sz="3600" dirty="0">
                <a:solidFill>
                  <a:srgbClr val="990033"/>
                </a:solidFill>
              </a:rPr>
              <a:t>// </a:t>
            </a:r>
            <a:r>
              <a:rPr lang="zh-CN" altLang="en-US" sz="36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构造</a:t>
            </a:r>
            <a:r>
              <a:rPr lang="en-US" altLang="zh-CN" sz="36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空的</a:t>
            </a:r>
            <a:r>
              <a:rPr lang="en-US" altLang="zh-CN" sz="36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dirty="0">
                <a:solidFill>
                  <a:srgbClr val="990033"/>
                </a:solidFill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en-US" altLang="zh-CN" sz="3600" dirty="0">
                <a:solidFill>
                  <a:srgbClr val="990033"/>
                </a:solidFill>
              </a:rPr>
              <a:t>LA</a:t>
            </a:r>
            <a:endParaRPr lang="en-US" altLang="zh-CN" sz="2400" dirty="0"/>
          </a:p>
        </p:txBody>
      </p:sp>
      <p:sp>
        <p:nvSpPr>
          <p:cNvPr id="92170" name="Rectangle 2058"/>
          <p:cNvSpPr>
            <a:spLocks noChangeArrowheads="1"/>
          </p:cNvSpPr>
          <p:nvPr/>
        </p:nvSpPr>
        <p:spPr bwMode="auto">
          <a:xfrm>
            <a:off x="2892425" y="5516563"/>
            <a:ext cx="6251575" cy="116363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b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时间复杂度：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O(ListLength(La)×ListLength(Lb));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63" grpId="0"/>
      <p:bldP spid="92167" grpId="0"/>
      <p:bldP spid="9217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4" name="Text Box 6"/>
          <p:cNvSpPr txBox="1"/>
          <p:nvPr/>
        </p:nvSpPr>
        <p:spPr>
          <a:xfrm>
            <a:off x="323850" y="1700213"/>
            <a:ext cx="8534400" cy="3943350"/>
          </a:xfrm>
          <a:prstGeom prst="rect">
            <a:avLst/>
          </a:prstGeom>
          <a:noFill/>
          <a:ln w="952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latin typeface="宋体" panose="02010600030101010101" pitchFamily="2" charset="-122"/>
              </a:rPr>
              <a:t>若线性表中的数据元素相互之间可以</a:t>
            </a:r>
            <a:r>
              <a:rPr lang="zh-CN" altLang="en-US" sz="3600" b="1" dirty="0">
                <a:solidFill>
                  <a:srgbClr val="660033"/>
                </a:solidFill>
                <a:latin typeface="宋体" panose="02010600030101010101" pitchFamily="2" charset="-122"/>
              </a:rPr>
              <a:t>比较</a:t>
            </a:r>
            <a:r>
              <a:rPr lang="zh-CN" altLang="en-US" sz="3600" dirty="0">
                <a:solidFill>
                  <a:srgbClr val="660033"/>
                </a:solidFill>
                <a:latin typeface="宋体" panose="02010600030101010101" pitchFamily="2" charset="-122"/>
              </a:rPr>
              <a:t>，并且数据元素在线性表中</a:t>
            </a:r>
            <a:r>
              <a:rPr lang="zh-CN" altLang="en-US" sz="3600" b="1" dirty="0">
                <a:solidFill>
                  <a:srgbClr val="660033"/>
                </a:solidFill>
                <a:latin typeface="宋体" panose="02010600030101010101" pitchFamily="2" charset="-122"/>
              </a:rPr>
              <a:t>依值非递减或非递增有序</a:t>
            </a:r>
            <a:r>
              <a:rPr lang="zh-CN" altLang="en-US" sz="3600" dirty="0">
                <a:solidFill>
                  <a:srgbClr val="660033"/>
                </a:solidFill>
                <a:latin typeface="宋体" panose="02010600030101010101" pitchFamily="2" charset="-122"/>
              </a:rPr>
              <a:t>排列，即 </a:t>
            </a:r>
            <a:endParaRPr lang="zh-CN" altLang="en-US" sz="3600" dirty="0">
              <a:solidFill>
                <a:srgbClr val="660033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33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660033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rgbClr val="660033"/>
                </a:solidFill>
                <a:latin typeface="宋体" panose="02010600030101010101" pitchFamily="2" charset="-122"/>
              </a:rPr>
              <a:t>≥a</a:t>
            </a:r>
            <a:r>
              <a:rPr lang="en-US" altLang="zh-CN" sz="3600" baseline="-25000" dirty="0">
                <a:solidFill>
                  <a:srgbClr val="660033"/>
                </a:solidFill>
                <a:latin typeface="宋体" panose="02010600030101010101" pitchFamily="2" charset="-122"/>
              </a:rPr>
              <a:t>i-1</a:t>
            </a:r>
            <a:r>
              <a:rPr lang="en-US" altLang="zh-CN" sz="3600" dirty="0">
                <a:solidFill>
                  <a:srgbClr val="66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dirty="0">
                <a:solidFill>
                  <a:srgbClr val="660033"/>
                </a:solidFill>
                <a:latin typeface="宋体" panose="02010600030101010101" pitchFamily="2" charset="-122"/>
              </a:rPr>
              <a:t>或 </a:t>
            </a:r>
            <a:r>
              <a:rPr lang="en-US" altLang="zh-CN" sz="3600" dirty="0">
                <a:solidFill>
                  <a:srgbClr val="660033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3600" baseline="-25000" dirty="0">
                <a:solidFill>
                  <a:srgbClr val="660033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3600" dirty="0">
                <a:solidFill>
                  <a:srgbClr val="660033"/>
                </a:solidFill>
                <a:latin typeface="宋体" panose="02010600030101010101" pitchFamily="2" charset="-122"/>
              </a:rPr>
              <a:t>≤a</a:t>
            </a:r>
            <a:r>
              <a:rPr lang="en-US" altLang="zh-CN" sz="3600" baseline="-25000" dirty="0">
                <a:solidFill>
                  <a:srgbClr val="660033"/>
                </a:solidFill>
                <a:latin typeface="宋体" panose="02010600030101010101" pitchFamily="2" charset="-122"/>
              </a:rPr>
              <a:t>i-1</a:t>
            </a:r>
            <a:r>
              <a:rPr lang="en-US" altLang="zh-CN" sz="3600" dirty="0">
                <a:solidFill>
                  <a:srgbClr val="660033"/>
                </a:solidFill>
                <a:latin typeface="宋体" panose="02010600030101010101" pitchFamily="2" charset="-122"/>
              </a:rPr>
              <a:t>(i = 2,3,</a:t>
            </a:r>
            <a:r>
              <a:rPr lang="en-US" altLang="zh-CN" sz="3600" dirty="0">
                <a:solidFill>
                  <a:srgbClr val="660033"/>
                </a:solidFill>
              </a:rPr>
              <a:t>…</a:t>
            </a:r>
            <a:r>
              <a:rPr lang="en-US" altLang="zh-CN" sz="3600" dirty="0">
                <a:solidFill>
                  <a:srgbClr val="660033"/>
                </a:solidFill>
                <a:latin typeface="宋体" panose="02010600030101010101" pitchFamily="2" charset="-122"/>
              </a:rPr>
              <a:t>, n)</a:t>
            </a:r>
            <a:r>
              <a:rPr lang="zh-CN" altLang="en-US" sz="3600" dirty="0">
                <a:solidFill>
                  <a:srgbClr val="660033"/>
                </a:solidFill>
                <a:latin typeface="宋体" panose="02010600030101010101" pitchFamily="2" charset="-122"/>
              </a:rPr>
              <a:t>，则称该线性表为</a:t>
            </a: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有序表</a:t>
            </a:r>
            <a:r>
              <a:rPr lang="en-US" altLang="zh-CN" sz="3600" b="1" dirty="0">
                <a:solidFill>
                  <a:srgbClr val="660033"/>
                </a:solidFill>
                <a:latin typeface="宋体" panose="02010600030101010101" pitchFamily="2" charset="-122"/>
              </a:rPr>
              <a:t>(Ordered List)</a:t>
            </a: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。</a:t>
            </a:r>
            <a:endParaRPr lang="zh-CN" altLang="en-US" sz="3600" dirty="0">
              <a:solidFill>
                <a:srgbClr val="660033"/>
              </a:solidFill>
              <a:ea typeface="楷体_GB2312" pitchFamily="49" charset="-122"/>
            </a:endParaRPr>
          </a:p>
        </p:txBody>
      </p:sp>
      <p:sp>
        <p:nvSpPr>
          <p:cNvPr id="94216" name="Text Box 8"/>
          <p:cNvSpPr txBox="1"/>
          <p:nvPr/>
        </p:nvSpPr>
        <p:spPr>
          <a:xfrm>
            <a:off x="1025525" y="577850"/>
            <a:ext cx="70516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ea typeface="楷体_GB2312" pitchFamily="49" charset="-122"/>
              </a:rPr>
              <a:t>试改变结构，以</a:t>
            </a:r>
            <a:r>
              <a:rPr lang="zh-CN" altLang="en-US" sz="3600" b="1" dirty="0">
                <a:solidFill>
                  <a:srgbClr val="CC0000"/>
                </a:solidFill>
                <a:ea typeface="楷体_GB2312" pitchFamily="49" charset="-122"/>
              </a:rPr>
              <a:t>有序表</a:t>
            </a:r>
            <a:r>
              <a:rPr lang="zh-CN" altLang="en-US" sz="3600" dirty="0">
                <a:ea typeface="楷体_GB2312" pitchFamily="49" charset="-122"/>
              </a:rPr>
              <a:t>表示集合。</a:t>
            </a:r>
            <a:endParaRPr lang="zh-CN" altLang="en-US" sz="36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nimBg="1"/>
      <p:bldP spid="942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Text Box 2"/>
          <p:cNvSpPr txBox="1"/>
          <p:nvPr/>
        </p:nvSpPr>
        <p:spPr>
          <a:xfrm>
            <a:off x="685800" y="292100"/>
            <a:ext cx="7067550" cy="1409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ea typeface="楷体_GB2312" pitchFamily="49" charset="-122"/>
              </a:rPr>
              <a:t>例如</a:t>
            </a:r>
            <a:r>
              <a:rPr lang="zh-CN" altLang="en-US" sz="3600" dirty="0"/>
              <a:t>：</a:t>
            </a:r>
            <a:endParaRPr lang="zh-CN" altLang="en-US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/>
              <a:t>（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6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8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12</a:t>
            </a:r>
            <a:r>
              <a:rPr lang="zh-CN" altLang="en-US" sz="3600" dirty="0"/>
              <a:t>）</a:t>
            </a:r>
            <a:endParaRPr lang="zh-CN" altLang="en-US" sz="3600" dirty="0"/>
          </a:p>
        </p:txBody>
      </p:sp>
      <p:sp>
        <p:nvSpPr>
          <p:cNvPr id="119811" name="Text Box 3"/>
          <p:cNvSpPr txBox="1"/>
          <p:nvPr/>
        </p:nvSpPr>
        <p:spPr>
          <a:xfrm>
            <a:off x="730250" y="1862138"/>
            <a:ext cx="6721475" cy="1409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对集合 </a:t>
            </a:r>
            <a:r>
              <a:rPr lang="en-US" altLang="zh-CN" sz="3600" dirty="0">
                <a:solidFill>
                  <a:srgbClr val="660033"/>
                </a:solidFill>
                <a:ea typeface="楷体_GB2312" pitchFamily="49" charset="-122"/>
              </a:rPr>
              <a:t>B </a:t>
            </a: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而言，</a:t>
            </a:r>
            <a:endParaRPr lang="zh-CN" altLang="en-US" sz="3600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值相同的数据元素必定相邻；</a:t>
            </a:r>
            <a:endParaRPr lang="zh-CN" altLang="en-US" sz="3600" dirty="0"/>
          </a:p>
        </p:txBody>
      </p:sp>
      <p:sp>
        <p:nvSpPr>
          <p:cNvPr id="119812" name="Text Box 4"/>
          <p:cNvSpPr txBox="1"/>
          <p:nvPr/>
        </p:nvSpPr>
        <p:spPr>
          <a:xfrm>
            <a:off x="685800" y="3429000"/>
            <a:ext cx="8278813" cy="1409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对集合 </a:t>
            </a:r>
            <a:r>
              <a:rPr lang="en-US" altLang="zh-CN" sz="3600" dirty="0">
                <a:solidFill>
                  <a:srgbClr val="660033"/>
                </a:solidFill>
                <a:ea typeface="楷体_GB2312" pitchFamily="49" charset="-122"/>
              </a:rPr>
              <a:t>A </a:t>
            </a: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而言，</a:t>
            </a:r>
            <a:endParaRPr lang="zh-CN" altLang="en-US" sz="3600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数据元素依值从小至大的顺序插入。</a:t>
            </a:r>
            <a:endParaRPr lang="zh-CN" altLang="en-US" sz="3600" dirty="0"/>
          </a:p>
        </p:txBody>
      </p:sp>
      <p:sp>
        <p:nvSpPr>
          <p:cNvPr id="119813" name="Text Box 5"/>
          <p:cNvSpPr txBox="1"/>
          <p:nvPr/>
        </p:nvSpPr>
        <p:spPr>
          <a:xfrm>
            <a:off x="685800" y="4991100"/>
            <a:ext cx="7270750" cy="1409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3333CC"/>
                </a:solidFill>
                <a:ea typeface="楷体_GB2312" pitchFamily="49" charset="-122"/>
              </a:rPr>
              <a:t>因此，</a:t>
            </a: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数据结构改变了，</a:t>
            </a:r>
            <a:endParaRPr lang="zh-CN" altLang="en-US" sz="3600" b="1" dirty="0">
              <a:solidFill>
                <a:srgbClr val="3333CC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3333CC"/>
                </a:solidFill>
                <a:ea typeface="楷体_GB2312" pitchFamily="49" charset="-122"/>
              </a:rPr>
              <a:t>    解决问题的策略也相应要改变。</a:t>
            </a:r>
            <a:endParaRPr lang="zh-CN" altLang="en-US" sz="36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/>
      <p:bldP spid="119811" grpId="0"/>
      <p:bldP spid="119812" grpId="0"/>
      <p:bldP spid="1198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228600" y="76200"/>
            <a:ext cx="8610600" cy="6726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void</a:t>
            </a:r>
            <a:r>
              <a:rPr lang="en-US" altLang="zh-CN" sz="3600" dirty="0">
                <a:ea typeface="楷体_GB2312" pitchFamily="49" charset="-122"/>
              </a:rPr>
              <a:t> purge(List </a:t>
            </a:r>
            <a:r>
              <a:rPr lang="en-US" altLang="zh-CN" sz="3600" b="1" dirty="0">
                <a:ea typeface="楷体_GB2312" pitchFamily="49" charset="-122"/>
              </a:rPr>
              <a:t>&amp;</a:t>
            </a:r>
            <a:r>
              <a:rPr lang="en-US" altLang="zh-CN" sz="3600" dirty="0">
                <a:ea typeface="楷体_GB2312" pitchFamily="49" charset="-122"/>
              </a:rPr>
              <a:t>La, List Lb)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{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ea typeface="楷体_GB2312" pitchFamily="49" charset="-122"/>
              </a:rPr>
              <a:t>  InitList(LA)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  </a:t>
            </a:r>
            <a:r>
              <a:rPr lang="en-US" altLang="zh-CN" sz="2800" dirty="0">
                <a:ea typeface="楷体_GB2312" pitchFamily="49" charset="-122"/>
              </a:rPr>
              <a:t>  La_len = ListLength(La);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ea typeface="楷体_GB2312" pitchFamily="49" charset="-122"/>
              </a:rPr>
              <a:t>  Lb_len =ListLength(Lb);   // </a:t>
            </a:r>
            <a:r>
              <a:rPr lang="zh-CN" altLang="en-US" sz="2800" b="1" dirty="0">
                <a:ea typeface="楷体_GB2312" pitchFamily="49" charset="-122"/>
              </a:rPr>
              <a:t>求线性表的长度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sz="2800" dirty="0">
                <a:ea typeface="楷体_GB2312" pitchFamily="49" charset="-122"/>
              </a:rPr>
              <a:t>  </a:t>
            </a:r>
            <a:r>
              <a:rPr lang="en-US" altLang="zh-CN" sz="3600" b="1" dirty="0">
                <a:solidFill>
                  <a:srgbClr val="333399"/>
                </a:solidFill>
                <a:ea typeface="楷体_GB2312" pitchFamily="49" charset="-122"/>
              </a:rPr>
              <a:t>for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 (i = 1;  i &lt;= Lb_len;  i++)</a:t>
            </a:r>
            <a:r>
              <a:rPr lang="en-US" altLang="zh-CN" sz="3600" b="1" dirty="0">
                <a:solidFill>
                  <a:srgbClr val="333399"/>
                </a:solidFill>
                <a:ea typeface="楷体_GB2312" pitchFamily="49" charset="-122"/>
              </a:rPr>
              <a:t> {</a:t>
            </a:r>
            <a:endParaRPr lang="en-US" altLang="zh-CN" sz="3600" dirty="0">
              <a:solidFill>
                <a:srgbClr val="333399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3333CC"/>
                </a:solidFill>
                <a:ea typeface="楷体_GB2312" pitchFamily="49" charset="-122"/>
              </a:rPr>
              <a:t>  </a:t>
            </a:r>
            <a:r>
              <a:rPr lang="en-US" altLang="zh-CN" sz="3600" b="1" dirty="0">
                <a:solidFill>
                  <a:srgbClr val="3333CC"/>
                </a:solidFill>
                <a:ea typeface="楷体_GB2312" pitchFamily="49" charset="-122"/>
              </a:rPr>
              <a:t>}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}</a:t>
            </a:r>
            <a:r>
              <a:rPr lang="en-US" altLang="zh-CN" sz="3600" dirty="0">
                <a:ea typeface="楷体_GB2312" pitchFamily="49" charset="-122"/>
              </a:rPr>
              <a:t> // purge</a:t>
            </a:r>
            <a:r>
              <a:rPr lang="en-US" altLang="zh-CN" sz="2400" b="1" dirty="0">
                <a:ea typeface="楷体_GB2312" pitchFamily="49" charset="-122"/>
              </a:rPr>
              <a:t>                                                  </a:t>
            </a:r>
            <a:endParaRPr lang="en-US" altLang="zh-CN" sz="2400" dirty="0"/>
          </a:p>
        </p:txBody>
      </p:sp>
      <p:sp>
        <p:nvSpPr>
          <p:cNvPr id="33798" name="Rectangle 6"/>
          <p:cNvSpPr/>
          <p:nvPr/>
        </p:nvSpPr>
        <p:spPr>
          <a:xfrm>
            <a:off x="428625" y="2286000"/>
            <a:ext cx="8715375" cy="327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990000"/>
                </a:solidFill>
                <a:ea typeface="楷体_GB2312" pitchFamily="49" charset="-122"/>
              </a:rPr>
              <a:t>GetElem(Lb, i, &amp;e); </a:t>
            </a:r>
            <a:r>
              <a:rPr lang="en-US" altLang="zh-CN" sz="2800" dirty="0">
                <a:solidFill>
                  <a:srgbClr val="990000"/>
                </a:solidFill>
                <a:ea typeface="楷体_GB2312" pitchFamily="49" charset="-122"/>
              </a:rPr>
              <a:t>// </a:t>
            </a:r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取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Lb</a:t>
            </a:r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中第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个数据元素赋给 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e</a:t>
            </a:r>
            <a:endParaRPr lang="en-US" altLang="zh-CN" sz="3600" dirty="0">
              <a:solidFill>
                <a:srgbClr val="333399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  <a:ea typeface="楷体_GB2312" pitchFamily="49" charset="-122"/>
              </a:rPr>
              <a:t>if</a:t>
            </a:r>
            <a:r>
              <a:rPr lang="en-US" altLang="zh-CN" sz="3600" b="1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(ListEmpty(La) || !equal (en, e))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990000"/>
                </a:solidFill>
                <a:ea typeface="楷体_GB2312" pitchFamily="49" charset="-122"/>
              </a:rPr>
              <a:t>{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  </a:t>
            </a:r>
            <a:endParaRPr lang="en-US" altLang="zh-CN" sz="3600" dirty="0">
              <a:solidFill>
                <a:srgbClr val="333399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       </a:t>
            </a:r>
            <a:r>
              <a:rPr lang="en-US" altLang="zh-CN" sz="3600" dirty="0">
                <a:solidFill>
                  <a:srgbClr val="990000"/>
                </a:solidFill>
                <a:ea typeface="楷体_GB2312" pitchFamily="49" charset="-122"/>
              </a:rPr>
              <a:t>ListInsert(La, ++La_len, e);</a:t>
            </a:r>
            <a:endParaRPr lang="en-US" altLang="zh-CN" sz="36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       </a:t>
            </a:r>
            <a:r>
              <a:rPr lang="en-US" altLang="zh-CN" sz="3600" dirty="0">
                <a:solidFill>
                  <a:srgbClr val="660033"/>
                </a:solidFill>
                <a:ea typeface="楷体_GB2312" pitchFamily="49" charset="-122"/>
              </a:rPr>
              <a:t>en = e</a:t>
            </a:r>
            <a:r>
              <a:rPr lang="en-US" altLang="zh-CN" sz="3600" dirty="0">
                <a:solidFill>
                  <a:srgbClr val="333399"/>
                </a:solidFill>
                <a:ea typeface="楷体_GB2312" pitchFamily="49" charset="-122"/>
              </a:rPr>
              <a:t>;</a:t>
            </a:r>
            <a:endParaRPr lang="en-US" altLang="zh-CN" sz="3600" dirty="0">
              <a:solidFill>
                <a:srgbClr val="333399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  <a:ea typeface="楷体_GB2312" pitchFamily="49" charset="-122"/>
              </a:rPr>
              <a:t>}</a:t>
            </a:r>
            <a:r>
              <a:rPr lang="en-US" altLang="zh-CN" sz="3600" dirty="0">
                <a:solidFill>
                  <a:srgbClr val="990000"/>
                </a:solidFill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// La</a:t>
            </a:r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中不存在和 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e </a:t>
            </a:r>
            <a:r>
              <a:rPr lang="zh-CN" altLang="en-US" sz="2800" b="1" dirty="0">
                <a:solidFill>
                  <a:srgbClr val="990000"/>
                </a:solidFill>
                <a:ea typeface="楷体_GB2312" pitchFamily="49" charset="-122"/>
              </a:rPr>
              <a:t>相同的数据元素，则插入之</a:t>
            </a:r>
            <a:endParaRPr lang="zh-CN" altLang="en-US" sz="2800" b="1" dirty="0">
              <a:solidFill>
                <a:srgbClr val="333399"/>
              </a:solidFill>
              <a:ea typeface="楷体_GB2312" pitchFamily="49" charset="-122"/>
            </a:endParaRPr>
          </a:p>
        </p:txBody>
      </p:sp>
      <p:sp>
        <p:nvSpPr>
          <p:cNvPr id="33801" name="AutoShape 9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5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8" grpId="0"/>
      <p:bldP spid="3380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  </a:t>
            </a:r>
            <a:endParaRPr lang="en-US" altLang="zh-CN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5362575"/>
          </a:xfrm>
          <a:ln/>
        </p:spPr>
        <p:txBody>
          <a:bodyPr vert="horz" wrap="square" lIns="91440" tIns="45720" rIns="91440" bIns="45720" anchor="t">
            <a:spAutoFit/>
          </a:bodyPr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例 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2.3 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将两个非递减有序的线性表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LA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和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LB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归并为一个新的有序线性表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LC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，使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LC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保持非递减有序。即 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Lc=La∪Lb</a:t>
            </a:r>
            <a:endParaRPr lang="en-US" altLang="zh-CN" sz="3600" b="1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LA={4,6,8,10}</a:t>
            </a:r>
            <a:endParaRPr lang="en-US" altLang="zh-CN" sz="3600" b="1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LB= {2,5,6,10,15}</a:t>
            </a:r>
            <a:endParaRPr lang="en-US" altLang="zh-CN" sz="3600" b="1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合并后：</a:t>
            </a:r>
            <a:endParaRPr lang="zh-CN" altLang="en-US" sz="3600" b="1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LC= {2,4,5,6,6,8,10,10,15}</a:t>
            </a:r>
            <a:endParaRPr lang="en-US" altLang="zh-CN" sz="3600" b="1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b="1" dirty="0">
              <a:solidFill>
                <a:srgbClr val="6600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Text Box 2"/>
          <p:cNvSpPr txBox="1"/>
          <p:nvPr/>
        </p:nvSpPr>
        <p:spPr>
          <a:xfrm>
            <a:off x="609600" y="0"/>
            <a:ext cx="8534400" cy="67325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void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MergeList(List La, List Lb, List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&amp;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Lc)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{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本算法将非递减的有序表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La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和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Lb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归并为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Lc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990000"/>
                </a:solidFill>
                <a:ea typeface="楷体_GB2312" pitchFamily="49" charset="-122"/>
              </a:rPr>
              <a:t>InitList(Lc);  // </a:t>
            </a:r>
            <a:r>
              <a:rPr lang="zh-CN" altLang="en-US" sz="2800" dirty="0">
                <a:solidFill>
                  <a:srgbClr val="990000"/>
                </a:solidFill>
                <a:ea typeface="楷体_GB2312" pitchFamily="49" charset="-122"/>
              </a:rPr>
              <a:t>构造空的线性表 </a:t>
            </a:r>
            <a:r>
              <a:rPr lang="en-US" altLang="zh-CN" sz="2800" dirty="0">
                <a:solidFill>
                  <a:srgbClr val="990000"/>
                </a:solidFill>
                <a:ea typeface="楷体_GB2312" pitchFamily="49" charset="-122"/>
              </a:rPr>
              <a:t>Lc</a:t>
            </a:r>
            <a:endParaRPr lang="en-US" altLang="zh-CN" sz="28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990000"/>
                </a:solidFill>
                <a:ea typeface="楷体_GB2312" pitchFamily="49" charset="-122"/>
              </a:rPr>
              <a:t>i = j = 1;    k = 0;</a:t>
            </a:r>
            <a:endParaRPr lang="en-US" altLang="zh-CN" sz="28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990000"/>
                </a:solidFill>
                <a:ea typeface="楷体_GB2312" pitchFamily="49" charset="-122"/>
              </a:rPr>
              <a:t>La_len = ListLength(La);</a:t>
            </a:r>
            <a:endParaRPr lang="en-US" altLang="zh-CN" sz="28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990000"/>
                </a:solidFill>
                <a:ea typeface="楷体_GB2312" pitchFamily="49" charset="-122"/>
              </a:rPr>
              <a:t>Lb_len = ListLength(Lb);</a:t>
            </a:r>
            <a:endParaRPr lang="en-US" altLang="zh-CN" sz="28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660033"/>
                </a:solidFill>
                <a:ea typeface="楷体_GB2312" pitchFamily="49" charset="-122"/>
              </a:rPr>
              <a:t>while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 ((i &lt;= La_len) </a:t>
            </a:r>
            <a:r>
              <a:rPr lang="en-US" altLang="zh-CN" sz="2800" b="1" dirty="0">
                <a:solidFill>
                  <a:srgbClr val="660033"/>
                </a:solidFill>
                <a:ea typeface="楷体_GB2312" pitchFamily="49" charset="-122"/>
              </a:rPr>
              <a:t>&amp;&amp;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 (j &lt;= Lb_len))</a:t>
            </a:r>
            <a:endParaRPr lang="en-US" altLang="zh-CN" sz="2800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9A009A"/>
                </a:solidFill>
                <a:ea typeface="楷体_GB2312" pitchFamily="49" charset="-122"/>
              </a:rPr>
              <a:t>// La </a:t>
            </a:r>
            <a:r>
              <a:rPr lang="zh-CN" altLang="en-US" sz="2800" dirty="0">
                <a:solidFill>
                  <a:srgbClr val="9A009A"/>
                </a:solidFill>
                <a:ea typeface="楷体_GB2312" pitchFamily="49" charset="-122"/>
              </a:rPr>
              <a:t>和 </a:t>
            </a:r>
            <a:r>
              <a:rPr lang="en-US" altLang="zh-CN" sz="2800" dirty="0">
                <a:solidFill>
                  <a:srgbClr val="9A009A"/>
                </a:solidFill>
                <a:ea typeface="楷体_GB2312" pitchFamily="49" charset="-122"/>
              </a:rPr>
              <a:t>Lb </a:t>
            </a:r>
            <a:r>
              <a:rPr lang="zh-CN" altLang="en-US" sz="2800" dirty="0">
                <a:solidFill>
                  <a:srgbClr val="9A009A"/>
                </a:solidFill>
                <a:ea typeface="楷体_GB2312" pitchFamily="49" charset="-122"/>
              </a:rPr>
              <a:t>均非空，</a:t>
            </a:r>
            <a:r>
              <a:rPr lang="en-US" altLang="zh-CN" sz="2800" dirty="0">
                <a:solidFill>
                  <a:srgbClr val="9A009A"/>
                </a:solidFill>
                <a:ea typeface="楷体_GB2312" pitchFamily="49" charset="-122"/>
              </a:rPr>
              <a:t>i = j = 1, k = 0</a:t>
            </a:r>
            <a:endParaRPr lang="en-US" altLang="zh-CN" sz="2800" dirty="0">
              <a:solidFill>
                <a:srgbClr val="9A009A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9A009A"/>
                </a:solidFill>
                <a:ea typeface="楷体_GB2312" pitchFamily="49" charset="-122"/>
              </a:rPr>
              <a:t> GetElem(La, i, ai);    </a:t>
            </a:r>
            <a:endParaRPr lang="en-US" altLang="zh-CN" sz="2800" dirty="0">
              <a:solidFill>
                <a:srgbClr val="9A009A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9A009A"/>
                </a:solidFill>
                <a:ea typeface="楷体_GB2312" pitchFamily="49" charset="-122"/>
              </a:rPr>
              <a:t> GetElem(Lb, j, bj);</a:t>
            </a:r>
            <a:endParaRPr lang="en-US" altLang="zh-CN" sz="2800" dirty="0">
              <a:solidFill>
                <a:srgbClr val="9A009A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660033"/>
                </a:solidFill>
                <a:ea typeface="楷体_GB2312" pitchFamily="49" charset="-122"/>
              </a:rPr>
              <a:t>if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 (ai &lt;= bj) </a:t>
            </a:r>
            <a:r>
              <a:rPr lang="en-US" altLang="zh-CN" sz="2800" b="1" dirty="0">
                <a:solidFill>
                  <a:srgbClr val="660033"/>
                </a:solidFill>
                <a:ea typeface="楷体_GB2312" pitchFamily="49" charset="-122"/>
              </a:rPr>
              <a:t>{  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660033"/>
                </a:solidFill>
                <a:ea typeface="楷体_GB2312" pitchFamily="49" charset="-122"/>
              </a:rPr>
              <a:t>将 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ai </a:t>
            </a:r>
            <a:r>
              <a:rPr lang="zh-CN" altLang="en-US" sz="2800" dirty="0">
                <a:solidFill>
                  <a:srgbClr val="660033"/>
                </a:solidFill>
                <a:ea typeface="楷体_GB2312" pitchFamily="49" charset="-122"/>
              </a:rPr>
              <a:t>插入到 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Lc </a:t>
            </a:r>
            <a:r>
              <a:rPr lang="zh-CN" altLang="en-US" sz="2800" dirty="0">
                <a:solidFill>
                  <a:srgbClr val="660033"/>
                </a:solidFill>
                <a:ea typeface="楷体_GB2312" pitchFamily="49" charset="-122"/>
              </a:rPr>
              <a:t>中</a:t>
            </a:r>
            <a:endParaRPr lang="zh-CN" altLang="en-US" sz="2800" b="1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800" dirty="0">
                <a:solidFill>
                  <a:srgbClr val="660033"/>
                </a:solidFill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ListInsert(Lc, ++k, ai);  ++i; </a:t>
            </a:r>
            <a:r>
              <a:rPr lang="en-US" altLang="zh-CN" sz="2800" b="1" dirty="0">
                <a:solidFill>
                  <a:srgbClr val="660033"/>
                </a:solidFill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660033"/>
              </a:solidFill>
              <a:ea typeface="楷体_GB2312" pitchFamily="49" charset="-122"/>
            </a:endParaRPr>
          </a:p>
        </p:txBody>
      </p:sp>
      <p:sp>
        <p:nvSpPr>
          <p:cNvPr id="148483" name="Rectangle 3">
            <a:hlinkClick r:id="" action="ppaction://hlinkshowjump?jump=nextslide"/>
          </p:cNvPr>
          <p:cNvSpPr/>
          <p:nvPr/>
        </p:nvSpPr>
        <p:spPr>
          <a:xfrm>
            <a:off x="762000" y="3532188"/>
            <a:ext cx="793750" cy="13112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660033"/>
                </a:solidFill>
                <a:ea typeface="楷体_GB2312" pitchFamily="49" charset="-122"/>
              </a:rPr>
              <a:t>      </a:t>
            </a:r>
            <a:endParaRPr lang="en-US" altLang="zh-CN" b="1" dirty="0">
              <a:solidFill>
                <a:srgbClr val="660033"/>
              </a:solidFill>
              <a:ea typeface="楷体_GB2312" pitchFamily="49" charset="-122"/>
            </a:endParaRPr>
          </a:p>
        </p:txBody>
      </p:sp>
      <p:sp>
        <p:nvSpPr>
          <p:cNvPr id="148484" name="AutoShape 4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/>
      <p:bldP spid="1484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Text Box 2"/>
          <p:cNvSpPr txBox="1"/>
          <p:nvPr/>
        </p:nvSpPr>
        <p:spPr>
          <a:xfrm>
            <a:off x="685800" y="457200"/>
            <a:ext cx="7543800" cy="5989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660033"/>
                </a:solidFill>
                <a:ea typeface="楷体_GB2312" pitchFamily="49" charset="-122"/>
              </a:rPr>
              <a:t>else {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   // </a:t>
            </a:r>
            <a:r>
              <a:rPr lang="zh-CN" altLang="en-US" sz="2800" dirty="0">
                <a:solidFill>
                  <a:srgbClr val="660033"/>
                </a:solidFill>
                <a:ea typeface="楷体_GB2312" pitchFamily="49" charset="-122"/>
              </a:rPr>
              <a:t>将 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bj </a:t>
            </a:r>
            <a:r>
              <a:rPr lang="zh-CN" altLang="en-US" sz="2800" dirty="0">
                <a:solidFill>
                  <a:srgbClr val="660033"/>
                </a:solidFill>
                <a:ea typeface="楷体_GB2312" pitchFamily="49" charset="-122"/>
              </a:rPr>
              <a:t>插入到 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Lc </a:t>
            </a:r>
            <a:r>
              <a:rPr lang="zh-CN" altLang="en-US" sz="2800" dirty="0">
                <a:solidFill>
                  <a:srgbClr val="660033"/>
                </a:solidFill>
                <a:ea typeface="楷体_GB2312" pitchFamily="49" charset="-122"/>
              </a:rPr>
              <a:t>中</a:t>
            </a:r>
            <a:endParaRPr lang="zh-CN" altLang="en-US" sz="2800" dirty="0">
              <a:solidFill>
                <a:srgbClr val="660033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z="2800" dirty="0">
                <a:solidFill>
                  <a:srgbClr val="660033"/>
                </a:solidFill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660033"/>
                </a:solidFill>
                <a:ea typeface="楷体_GB2312" pitchFamily="49" charset="-122"/>
              </a:rPr>
              <a:t>ListInsert(Lc, ++k, bj);  ++j; </a:t>
            </a:r>
            <a:r>
              <a:rPr lang="en-US" altLang="zh-CN" sz="2800" b="1" dirty="0">
                <a:solidFill>
                  <a:srgbClr val="660033"/>
                </a:solidFill>
                <a:ea typeface="楷体_GB2312" pitchFamily="49" charset="-122"/>
              </a:rPr>
              <a:t>}</a:t>
            </a:r>
            <a:r>
              <a:rPr lang="en-US" altLang="zh-CN" sz="2800" b="1" dirty="0">
                <a:ea typeface="楷体_GB2312" pitchFamily="49" charset="-122"/>
              </a:rPr>
              <a:t>     </a:t>
            </a:r>
            <a:endParaRPr lang="en-US" altLang="zh-CN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while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(i &lt;= La_len)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{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当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La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不空时</a:t>
            </a:r>
            <a:endParaRPr lang="zh-CN" altLang="en-US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2800" dirty="0">
                <a:ea typeface="楷体_GB2312" pitchFamily="49" charset="-122"/>
              </a:rPr>
              <a:t>         </a:t>
            </a:r>
            <a:r>
              <a:rPr lang="en-US" altLang="zh-CN" sz="2800" dirty="0">
                <a:ea typeface="楷体_GB2312" pitchFamily="49" charset="-122"/>
              </a:rPr>
              <a:t>GetElem(La, i++, ai);   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ea typeface="楷体_GB2312" pitchFamily="49" charset="-122"/>
              </a:rPr>
              <a:t>         ListInsert(Lc, ++k, ai);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ea typeface="楷体_GB2312" pitchFamily="49" charset="-122"/>
              </a:rPr>
              <a:t>    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2800" b="1" dirty="0">
                <a:solidFill>
                  <a:srgbClr val="003399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  // </a:t>
            </a:r>
            <a:r>
              <a:rPr lang="zh-CN" altLang="en-US" sz="2800" b="1" dirty="0">
                <a:ea typeface="楷体_GB2312" pitchFamily="49" charset="-122"/>
              </a:rPr>
              <a:t>插入 </a:t>
            </a:r>
            <a:r>
              <a:rPr lang="en-US" altLang="zh-CN" sz="2800" b="1" dirty="0">
                <a:ea typeface="楷体_GB2312" pitchFamily="49" charset="-122"/>
              </a:rPr>
              <a:t>La </a:t>
            </a:r>
            <a:r>
              <a:rPr lang="zh-CN" altLang="en-US" sz="2800" b="1" dirty="0">
                <a:ea typeface="楷体_GB2312" pitchFamily="49" charset="-122"/>
              </a:rPr>
              <a:t>表中剩余元素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while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(j &lt;= Lb_len)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{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// 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当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Lb</a:t>
            </a:r>
            <a:r>
              <a:rPr lang="zh-CN" altLang="en-US" sz="2800" dirty="0">
                <a:solidFill>
                  <a:srgbClr val="000099"/>
                </a:solidFill>
                <a:ea typeface="楷体_GB2312" pitchFamily="49" charset="-122"/>
              </a:rPr>
              <a:t>不空时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2800" dirty="0">
                <a:ea typeface="楷体_GB2312" pitchFamily="49" charset="-122"/>
              </a:rPr>
              <a:t>         </a:t>
            </a:r>
            <a:r>
              <a:rPr lang="en-US" altLang="zh-CN" sz="2800" dirty="0">
                <a:ea typeface="楷体_GB2312" pitchFamily="49" charset="-122"/>
              </a:rPr>
              <a:t>GetElem(Lb, j++, bj);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ea typeface="楷体_GB2312" pitchFamily="49" charset="-122"/>
              </a:rPr>
              <a:t>         ListInsert(Lc, ++k, bj);</a:t>
            </a:r>
            <a:endParaRPr lang="en-US" altLang="zh-CN" sz="28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}</a:t>
            </a:r>
            <a:r>
              <a:rPr lang="en-US" altLang="zh-CN" sz="2800" b="1" dirty="0">
                <a:ea typeface="楷体_GB2312" pitchFamily="49" charset="-122"/>
              </a:rPr>
              <a:t>   // </a:t>
            </a:r>
            <a:r>
              <a:rPr lang="zh-CN" altLang="en-US" sz="2800" b="1" dirty="0">
                <a:ea typeface="楷体_GB2312" pitchFamily="49" charset="-122"/>
              </a:rPr>
              <a:t>插入 </a:t>
            </a:r>
            <a:r>
              <a:rPr lang="en-US" altLang="zh-CN" sz="2800" b="1" dirty="0">
                <a:ea typeface="楷体_GB2312" pitchFamily="49" charset="-122"/>
              </a:rPr>
              <a:t>Lb </a:t>
            </a:r>
            <a:r>
              <a:rPr lang="zh-CN" altLang="en-US" sz="2800" b="1" dirty="0">
                <a:ea typeface="楷体_GB2312" pitchFamily="49" charset="-122"/>
              </a:rPr>
              <a:t>表中剩余元素</a:t>
            </a:r>
            <a:endParaRPr lang="zh-CN" altLang="en-US" sz="2800" b="1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ea typeface="楷体_GB2312" pitchFamily="49" charset="-122"/>
              </a:rPr>
              <a:t>}//MergeList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49507" name="AutoShape 3">
            <a:hlinkClick r:id="" action="ppaction://hlinkshowjump?jump=lastslideviewed"/>
          </p:cNvPr>
          <p:cNvSpPr/>
          <p:nvPr/>
        </p:nvSpPr>
        <p:spPr>
          <a:xfrm>
            <a:off x="8229600" y="6096000"/>
            <a:ext cx="457200" cy="4572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49508" name="Rectangle 4"/>
          <p:cNvSpPr/>
          <p:nvPr/>
        </p:nvSpPr>
        <p:spPr>
          <a:xfrm>
            <a:off x="1143000" y="3368675"/>
            <a:ext cx="298450" cy="750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563938" y="5826125"/>
            <a:ext cx="5400675" cy="103187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b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时间复杂度：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O(ListLength(La)+ ListLength(Lb))</a:t>
            </a:r>
            <a:endParaRPr kumimoji="1" lang="en-US" altLang="zh-CN" sz="6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07" grpId="0" animBg="1"/>
      <p:bldP spid="149508" grpId="0"/>
      <p:bldP spid="1495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20" name="WordArt 4"/>
          <p:cNvSpPr>
            <a:spLocks noChangeArrowheads="1" noChangeShapeType="1" noTextEdit="1"/>
          </p:cNvSpPr>
          <p:nvPr/>
        </p:nvSpPr>
        <p:spPr bwMode="auto">
          <a:xfrm>
            <a:off x="381000" y="1219200"/>
            <a:ext cx="8305800" cy="41148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611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6000" b="1" i="0" u="none" strike="noStrike" kern="10" cap="none" spc="0" normalizeH="0" baseline="0" noProof="0">
                <a:ln w="0">
                  <a:solidFill>
                    <a:srgbClr val="FF0000"/>
                  </a:solidFill>
                  <a:round/>
                </a:ln>
                <a:solidFill>
                  <a:srgbClr val="8000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2.2 </a:t>
            </a:r>
            <a:r>
              <a:rPr kumimoji="1" lang="zh-CN" altLang="en-US" sz="6000" b="1" i="0" u="none" strike="noStrike" kern="10" cap="none" spc="0" normalizeH="0" baseline="0" noProof="0">
                <a:ln w="0">
                  <a:solidFill>
                    <a:srgbClr val="FF0000"/>
                  </a:solidFill>
                  <a:round/>
                </a:ln>
                <a:solidFill>
                  <a:srgbClr val="8000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线性表类型</a:t>
            </a:r>
            <a:endParaRPr kumimoji="1" lang="zh-CN" altLang="en-US" sz="6000" b="1" i="0" u="none" strike="noStrike" kern="10" cap="none" spc="0" normalizeH="0" baseline="0" noProof="0">
              <a:ln w="0">
                <a:solidFill>
                  <a:srgbClr val="FF0000"/>
                </a:solidFill>
                <a:round/>
              </a:ln>
              <a:solidFill>
                <a:srgbClr val="800000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6000" b="1" i="0" u="none" strike="noStrike" kern="10" cap="none" spc="0" normalizeH="0" baseline="0" noProof="0">
                <a:ln w="0">
                  <a:solidFill>
                    <a:srgbClr val="FF0000"/>
                  </a:solidFill>
                  <a:round/>
                </a:ln>
                <a:solidFill>
                  <a:srgbClr val="8000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的实现</a:t>
            </a:r>
            <a:r>
              <a:rPr kumimoji="1" lang="en-US" altLang="zh-CN" sz="6000" b="1" i="0" u="none" strike="noStrike" kern="10" cap="none" spc="0" normalizeH="0" baseline="0" noProof="0">
                <a:ln w="0">
                  <a:solidFill>
                    <a:srgbClr val="FF0000"/>
                  </a:solidFill>
                  <a:round/>
                </a:ln>
                <a:solidFill>
                  <a:srgbClr val="8000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----</a:t>
            </a:r>
            <a:r>
              <a:rPr kumimoji="1" lang="zh-CN" altLang="en-US" sz="6000" b="1" i="0" u="none" strike="noStrike" kern="10" cap="none" spc="0" normalizeH="0" baseline="0" noProof="0">
                <a:ln w="0">
                  <a:solidFill>
                    <a:srgbClr val="FF0000"/>
                  </a:solidFill>
                  <a:round/>
                </a:ln>
                <a:solidFill>
                  <a:srgbClr val="80000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顺序映象</a:t>
            </a:r>
            <a:endParaRPr kumimoji="1" lang="zh-CN" altLang="en-US" sz="6000" b="1" i="0" u="none" strike="noStrike" kern="10" cap="none" spc="0" normalizeH="0" baseline="0" noProof="0">
              <a:ln w="0">
                <a:solidFill>
                  <a:srgbClr val="FF0000"/>
                </a:solidFill>
                <a:round/>
              </a:ln>
              <a:solidFill>
                <a:srgbClr val="800000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Text Box 2"/>
          <p:cNvSpPr txBox="1"/>
          <p:nvPr/>
        </p:nvSpPr>
        <p:spPr>
          <a:xfrm>
            <a:off x="669925" y="3276600"/>
            <a:ext cx="7864475" cy="239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最简单的一种顺序映象方法是：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令 </a:t>
            </a:r>
            <a:r>
              <a:rPr lang="en-US" altLang="zh-CN" sz="36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y </a:t>
            </a:r>
            <a:r>
              <a:rPr lang="zh-CN" altLang="en-US" sz="36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的存储位置和 </a:t>
            </a:r>
            <a:r>
              <a:rPr lang="en-US" altLang="zh-CN" sz="36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x </a:t>
            </a:r>
            <a:r>
              <a:rPr lang="zh-CN" altLang="en-US" sz="36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的存储位置相邻</a:t>
            </a:r>
            <a:r>
              <a:rPr lang="zh-CN" altLang="en-US" sz="3600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600" dirty="0">
              <a:solidFill>
                <a:srgbClr val="660033"/>
              </a:solidFill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669925" y="501650"/>
            <a:ext cx="19939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990000"/>
                </a:solidFill>
              </a:rPr>
              <a:t>顺序映象</a:t>
            </a:r>
            <a:endParaRPr lang="zh-CN" altLang="en-US" sz="3600" dirty="0"/>
          </a:p>
        </p:txBody>
      </p:sp>
      <p:sp>
        <p:nvSpPr>
          <p:cNvPr id="40964" name="Text Box 4"/>
          <p:cNvSpPr txBox="1"/>
          <p:nvPr/>
        </p:nvSpPr>
        <p:spPr>
          <a:xfrm>
            <a:off x="1127125" y="1187450"/>
            <a:ext cx="7635875" cy="162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/>
              <a:t>——</a:t>
            </a:r>
            <a:r>
              <a:rPr lang="en-US" altLang="zh-CN" sz="3600" dirty="0"/>
              <a:t>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以 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x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的存储位置和 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y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的存储位置之间某种关系表示逻辑关系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&lt;x,y&gt;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。</a:t>
            </a:r>
            <a:endParaRPr lang="zh-CN" altLang="en-US" sz="3600" b="1" dirty="0">
              <a:solidFill>
                <a:srgbClr val="660033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177800" y="962025"/>
            <a:ext cx="8839200" cy="1920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用一组</a:t>
            </a:r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地址连续</a:t>
            </a: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的存储单元</a:t>
            </a:r>
            <a:endParaRPr lang="zh-CN" altLang="en-US" sz="40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                </a:t>
            </a:r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依次存放</a:t>
            </a: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线性表中的数据元素</a:t>
            </a:r>
            <a:endParaRPr lang="zh-CN" altLang="en-US" sz="40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41987" name="Text Box 18"/>
          <p:cNvSpPr txBox="1"/>
          <p:nvPr/>
        </p:nvSpPr>
        <p:spPr>
          <a:xfrm>
            <a:off x="1219200" y="3048000"/>
            <a:ext cx="6188075" cy="1066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a</a:t>
            </a:r>
            <a:r>
              <a:rPr lang="en-US" altLang="zh-CN" sz="4000" baseline="-25000" dirty="0">
                <a:solidFill>
                  <a:srgbClr val="990000"/>
                </a:solidFill>
                <a:ea typeface="楷体_GB2312" pitchFamily="49" charset="-122"/>
              </a:rPr>
              <a:t>1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a</a:t>
            </a:r>
            <a:r>
              <a:rPr lang="en-US" altLang="zh-CN" sz="4000" baseline="-25000" dirty="0">
                <a:solidFill>
                  <a:srgbClr val="990000"/>
                </a:solidFill>
                <a:ea typeface="楷体_GB2312" pitchFamily="49" charset="-122"/>
              </a:rPr>
              <a:t>2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   </a:t>
            </a:r>
            <a:r>
              <a:rPr lang="en-US" altLang="zh-CN" sz="4000" b="1" dirty="0">
                <a:solidFill>
                  <a:srgbClr val="990000"/>
                </a:solidFill>
                <a:ea typeface="楷体_GB2312" pitchFamily="49" charset="-122"/>
              </a:rPr>
              <a:t>…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  a</a:t>
            </a:r>
            <a:r>
              <a:rPr lang="en-US" altLang="zh-CN" sz="4000" baseline="-25000" dirty="0">
                <a:solidFill>
                  <a:srgbClr val="990000"/>
                </a:solidFill>
                <a:ea typeface="楷体_GB2312" pitchFamily="49" charset="-122"/>
              </a:rPr>
              <a:t>i-1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a</a:t>
            </a:r>
            <a:r>
              <a:rPr lang="en-US" altLang="zh-CN" sz="4000" baseline="-25000" dirty="0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  </a:t>
            </a:r>
            <a:r>
              <a:rPr lang="en-US" altLang="zh-CN" sz="4000" b="1" dirty="0">
                <a:solidFill>
                  <a:srgbClr val="990000"/>
                </a:solidFill>
                <a:ea typeface="楷体_GB2312" pitchFamily="49" charset="-122"/>
              </a:rPr>
              <a:t>…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   a</a:t>
            </a:r>
            <a:r>
              <a:rPr lang="en-US" altLang="zh-CN" sz="4000" baseline="-25000" dirty="0">
                <a:solidFill>
                  <a:srgbClr val="990000"/>
                </a:solidFill>
                <a:ea typeface="楷体_GB2312" pitchFamily="49" charset="-122"/>
              </a:rPr>
              <a:t>n</a:t>
            </a:r>
            <a:endParaRPr lang="en-US" altLang="zh-CN" sz="4000" baseline="-250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41988" name="Text Box 36"/>
          <p:cNvSpPr txBox="1"/>
          <p:nvPr/>
        </p:nvSpPr>
        <p:spPr>
          <a:xfrm>
            <a:off x="1600200" y="4378325"/>
            <a:ext cx="4308475" cy="1774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线性表的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起始地址</a:t>
            </a:r>
            <a:endParaRPr lang="zh-CN" altLang="en-US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990000"/>
                </a:solidFill>
                <a:ea typeface="楷体_GB2312" pitchFamily="49" charset="-122"/>
              </a:rPr>
              <a:t>称作线性表的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基地址</a:t>
            </a:r>
            <a:endParaRPr lang="zh-CN" altLang="en-US" sz="24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41989" name="Line 38"/>
          <p:cNvSpPr/>
          <p:nvPr/>
        </p:nvSpPr>
        <p:spPr>
          <a:xfrm>
            <a:off x="838200" y="3200400"/>
            <a:ext cx="7467600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0" name="Line 41"/>
          <p:cNvSpPr/>
          <p:nvPr/>
        </p:nvSpPr>
        <p:spPr>
          <a:xfrm>
            <a:off x="762000" y="3733800"/>
            <a:ext cx="7467600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1" name="Line 43"/>
          <p:cNvSpPr/>
          <p:nvPr/>
        </p:nvSpPr>
        <p:spPr>
          <a:xfrm>
            <a:off x="1219200" y="32004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2" name="Line 44"/>
          <p:cNvSpPr/>
          <p:nvPr/>
        </p:nvSpPr>
        <p:spPr>
          <a:xfrm>
            <a:off x="1828800" y="32004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3" name="Line 45"/>
          <p:cNvSpPr/>
          <p:nvPr/>
        </p:nvSpPr>
        <p:spPr>
          <a:xfrm>
            <a:off x="2514600" y="32004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4" name="Line 47"/>
          <p:cNvSpPr/>
          <p:nvPr/>
        </p:nvSpPr>
        <p:spPr>
          <a:xfrm>
            <a:off x="3962400" y="32004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5" name="Line 48"/>
          <p:cNvSpPr/>
          <p:nvPr/>
        </p:nvSpPr>
        <p:spPr>
          <a:xfrm>
            <a:off x="4724400" y="32004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6" name="Line 49"/>
          <p:cNvSpPr/>
          <p:nvPr/>
        </p:nvSpPr>
        <p:spPr>
          <a:xfrm>
            <a:off x="5410200" y="32004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7" name="Line 50"/>
          <p:cNvSpPr/>
          <p:nvPr/>
        </p:nvSpPr>
        <p:spPr>
          <a:xfrm>
            <a:off x="6781800" y="32004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8" name="Line 51"/>
          <p:cNvSpPr/>
          <p:nvPr/>
        </p:nvSpPr>
        <p:spPr>
          <a:xfrm>
            <a:off x="7467600" y="3200400"/>
            <a:ext cx="0" cy="53340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9" name="Line 52"/>
          <p:cNvSpPr/>
          <p:nvPr/>
        </p:nvSpPr>
        <p:spPr>
          <a:xfrm flipH="1">
            <a:off x="1143000" y="3733800"/>
            <a:ext cx="152400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0" name="Line 54"/>
          <p:cNvSpPr/>
          <p:nvPr/>
        </p:nvSpPr>
        <p:spPr>
          <a:xfrm flipV="1">
            <a:off x="1600200" y="3733800"/>
            <a:ext cx="0" cy="1828800"/>
          </a:xfrm>
          <a:prstGeom prst="line">
            <a:avLst/>
          </a:prstGeom>
          <a:ln w="31750" cap="flat" cmpd="sng">
            <a:solidFill>
              <a:srgbClr val="660033"/>
            </a:solidFill>
            <a:prstDash val="solid"/>
            <a:headEnd type="none" w="med" len="med"/>
            <a:tailEnd type="triangle" w="med" len="lg"/>
          </a:ln>
        </p:spPr>
      </p:sp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Text Box 1029"/>
          <p:cNvSpPr txBox="1"/>
          <p:nvPr/>
        </p:nvSpPr>
        <p:spPr>
          <a:xfrm>
            <a:off x="806450" y="1190625"/>
            <a:ext cx="7942263" cy="283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7200" b="1" dirty="0">
                <a:solidFill>
                  <a:srgbClr val="990000"/>
                </a:solidFill>
                <a:ea typeface="楷体_GB2312" pitchFamily="49" charset="-122"/>
              </a:rPr>
              <a:t>2.1</a:t>
            </a:r>
            <a:endParaRPr lang="en-US" altLang="zh-CN" sz="72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72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线性表的类型定义</a:t>
            </a:r>
            <a:endParaRPr lang="zh-CN" altLang="en-US" sz="72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-1587" y="457200"/>
            <a:ext cx="9074150" cy="25765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以“</a:t>
            </a:r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存储位置相邻</a:t>
            </a: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”表示有序对</a:t>
            </a:r>
            <a:r>
              <a:rPr lang="en-US" altLang="zh-CN" sz="4000" b="1" dirty="0">
                <a:solidFill>
                  <a:srgbClr val="660033"/>
                </a:solidFill>
                <a:ea typeface="楷体_GB2312" pitchFamily="49" charset="-122"/>
              </a:rPr>
              <a:t>&lt;a</a:t>
            </a:r>
            <a:r>
              <a:rPr lang="en-US" altLang="zh-CN" sz="4000" b="1" baseline="-25000" dirty="0">
                <a:solidFill>
                  <a:srgbClr val="660033"/>
                </a:solidFill>
                <a:ea typeface="楷体_GB2312" pitchFamily="49" charset="-122"/>
              </a:rPr>
              <a:t>i-1</a:t>
            </a:r>
            <a:r>
              <a:rPr lang="en-US" altLang="zh-CN" sz="4000" b="1" dirty="0">
                <a:solidFill>
                  <a:srgbClr val="660033"/>
                </a:solidFill>
                <a:ea typeface="楷体_GB2312" pitchFamily="49" charset="-122"/>
              </a:rPr>
              <a:t>,a</a:t>
            </a:r>
            <a:r>
              <a:rPr lang="en-US" altLang="zh-CN" sz="4000" b="1" baseline="-25000" dirty="0">
                <a:solidFill>
                  <a:srgbClr val="660033"/>
                </a:solidFill>
                <a:ea typeface="楷体_GB2312" pitchFamily="49" charset="-122"/>
              </a:rPr>
              <a:t>i</a:t>
            </a:r>
            <a:r>
              <a:rPr lang="en-US" altLang="zh-CN" sz="4000" b="1" dirty="0">
                <a:solidFill>
                  <a:srgbClr val="660033"/>
                </a:solidFill>
                <a:ea typeface="楷体_GB2312" pitchFamily="49" charset="-122"/>
              </a:rPr>
              <a:t>&gt;</a:t>
            </a:r>
            <a:endParaRPr lang="en-US" altLang="zh-CN" sz="40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</a:t>
            </a: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即：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LOC(a</a:t>
            </a:r>
            <a:r>
              <a:rPr lang="en-US" altLang="zh-CN" sz="4000" baseline="-25000" dirty="0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) = LOC(a</a:t>
            </a:r>
            <a:r>
              <a:rPr lang="en-US" altLang="zh-CN" sz="4000" baseline="-25000" dirty="0">
                <a:solidFill>
                  <a:srgbClr val="990000"/>
                </a:solidFill>
                <a:ea typeface="楷体_GB2312" pitchFamily="49" charset="-122"/>
              </a:rPr>
              <a:t>i-1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) + C</a:t>
            </a:r>
            <a:endParaRPr lang="en-US" altLang="zh-CN" sz="40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         </a:t>
            </a:r>
            <a:r>
              <a:rPr lang="zh-CN" altLang="en-US" b="1" dirty="0">
                <a:solidFill>
                  <a:srgbClr val="990000"/>
                </a:solidFill>
                <a:ea typeface="楷体_GB2312" pitchFamily="49" charset="-122"/>
              </a:rPr>
              <a:t>一个数据元素所占存储量</a:t>
            </a:r>
            <a:r>
              <a:rPr lang="zh-CN" altLang="en-US" sz="40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↑</a:t>
            </a:r>
            <a:endParaRPr lang="zh-CN" altLang="en-US" sz="2400" dirty="0">
              <a:solidFill>
                <a:srgbClr val="990000"/>
              </a:solidFill>
            </a:endParaRPr>
          </a:p>
        </p:txBody>
      </p:sp>
      <p:sp>
        <p:nvSpPr>
          <p:cNvPr id="37891" name="Rectangle 3"/>
          <p:cNvSpPr/>
          <p:nvPr/>
        </p:nvSpPr>
        <p:spPr>
          <a:xfrm>
            <a:off x="179388" y="3198813"/>
            <a:ext cx="8845550" cy="33004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所有数据元素的存储位置均取决于</a:t>
            </a:r>
            <a:endParaRPr lang="zh-CN" altLang="en-US" sz="3600" b="1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  第一个数据元素的存储位置（</a:t>
            </a:r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随机存取</a:t>
            </a: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）</a:t>
            </a:r>
            <a:endParaRPr lang="zh-CN" altLang="en-US" sz="3600" b="1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990000"/>
                </a:solidFill>
                <a:ea typeface="楷体_GB2312" pitchFamily="49" charset="-122"/>
              </a:rPr>
              <a:t>      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LOC(a</a:t>
            </a:r>
            <a:r>
              <a:rPr lang="en-US" altLang="zh-CN" sz="4000" baseline="-25000" dirty="0">
                <a:solidFill>
                  <a:srgbClr val="990000"/>
                </a:solidFill>
                <a:ea typeface="楷体_GB2312" pitchFamily="49" charset="-122"/>
              </a:rPr>
              <a:t>i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) =</a:t>
            </a:r>
            <a:r>
              <a:rPr lang="en-US" altLang="zh-CN" sz="4000" b="1" dirty="0">
                <a:solidFill>
                  <a:srgbClr val="990000"/>
                </a:solidFill>
                <a:ea typeface="楷体_GB2312" pitchFamily="49" charset="-122"/>
              </a:rPr>
              <a:t> </a:t>
            </a:r>
            <a:r>
              <a:rPr lang="en-US" altLang="zh-CN" sz="4000" b="1" u="sng" dirty="0">
                <a:solidFill>
                  <a:srgbClr val="660033"/>
                </a:solidFill>
                <a:ea typeface="楷体_GB2312" pitchFamily="49" charset="-122"/>
              </a:rPr>
              <a:t>LOC(a</a:t>
            </a:r>
            <a:r>
              <a:rPr lang="en-US" altLang="zh-CN" sz="4000" b="1" u="sng" baseline="-25000" dirty="0">
                <a:solidFill>
                  <a:srgbClr val="660033"/>
                </a:solidFill>
                <a:ea typeface="楷体_GB2312" pitchFamily="49" charset="-122"/>
              </a:rPr>
              <a:t>1</a:t>
            </a:r>
            <a:r>
              <a:rPr lang="en-US" altLang="zh-CN" sz="4000" b="1" u="sng" dirty="0">
                <a:solidFill>
                  <a:srgbClr val="660033"/>
                </a:solidFill>
                <a:ea typeface="楷体_GB2312" pitchFamily="49" charset="-122"/>
              </a:rPr>
              <a:t>)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+ (i-1)</a:t>
            </a:r>
            <a:r>
              <a:rPr lang="en-US" altLang="zh-CN" sz="40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×</a:t>
            </a: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C</a:t>
            </a:r>
            <a:endParaRPr lang="en-US" altLang="zh-CN" sz="4000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4000" dirty="0">
                <a:solidFill>
                  <a:srgbClr val="990000"/>
                </a:solidFill>
                <a:ea typeface="楷体_GB2312" pitchFamily="49" charset="-122"/>
              </a:rPr>
              <a:t>                          </a:t>
            </a:r>
            <a:r>
              <a:rPr lang="en-US" altLang="zh-CN" sz="4000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↑</a:t>
            </a:r>
            <a:r>
              <a:rPr lang="zh-CN" altLang="en-US" sz="40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基地址</a:t>
            </a:r>
            <a:endParaRPr lang="zh-CN" altLang="en-US" sz="4000" b="1" dirty="0">
              <a:solidFill>
                <a:srgbClr val="660033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4034" name="Picture 4" descr="http://202.119.111.99/sjjg/jxnr/CH2/IMAGES/biaojiegou1.g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3492500" y="1077913"/>
            <a:ext cx="1419225" cy="4400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4035" name="Group 5"/>
          <p:cNvGrpSpPr/>
          <p:nvPr/>
        </p:nvGrpSpPr>
        <p:grpSpPr>
          <a:xfrm>
            <a:off x="1476375" y="549275"/>
            <a:ext cx="6408738" cy="5064125"/>
            <a:chOff x="6" y="352"/>
            <a:chExt cx="1838" cy="3666"/>
          </a:xfrm>
        </p:grpSpPr>
        <p:sp>
          <p:nvSpPr>
            <p:cNvPr id="44037" name="Rectangle 6"/>
            <p:cNvSpPr/>
            <p:nvPr/>
          </p:nvSpPr>
          <p:spPr>
            <a:xfrm>
              <a:off x="6" y="352"/>
              <a:ext cx="559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800" b="1" dirty="0">
                  <a:solidFill>
                    <a:srgbClr val="990000"/>
                  </a:solidFill>
                  <a:ea typeface="楷体_GB2312" pitchFamily="49" charset="-122"/>
                </a:rPr>
                <a:t>存储地址</a:t>
              </a:r>
              <a:endParaRPr lang="zh-CN" altLang="en-US" sz="2800" b="1" dirty="0">
                <a:solidFill>
                  <a:srgbClr val="990000"/>
                </a:solidFill>
                <a:ea typeface="楷体_GB2312" pitchFamily="49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8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44038" name="Rectangle 7"/>
            <p:cNvSpPr/>
            <p:nvPr/>
          </p:nvSpPr>
          <p:spPr>
            <a:xfrm>
              <a:off x="565" y="352"/>
              <a:ext cx="329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800" b="1" dirty="0">
                  <a:solidFill>
                    <a:srgbClr val="990000"/>
                  </a:solidFill>
                  <a:ea typeface="楷体_GB2312" pitchFamily="49" charset="-122"/>
                </a:rPr>
                <a:t>内存状态</a:t>
              </a:r>
              <a:endParaRPr lang="zh-CN" altLang="en-US" sz="2800" b="1" dirty="0">
                <a:solidFill>
                  <a:srgbClr val="990000"/>
                </a:solidFill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en-US" altLang="zh-CN" sz="28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44039" name="Rectangle 8"/>
            <p:cNvSpPr/>
            <p:nvPr/>
          </p:nvSpPr>
          <p:spPr>
            <a:xfrm>
              <a:off x="894" y="352"/>
              <a:ext cx="938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800" b="1" dirty="0">
                  <a:solidFill>
                    <a:srgbClr val="990000"/>
                  </a:solidFill>
                  <a:ea typeface="楷体_GB2312" pitchFamily="49" charset="-122"/>
                </a:rPr>
                <a:t>数据元素在线性表中的位序</a:t>
              </a:r>
              <a:endParaRPr lang="zh-CN" altLang="en-US" sz="2800" b="1" dirty="0">
                <a:solidFill>
                  <a:srgbClr val="990000"/>
                </a:solidFill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en-US" altLang="zh-CN" sz="2800" b="1" dirty="0">
                <a:solidFill>
                  <a:srgbClr val="990000"/>
                </a:solidFill>
                <a:ea typeface="楷体_GB2312" pitchFamily="49" charset="-122"/>
              </a:endParaRPr>
            </a:p>
          </p:txBody>
        </p:sp>
        <p:sp>
          <p:nvSpPr>
            <p:cNvPr id="44040" name="Rectangle 9"/>
            <p:cNvSpPr/>
            <p:nvPr/>
          </p:nvSpPr>
          <p:spPr>
            <a:xfrm>
              <a:off x="6" y="813"/>
              <a:ext cx="55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b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41" name="Rectangle 10"/>
            <p:cNvSpPr>
              <a:spLocks noTextEdit="1"/>
            </p:cNvSpPr>
            <p:nvPr/>
          </p:nvSpPr>
          <p:spPr>
            <a:xfrm>
              <a:off x="565" y="813"/>
              <a:ext cx="329" cy="320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2" name="Rectangle 11"/>
            <p:cNvSpPr/>
            <p:nvPr/>
          </p:nvSpPr>
          <p:spPr>
            <a:xfrm>
              <a:off x="894" y="813"/>
              <a:ext cx="93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43" name="Rectangle 12"/>
            <p:cNvSpPr/>
            <p:nvPr/>
          </p:nvSpPr>
          <p:spPr>
            <a:xfrm>
              <a:off x="6" y="1159"/>
              <a:ext cx="55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b+L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44" name="Rectangle 13"/>
            <p:cNvSpPr/>
            <p:nvPr/>
          </p:nvSpPr>
          <p:spPr>
            <a:xfrm>
              <a:off x="906" y="1159"/>
              <a:ext cx="93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2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45" name="Rectangle 14"/>
            <p:cNvSpPr/>
            <p:nvPr/>
          </p:nvSpPr>
          <p:spPr>
            <a:xfrm>
              <a:off x="6" y="1505"/>
              <a:ext cx="55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2"/>
                </a:rPr>
                <a:t>…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46" name="Rectangle 15"/>
            <p:cNvSpPr/>
            <p:nvPr/>
          </p:nvSpPr>
          <p:spPr>
            <a:xfrm>
              <a:off x="906" y="1505"/>
              <a:ext cx="93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2"/>
                </a:rPr>
                <a:t>…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47" name="Rectangle 16"/>
            <p:cNvSpPr/>
            <p:nvPr/>
          </p:nvSpPr>
          <p:spPr>
            <a:xfrm>
              <a:off x="6" y="1851"/>
              <a:ext cx="55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b+(i-1)L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48" name="Rectangle 17"/>
            <p:cNvSpPr/>
            <p:nvPr/>
          </p:nvSpPr>
          <p:spPr>
            <a:xfrm>
              <a:off x="906" y="1851"/>
              <a:ext cx="93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i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49" name="Rectangle 18"/>
            <p:cNvSpPr/>
            <p:nvPr/>
          </p:nvSpPr>
          <p:spPr>
            <a:xfrm>
              <a:off x="6" y="2197"/>
              <a:ext cx="55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2"/>
                </a:rPr>
                <a:t>…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50" name="Rectangle 19"/>
            <p:cNvSpPr/>
            <p:nvPr/>
          </p:nvSpPr>
          <p:spPr>
            <a:xfrm>
              <a:off x="906" y="2197"/>
              <a:ext cx="93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2"/>
                </a:rPr>
                <a:t>…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51" name="Rectangle 20"/>
            <p:cNvSpPr/>
            <p:nvPr/>
          </p:nvSpPr>
          <p:spPr>
            <a:xfrm>
              <a:off x="6" y="2543"/>
              <a:ext cx="55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b+(n-1)L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52" name="Rectangle 21"/>
            <p:cNvSpPr/>
            <p:nvPr/>
          </p:nvSpPr>
          <p:spPr>
            <a:xfrm>
              <a:off x="906" y="2543"/>
              <a:ext cx="93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n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53" name="Rectangle 22"/>
            <p:cNvSpPr/>
            <p:nvPr/>
          </p:nvSpPr>
          <p:spPr>
            <a:xfrm>
              <a:off x="6" y="2889"/>
              <a:ext cx="55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b+nl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54" name="Rectangle 23"/>
            <p:cNvSpPr>
              <a:spLocks noTextEdit="1"/>
            </p:cNvSpPr>
            <p:nvPr/>
          </p:nvSpPr>
          <p:spPr>
            <a:xfrm>
              <a:off x="906" y="2889"/>
              <a:ext cx="301" cy="112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55" name="Rectangle 24"/>
            <p:cNvSpPr/>
            <p:nvPr/>
          </p:nvSpPr>
          <p:spPr>
            <a:xfrm>
              <a:off x="1207" y="2889"/>
              <a:ext cx="625" cy="11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空闲</a:t>
              </a:r>
              <a:endParaRPr lang="zh-CN" altLang="en-US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just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56" name="Rectangle 25"/>
            <p:cNvSpPr/>
            <p:nvPr/>
          </p:nvSpPr>
          <p:spPr>
            <a:xfrm>
              <a:off x="6" y="3235"/>
              <a:ext cx="559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" panose="020B0604020202020204" pitchFamily="34" charset="0"/>
                  <a:ea typeface="Arial Unicode MS" pitchFamily="34" charset="-122"/>
                </a:rPr>
                <a:t>…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44057" name="Rectangle 26"/>
            <p:cNvSpPr/>
            <p:nvPr/>
          </p:nvSpPr>
          <p:spPr>
            <a:xfrm>
              <a:off x="6" y="3581"/>
              <a:ext cx="559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</a:rPr>
                <a:t>b+(maxlen-1)L</a:t>
              </a:r>
              <a:endParaRPr lang="en-US" altLang="zh-CN" sz="2000" b="1" dirty="0">
                <a:solidFill>
                  <a:srgbClr val="000000"/>
                </a:solidFill>
                <a:latin typeface="Arial Unicode MS" pitchFamily="34" charset="-122"/>
                <a:ea typeface="Arial Unicode MS" pitchFamily="34" charset="-122"/>
              </a:endParaRPr>
            </a:p>
            <a:p>
              <a:pPr marL="0" lvl="0" indent="0" algn="ctr">
                <a:spcBef>
                  <a:spcPct val="0"/>
                </a:spcBef>
                <a:buClrTx/>
                <a:buNone/>
              </a:pP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44036" name="Text Box 27"/>
          <p:cNvSpPr txBox="1"/>
          <p:nvPr/>
        </p:nvSpPr>
        <p:spPr>
          <a:xfrm>
            <a:off x="1908175" y="5734050"/>
            <a:ext cx="4968875" cy="519113"/>
          </a:xfrm>
          <a:prstGeom prst="rect">
            <a:avLst/>
          </a:prstGeom>
          <a:solidFill>
            <a:schemeClr val="hlink"/>
          </a:solidFill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 anchor="b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隶书" pitchFamily="2" charset="-122"/>
              </a:rPr>
              <a:t>线性表的顺序存储结构示意图</a:t>
            </a:r>
            <a:endParaRPr lang="zh-CN" altLang="en-US" sz="2800" dirty="0">
              <a:latin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762000" y="273050"/>
            <a:ext cx="5105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顺序映像的 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C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语言描述</a:t>
            </a:r>
            <a:endParaRPr lang="zh-CN" altLang="en-US" sz="3600" dirty="0">
              <a:solidFill>
                <a:srgbClr val="660033"/>
              </a:solidFill>
            </a:endParaRPr>
          </a:p>
        </p:txBody>
      </p:sp>
      <p:sp>
        <p:nvSpPr>
          <p:cNvPr id="38915" name="Rectangle 3"/>
          <p:cNvSpPr/>
          <p:nvPr/>
        </p:nvSpPr>
        <p:spPr>
          <a:xfrm>
            <a:off x="381000" y="2789238"/>
            <a:ext cx="4805363" cy="4044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typedef  struct {</a:t>
            </a:r>
            <a:endParaRPr lang="en-US" altLang="zh-CN" sz="36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33"/>
                </a:solidFill>
              </a:rPr>
              <a:t>     </a:t>
            </a:r>
            <a:endParaRPr lang="en-US" altLang="zh-CN" sz="36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} </a:t>
            </a:r>
            <a:r>
              <a:rPr lang="en-US" altLang="zh-CN" sz="3600" dirty="0">
                <a:solidFill>
                  <a:srgbClr val="660033"/>
                </a:solidFill>
              </a:rPr>
              <a:t>SqList;  // </a:t>
            </a:r>
            <a:r>
              <a:rPr lang="zh-CN" altLang="en-US" sz="3600" dirty="0">
                <a:solidFill>
                  <a:srgbClr val="660033"/>
                </a:solidFill>
              </a:rPr>
              <a:t>俗称 </a:t>
            </a:r>
            <a:r>
              <a:rPr lang="zh-CN" altLang="en-US" sz="3600" b="1" dirty="0">
                <a:solidFill>
                  <a:srgbClr val="660033"/>
                </a:solidFill>
              </a:rPr>
              <a:t>顺序表</a:t>
            </a:r>
            <a:endParaRPr lang="zh-CN" altLang="en-US" sz="3600" b="1" dirty="0">
              <a:solidFill>
                <a:srgbClr val="660033"/>
              </a:solidFill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381000" y="965200"/>
            <a:ext cx="7521575" cy="2041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660033"/>
                </a:solidFill>
              </a:rPr>
              <a:t>#define</a:t>
            </a:r>
            <a:r>
              <a:rPr lang="en-US" altLang="zh-CN" dirty="0">
                <a:solidFill>
                  <a:srgbClr val="660033"/>
                </a:solidFill>
              </a:rPr>
              <a:t>  LIST_INIT_SIZE     100  </a:t>
            </a:r>
            <a:endParaRPr lang="en-US" altLang="zh-CN" dirty="0">
              <a:solidFill>
                <a:srgbClr val="660033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660033"/>
                </a:solidFill>
              </a:rPr>
              <a:t>                 // </a:t>
            </a:r>
            <a:r>
              <a:rPr lang="zh-CN" altLang="en-US" dirty="0">
                <a:solidFill>
                  <a:srgbClr val="660033"/>
                </a:solidFill>
                <a:ea typeface="隶书" pitchFamily="49" charset="-122"/>
              </a:rPr>
              <a:t>线性表存储空间的初始分配量</a:t>
            </a:r>
            <a:endParaRPr lang="zh-CN" altLang="en-US" dirty="0">
              <a:solidFill>
                <a:srgbClr val="660033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660033"/>
                </a:solidFill>
              </a:rPr>
              <a:t>#define </a:t>
            </a:r>
            <a:r>
              <a:rPr lang="en-US" altLang="zh-CN" dirty="0">
                <a:solidFill>
                  <a:srgbClr val="660033"/>
                </a:solidFill>
              </a:rPr>
              <a:t> LISTINCREMENT    10 </a:t>
            </a:r>
            <a:endParaRPr lang="en-US" altLang="zh-CN" dirty="0">
              <a:solidFill>
                <a:srgbClr val="660033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660033"/>
                </a:solidFill>
              </a:rPr>
              <a:t>                // </a:t>
            </a:r>
            <a:r>
              <a:rPr lang="zh-CN" altLang="en-US" dirty="0">
                <a:solidFill>
                  <a:srgbClr val="660033"/>
                </a:solidFill>
                <a:ea typeface="隶书" pitchFamily="49" charset="-122"/>
              </a:rPr>
              <a:t>线性表存储空间的分配增量</a:t>
            </a:r>
            <a:endParaRPr lang="zh-CN" altLang="en-US" dirty="0">
              <a:solidFill>
                <a:srgbClr val="660033"/>
              </a:solidFill>
              <a:ea typeface="隶书" pitchFamily="49" charset="-122"/>
            </a:endParaRPr>
          </a:p>
        </p:txBody>
      </p:sp>
      <p:sp>
        <p:nvSpPr>
          <p:cNvPr id="38917" name="Rectangle 5"/>
          <p:cNvSpPr/>
          <p:nvPr/>
        </p:nvSpPr>
        <p:spPr>
          <a:xfrm>
            <a:off x="762000" y="3549650"/>
            <a:ext cx="6737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33"/>
                </a:solidFill>
              </a:rPr>
              <a:t>ElemType </a:t>
            </a:r>
            <a:r>
              <a:rPr lang="en-US" altLang="zh-CN" sz="3600" b="1" dirty="0">
                <a:solidFill>
                  <a:srgbClr val="990000"/>
                </a:solidFill>
              </a:rPr>
              <a:t>*elem</a:t>
            </a:r>
            <a:r>
              <a:rPr lang="en-US" altLang="zh-CN" sz="3600" dirty="0">
                <a:solidFill>
                  <a:srgbClr val="660033"/>
                </a:solidFill>
              </a:rPr>
              <a:t>;    // </a:t>
            </a:r>
            <a:r>
              <a:rPr lang="zh-CN" altLang="en-US" dirty="0">
                <a:solidFill>
                  <a:srgbClr val="660033"/>
                </a:solidFill>
                <a:ea typeface="楷体_GB2312" pitchFamily="49" charset="-122"/>
              </a:rPr>
              <a:t>存储空间基址</a:t>
            </a:r>
            <a:endParaRPr lang="zh-CN" altLang="en-US" dirty="0">
              <a:solidFill>
                <a:srgbClr val="660033"/>
              </a:solidFill>
            </a:endParaRPr>
          </a:p>
        </p:txBody>
      </p:sp>
      <p:sp>
        <p:nvSpPr>
          <p:cNvPr id="38918" name="Rectangle 6"/>
          <p:cNvSpPr/>
          <p:nvPr/>
        </p:nvSpPr>
        <p:spPr>
          <a:xfrm>
            <a:off x="838200" y="4311650"/>
            <a:ext cx="5086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int</a:t>
            </a:r>
            <a:r>
              <a:rPr lang="en-US" altLang="zh-CN" sz="3600" dirty="0">
                <a:solidFill>
                  <a:srgbClr val="660033"/>
                </a:solidFill>
              </a:rPr>
              <a:t>     </a:t>
            </a:r>
            <a:r>
              <a:rPr lang="en-US" altLang="zh-CN" sz="3600" b="1" dirty="0">
                <a:solidFill>
                  <a:srgbClr val="660033"/>
                </a:solidFill>
              </a:rPr>
              <a:t> </a:t>
            </a:r>
            <a:r>
              <a:rPr lang="en-US" altLang="zh-CN" sz="3600" b="1" dirty="0">
                <a:solidFill>
                  <a:srgbClr val="990000"/>
                </a:solidFill>
              </a:rPr>
              <a:t>length</a:t>
            </a:r>
            <a:r>
              <a:rPr lang="en-US" altLang="zh-CN" sz="3600" dirty="0">
                <a:solidFill>
                  <a:srgbClr val="660033"/>
                </a:solidFill>
              </a:rPr>
              <a:t>;   // </a:t>
            </a:r>
            <a:r>
              <a:rPr lang="zh-CN" altLang="en-US" dirty="0">
                <a:solidFill>
                  <a:srgbClr val="660033"/>
                </a:solidFill>
                <a:ea typeface="楷体_GB2312" pitchFamily="49" charset="-122"/>
              </a:rPr>
              <a:t>当前长度</a:t>
            </a:r>
            <a:endParaRPr lang="zh-CN" altLang="en-US" dirty="0">
              <a:solidFill>
                <a:srgbClr val="660033"/>
              </a:solidFill>
            </a:endParaRPr>
          </a:p>
        </p:txBody>
      </p:sp>
      <p:sp>
        <p:nvSpPr>
          <p:cNvPr id="38919" name="Rectangle 7"/>
          <p:cNvSpPr/>
          <p:nvPr/>
        </p:nvSpPr>
        <p:spPr>
          <a:xfrm>
            <a:off x="838200" y="4981575"/>
            <a:ext cx="819785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int</a:t>
            </a:r>
            <a:r>
              <a:rPr lang="en-US" altLang="zh-CN" sz="3600" dirty="0">
                <a:solidFill>
                  <a:srgbClr val="660033"/>
                </a:solidFill>
              </a:rPr>
              <a:t>     </a:t>
            </a:r>
            <a:r>
              <a:rPr lang="en-US" altLang="zh-CN" sz="3600" b="1" dirty="0">
                <a:solidFill>
                  <a:srgbClr val="660033"/>
                </a:solidFill>
              </a:rPr>
              <a:t> </a:t>
            </a:r>
            <a:r>
              <a:rPr lang="en-US" altLang="zh-CN" sz="3600" b="1" dirty="0">
                <a:solidFill>
                  <a:srgbClr val="990000"/>
                </a:solidFill>
              </a:rPr>
              <a:t>listsize</a:t>
            </a:r>
            <a:r>
              <a:rPr lang="en-US" altLang="zh-CN" sz="3600" dirty="0">
                <a:solidFill>
                  <a:srgbClr val="660033"/>
                </a:solidFill>
              </a:rPr>
              <a:t>;  // </a:t>
            </a:r>
            <a:r>
              <a:rPr lang="zh-CN" altLang="en-US" dirty="0">
                <a:solidFill>
                  <a:srgbClr val="660033"/>
                </a:solidFill>
                <a:ea typeface="楷体_GB2312" pitchFamily="49" charset="-122"/>
              </a:rPr>
              <a:t>当前分配的存储容量</a:t>
            </a:r>
            <a:r>
              <a:rPr lang="zh-CN" altLang="en-US" sz="3600" dirty="0">
                <a:solidFill>
                  <a:srgbClr val="660033"/>
                </a:solidFill>
              </a:rPr>
              <a:t>  </a:t>
            </a:r>
            <a:endParaRPr lang="zh-CN" altLang="en-US" sz="3600" dirty="0">
              <a:solidFill>
                <a:srgbClr val="660033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</a:rPr>
              <a:t>                         </a:t>
            </a:r>
            <a:r>
              <a:rPr lang="en-US" altLang="zh-CN" dirty="0">
                <a:solidFill>
                  <a:srgbClr val="660033"/>
                </a:solidFill>
              </a:rPr>
              <a:t>// (</a:t>
            </a:r>
            <a:r>
              <a:rPr lang="zh-CN" altLang="en-US" dirty="0">
                <a:solidFill>
                  <a:srgbClr val="660033"/>
                </a:solidFill>
                <a:ea typeface="楷体_GB2312" pitchFamily="49" charset="-122"/>
              </a:rPr>
              <a:t>以</a:t>
            </a:r>
            <a:r>
              <a:rPr lang="en-US" altLang="zh-CN" dirty="0">
                <a:solidFill>
                  <a:srgbClr val="660033"/>
                </a:solidFill>
              </a:rPr>
              <a:t>sizeof(ElemType)</a:t>
            </a:r>
            <a:r>
              <a:rPr lang="zh-CN" altLang="en-US" dirty="0">
                <a:solidFill>
                  <a:srgbClr val="660033"/>
                </a:solidFill>
                <a:ea typeface="楷体_GB2312" pitchFamily="49" charset="-122"/>
              </a:rPr>
              <a:t>为单位</a:t>
            </a:r>
            <a:r>
              <a:rPr lang="en-US" altLang="zh-CN" dirty="0">
                <a:solidFill>
                  <a:srgbClr val="660033"/>
                </a:solidFill>
              </a:rPr>
              <a:t>)</a:t>
            </a:r>
            <a:endParaRPr lang="en-US" altLang="zh-CN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6" grpId="0"/>
      <p:bldP spid="38917" grpId="0"/>
      <p:bldP spid="38918" grpId="0"/>
      <p:bldP spid="389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2" name="Text Box 1026"/>
          <p:cNvSpPr txBox="1"/>
          <p:nvPr/>
        </p:nvSpPr>
        <p:spPr>
          <a:xfrm>
            <a:off x="762000" y="501650"/>
            <a:ext cx="76977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线性表的基本操作在顺序表中的实现</a:t>
            </a:r>
            <a:endParaRPr lang="zh-CN" altLang="en-US" sz="3600" dirty="0"/>
          </a:p>
        </p:txBody>
      </p:sp>
      <p:sp>
        <p:nvSpPr>
          <p:cNvPr id="122883" name="Text Box 1027">
            <a:hlinkClick r:id="" action="ppaction://hlinkshowjump?jump=nextslide"/>
          </p:cNvPr>
          <p:cNvSpPr txBox="1"/>
          <p:nvPr/>
        </p:nvSpPr>
        <p:spPr>
          <a:xfrm>
            <a:off x="1143000" y="1676400"/>
            <a:ext cx="57340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InitList(&amp;L)   // </a:t>
            </a: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结构初始化</a:t>
            </a:r>
            <a:endParaRPr lang="zh-CN" altLang="en-US" sz="3600" dirty="0"/>
          </a:p>
        </p:txBody>
      </p:sp>
      <p:sp>
        <p:nvSpPr>
          <p:cNvPr id="122884" name="Text Box 1028">
            <a:hlinkClick r:id="" action="ppaction://noaction"/>
          </p:cNvPr>
          <p:cNvSpPr txBox="1"/>
          <p:nvPr/>
        </p:nvSpPr>
        <p:spPr>
          <a:xfrm>
            <a:off x="1258888" y="4221163"/>
            <a:ext cx="7532687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LocateElem(L, e, compare())   // </a:t>
            </a: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查找</a:t>
            </a:r>
            <a:endParaRPr lang="zh-CN" altLang="en-US" sz="3600" b="1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3600" b="1" dirty="0">
              <a:solidFill>
                <a:srgbClr val="990000"/>
              </a:solidFill>
            </a:endParaRPr>
          </a:p>
        </p:txBody>
      </p:sp>
      <p:sp>
        <p:nvSpPr>
          <p:cNvPr id="122885" name="Text Box 1029">
            <a:hlinkClick r:id="rId1" action="ppaction://hlinksldjump"/>
          </p:cNvPr>
          <p:cNvSpPr txBox="1"/>
          <p:nvPr/>
        </p:nvSpPr>
        <p:spPr>
          <a:xfrm>
            <a:off x="1143000" y="2420938"/>
            <a:ext cx="65976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ListInsert(&amp;L, i, e)   // </a:t>
            </a: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插入元素</a:t>
            </a:r>
            <a:endParaRPr lang="zh-CN" altLang="en-US" sz="3600" dirty="0"/>
          </a:p>
        </p:txBody>
      </p:sp>
      <p:sp>
        <p:nvSpPr>
          <p:cNvPr id="122886" name="Text Box 1030">
            <a:hlinkClick r:id="rId2" action="ppaction://hlinksldjump"/>
          </p:cNvPr>
          <p:cNvSpPr txBox="1"/>
          <p:nvPr/>
        </p:nvSpPr>
        <p:spPr>
          <a:xfrm>
            <a:off x="1187450" y="3284538"/>
            <a:ext cx="712946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ListDelete(&amp;L, i,&amp;e)   // </a:t>
            </a: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删除元素</a:t>
            </a:r>
            <a:endParaRPr lang="zh-CN" altLang="en-US" sz="3600" dirty="0"/>
          </a:p>
        </p:txBody>
      </p:sp>
      <p:sp>
        <p:nvSpPr>
          <p:cNvPr id="122890" name="AutoShape 103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096000"/>
            <a:ext cx="685800" cy="381000"/>
          </a:xfrm>
          <a:prstGeom prst="actionButtonBeginning">
            <a:avLst/>
          </a:prstGeom>
          <a:solidFill>
            <a:schemeClr val="bg2"/>
          </a:soli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/>
      <p:bldP spid="122883" grpId="0"/>
      <p:bldP spid="122884" grpId="0"/>
      <p:bldP spid="122885" grpId="0"/>
      <p:bldP spid="122886" grpId="0"/>
      <p:bldP spid="12289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4" name="Text Box 4"/>
          <p:cNvSpPr txBox="1"/>
          <p:nvPr/>
        </p:nvSpPr>
        <p:spPr>
          <a:xfrm>
            <a:off x="381000" y="152400"/>
            <a:ext cx="6370638" cy="6021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Status</a:t>
            </a:r>
            <a:r>
              <a:rPr lang="en-US" altLang="zh-CN" sz="3600" dirty="0">
                <a:solidFill>
                  <a:srgbClr val="660033"/>
                </a:solidFill>
              </a:rPr>
              <a:t> </a:t>
            </a:r>
            <a:r>
              <a:rPr lang="en-US" altLang="zh-CN" sz="3600" dirty="0">
                <a:solidFill>
                  <a:srgbClr val="990000"/>
                </a:solidFill>
              </a:rPr>
              <a:t>InitList_Sq( SqList</a:t>
            </a:r>
            <a:r>
              <a:rPr lang="en-US" altLang="zh-CN" sz="3600" b="1" dirty="0">
                <a:solidFill>
                  <a:srgbClr val="990000"/>
                </a:solidFill>
              </a:rPr>
              <a:t>&amp;</a:t>
            </a:r>
            <a:r>
              <a:rPr lang="en-US" altLang="zh-CN" sz="3600" dirty="0">
                <a:solidFill>
                  <a:srgbClr val="990000"/>
                </a:solidFill>
              </a:rPr>
              <a:t> L )</a:t>
            </a:r>
            <a:r>
              <a:rPr lang="en-US" altLang="zh-CN" sz="3600" dirty="0">
                <a:solidFill>
                  <a:srgbClr val="660033"/>
                </a:solidFill>
              </a:rPr>
              <a:t> </a:t>
            </a:r>
            <a:r>
              <a:rPr lang="en-US" altLang="zh-CN" sz="3600" b="1" dirty="0">
                <a:solidFill>
                  <a:srgbClr val="660033"/>
                </a:solidFill>
              </a:rPr>
              <a:t>{</a:t>
            </a:r>
            <a:endParaRPr lang="en-US" altLang="zh-CN" sz="36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33"/>
                </a:solidFill>
              </a:rPr>
              <a:t>  // </a:t>
            </a:r>
            <a:r>
              <a:rPr lang="zh-CN" altLang="en-US" sz="3600" dirty="0">
                <a:solidFill>
                  <a:srgbClr val="660033"/>
                </a:solidFill>
                <a:ea typeface="楷体_GB2312" pitchFamily="49" charset="-122"/>
              </a:rPr>
              <a:t>构造一个空的线性表</a:t>
            </a:r>
            <a:r>
              <a:rPr lang="zh-CN" altLang="en-US" sz="3600" dirty="0">
                <a:solidFill>
                  <a:srgbClr val="660033"/>
                </a:solidFill>
              </a:rPr>
              <a:t> </a:t>
            </a:r>
            <a:endParaRPr lang="zh-CN" altLang="en-US" sz="36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zh-CN" altLang="en-US" sz="3600" b="1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zh-CN" altLang="en-US" sz="3600" b="1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zh-CN" altLang="en-US" sz="3600" b="1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zh-CN" altLang="en-US" sz="3600" b="1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zh-CN" altLang="en-US" sz="3600" b="1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zh-CN" altLang="en-US" sz="3600" b="1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}</a:t>
            </a:r>
            <a:r>
              <a:rPr lang="en-US" altLang="zh-CN" sz="3600" dirty="0">
                <a:solidFill>
                  <a:srgbClr val="660033"/>
                </a:solidFill>
              </a:rPr>
              <a:t> // InitList_Sq</a:t>
            </a:r>
            <a:endParaRPr lang="en-US" altLang="zh-CN" sz="3600" dirty="0">
              <a:solidFill>
                <a:srgbClr val="660033"/>
              </a:solidFill>
            </a:endParaRPr>
          </a:p>
        </p:txBody>
      </p:sp>
      <p:sp>
        <p:nvSpPr>
          <p:cNvPr id="87045" name="Text Box 5"/>
          <p:cNvSpPr txBox="1"/>
          <p:nvPr/>
        </p:nvSpPr>
        <p:spPr>
          <a:xfrm>
            <a:off x="3990975" y="5530850"/>
            <a:ext cx="38576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990000"/>
                </a:solidFill>
                <a:ea typeface="隶书" pitchFamily="49" charset="-122"/>
              </a:rPr>
              <a:t>算法</a:t>
            </a:r>
            <a:r>
              <a:rPr lang="zh-CN" altLang="en-US" sz="3600" b="1" dirty="0">
                <a:solidFill>
                  <a:srgbClr val="990000"/>
                </a:solidFill>
                <a:ea typeface="隶书" pitchFamily="49" charset="-122"/>
              </a:rPr>
              <a:t>时间复杂度</a:t>
            </a:r>
            <a:r>
              <a:rPr lang="zh-CN" altLang="en-US" sz="3600" dirty="0">
                <a:solidFill>
                  <a:srgbClr val="990000"/>
                </a:solidFill>
                <a:ea typeface="隶书" pitchFamily="49" charset="-122"/>
              </a:rPr>
              <a:t>：</a:t>
            </a:r>
            <a:endParaRPr lang="zh-CN" altLang="en-US" sz="2400" dirty="0"/>
          </a:p>
        </p:txBody>
      </p:sp>
      <p:sp>
        <p:nvSpPr>
          <p:cNvPr id="87046" name="Text Box 6"/>
          <p:cNvSpPr txBox="1"/>
          <p:nvPr/>
        </p:nvSpPr>
        <p:spPr>
          <a:xfrm>
            <a:off x="7467600" y="5486400"/>
            <a:ext cx="11731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CC0000"/>
                </a:solidFill>
              </a:rPr>
              <a:t>O(1)</a:t>
            </a:r>
            <a:endParaRPr lang="en-US" altLang="zh-CN" sz="2400" dirty="0"/>
          </a:p>
        </p:txBody>
      </p:sp>
      <p:sp>
        <p:nvSpPr>
          <p:cNvPr id="87047" name="Rectangle 7"/>
          <p:cNvSpPr/>
          <p:nvPr/>
        </p:nvSpPr>
        <p:spPr>
          <a:xfrm>
            <a:off x="717550" y="1447800"/>
            <a:ext cx="8274050" cy="20685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990000"/>
                </a:solidFill>
              </a:rPr>
              <a:t>L.elem = (ElemType*) </a:t>
            </a:r>
            <a:r>
              <a:rPr lang="en-US" altLang="zh-CN" sz="3600" b="1" dirty="0">
                <a:solidFill>
                  <a:srgbClr val="990000"/>
                </a:solidFill>
              </a:rPr>
              <a:t>malloc </a:t>
            </a:r>
            <a:r>
              <a:rPr lang="en-US" altLang="zh-CN" sz="3600" dirty="0">
                <a:solidFill>
                  <a:srgbClr val="990000"/>
                </a:solidFill>
              </a:rPr>
              <a:t>(LIST_</a:t>
            </a:r>
            <a:endParaRPr lang="en-US" altLang="zh-CN" sz="3600" dirty="0">
              <a:solidFill>
                <a:srgbClr val="99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990000"/>
                </a:solidFill>
              </a:rPr>
              <a:t>                  INIT_SIZE</a:t>
            </a:r>
            <a:r>
              <a:rPr lang="en-US" altLang="zh-CN" sz="3600" b="1" dirty="0">
                <a:solidFill>
                  <a:srgbClr val="99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600" b="1" dirty="0">
                <a:solidFill>
                  <a:srgbClr val="990000"/>
                </a:solidFill>
              </a:rPr>
              <a:t>sizeof </a:t>
            </a:r>
            <a:r>
              <a:rPr lang="en-US" altLang="zh-CN" sz="3600" dirty="0">
                <a:solidFill>
                  <a:srgbClr val="990000"/>
                </a:solidFill>
              </a:rPr>
              <a:t>(ElemType));</a:t>
            </a:r>
            <a:endParaRPr lang="en-US" altLang="zh-CN" sz="36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if</a:t>
            </a:r>
            <a:r>
              <a:rPr lang="en-US" altLang="zh-CN" sz="3600" dirty="0">
                <a:solidFill>
                  <a:srgbClr val="660033"/>
                </a:solidFill>
              </a:rPr>
              <a:t> (</a:t>
            </a:r>
            <a:r>
              <a:rPr lang="en-US" altLang="zh-CN" sz="3600" b="1" dirty="0">
                <a:solidFill>
                  <a:srgbClr val="660033"/>
                </a:solidFill>
              </a:rPr>
              <a:t>!</a:t>
            </a:r>
            <a:r>
              <a:rPr lang="en-US" altLang="zh-CN" sz="3600" dirty="0">
                <a:solidFill>
                  <a:srgbClr val="660033"/>
                </a:solidFill>
              </a:rPr>
              <a:t>L.elem) </a:t>
            </a:r>
            <a:r>
              <a:rPr lang="en-US" altLang="zh-CN" sz="3600" b="1" dirty="0">
                <a:solidFill>
                  <a:srgbClr val="660033"/>
                </a:solidFill>
              </a:rPr>
              <a:t>exit</a:t>
            </a:r>
            <a:r>
              <a:rPr lang="en-US" altLang="zh-CN" sz="3600" dirty="0">
                <a:solidFill>
                  <a:srgbClr val="660033"/>
                </a:solidFill>
              </a:rPr>
              <a:t>(OVERFLOW);</a:t>
            </a:r>
            <a:endParaRPr lang="en-US" altLang="zh-CN" sz="3600" dirty="0">
              <a:solidFill>
                <a:srgbClr val="660033"/>
              </a:solidFill>
            </a:endParaRPr>
          </a:p>
        </p:txBody>
      </p:sp>
      <p:sp>
        <p:nvSpPr>
          <p:cNvPr id="87048" name="Rectangle 8"/>
          <p:cNvSpPr/>
          <p:nvPr/>
        </p:nvSpPr>
        <p:spPr>
          <a:xfrm>
            <a:off x="685800" y="3505200"/>
            <a:ext cx="5635625" cy="20685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990000"/>
                </a:solidFill>
              </a:rPr>
              <a:t>L.length = 0;</a:t>
            </a:r>
            <a:endParaRPr lang="en-US" altLang="zh-CN" sz="3600" dirty="0">
              <a:solidFill>
                <a:srgbClr val="99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990000"/>
                </a:solidFill>
              </a:rPr>
              <a:t>L.listsize = LIST_INIT_SIZE</a:t>
            </a:r>
            <a:endParaRPr lang="en-US" altLang="zh-CN" sz="3600" dirty="0">
              <a:solidFill>
                <a:srgbClr val="99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return</a:t>
            </a:r>
            <a:r>
              <a:rPr lang="en-US" altLang="zh-CN" sz="3600" dirty="0">
                <a:solidFill>
                  <a:srgbClr val="660033"/>
                </a:solidFill>
              </a:rPr>
              <a:t> OK;</a:t>
            </a:r>
            <a:endParaRPr lang="en-US" altLang="zh-CN" sz="3600" dirty="0">
              <a:solidFill>
                <a:srgbClr val="660033"/>
              </a:solidFill>
            </a:endParaRPr>
          </a:p>
        </p:txBody>
      </p:sp>
      <p:sp>
        <p:nvSpPr>
          <p:cNvPr id="87051" name="AutoShape 11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rgbClr val="FFCC00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87045" grpId="0"/>
      <p:bldP spid="87046" grpId="0"/>
      <p:bldP spid="87047" grpId="0"/>
      <p:bldP spid="87048" grpId="0"/>
      <p:bldP spid="8705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403225" y="998538"/>
            <a:ext cx="8486775" cy="1768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008080"/>
                </a:solidFill>
                <a:ea typeface="楷体_GB2312" pitchFamily="49" charset="-122"/>
              </a:rPr>
              <a:t>线性表</a:t>
            </a:r>
            <a:r>
              <a:rPr lang="zh-CN" altLang="en-US" sz="4400" dirty="0">
                <a:ea typeface="楷体_GB2312" pitchFamily="49" charset="-122"/>
              </a:rPr>
              <a:t>操作</a:t>
            </a:r>
            <a:endParaRPr lang="zh-CN" altLang="en-US" sz="44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400" dirty="0">
                <a:ea typeface="楷体_GB2312" pitchFamily="49" charset="-122"/>
              </a:rPr>
              <a:t>           </a:t>
            </a:r>
            <a:r>
              <a:rPr lang="en-US" altLang="zh-CN" sz="4400" b="1" dirty="0">
                <a:solidFill>
                  <a:srgbClr val="003399"/>
                </a:solidFill>
                <a:ea typeface="楷体_GB2312" pitchFamily="49" charset="-122"/>
              </a:rPr>
              <a:t>ListInsert</a:t>
            </a:r>
            <a:r>
              <a:rPr lang="en-US" altLang="zh-CN" sz="4400" b="1" dirty="0">
                <a:solidFill>
                  <a:srgbClr val="003399"/>
                </a:solidFill>
              </a:rPr>
              <a:t>(&amp;L, i, e)</a:t>
            </a:r>
            <a:r>
              <a:rPr lang="zh-CN" altLang="en-US" sz="4400" dirty="0">
                <a:ea typeface="楷体_GB2312" pitchFamily="49" charset="-122"/>
              </a:rPr>
              <a:t>的实现：</a:t>
            </a:r>
            <a:endParaRPr lang="zh-CN" altLang="en-US" sz="4400" dirty="0"/>
          </a:p>
        </p:txBody>
      </p:sp>
      <p:sp>
        <p:nvSpPr>
          <p:cNvPr id="43011" name="Text Box 3"/>
          <p:cNvSpPr txBox="1"/>
          <p:nvPr/>
        </p:nvSpPr>
        <p:spPr>
          <a:xfrm>
            <a:off x="476250" y="3357563"/>
            <a:ext cx="21780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首先分析</a:t>
            </a:r>
            <a:r>
              <a:rPr lang="en-US" altLang="zh-CN" sz="36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sz="36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3012" name="Text Box 4"/>
          <p:cNvSpPr txBox="1"/>
          <p:nvPr/>
        </p:nvSpPr>
        <p:spPr>
          <a:xfrm>
            <a:off x="1066800" y="4021138"/>
            <a:ext cx="8077200" cy="2409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插入元素时，</a:t>
            </a:r>
            <a:endParaRPr lang="zh-CN" altLang="en-US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线性表的</a:t>
            </a:r>
            <a:r>
              <a:rPr lang="zh-CN" altLang="en-US" sz="4000" b="1" dirty="0">
                <a:ea typeface="楷体_GB2312" pitchFamily="49" charset="-122"/>
              </a:rPr>
              <a:t>逻辑结构</a:t>
            </a:r>
            <a:r>
              <a:rPr lang="zh-CN" altLang="en-US" sz="4000" b="1" dirty="0">
                <a:solidFill>
                  <a:srgbClr val="003399"/>
                </a:solidFill>
                <a:ea typeface="楷体_GB2312" pitchFamily="49" charset="-122"/>
              </a:rPr>
              <a:t>发生什么变化</a:t>
            </a:r>
            <a:r>
              <a:rPr lang="zh-CN" altLang="en-US" sz="4000" dirty="0">
                <a:ea typeface="楷体_GB2312" pitchFamily="49" charset="-122"/>
              </a:rPr>
              <a:t>？</a:t>
            </a:r>
            <a:endParaRPr lang="zh-CN" altLang="en-US" sz="40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40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ext Box 2"/>
          <p:cNvSpPr txBox="1"/>
          <p:nvPr/>
        </p:nvSpPr>
        <p:spPr>
          <a:xfrm>
            <a:off x="236538" y="609600"/>
            <a:ext cx="8602662" cy="1431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4400" dirty="0">
                <a:ea typeface="楷体_GB2312" pitchFamily="49" charset="-122"/>
              </a:rPr>
              <a:t>(a</a:t>
            </a:r>
            <a:r>
              <a:rPr lang="en-US" altLang="zh-CN" sz="4400" baseline="-25000" dirty="0">
                <a:ea typeface="楷体_GB2312" pitchFamily="49" charset="-122"/>
              </a:rPr>
              <a:t>1</a:t>
            </a:r>
            <a:r>
              <a:rPr lang="en-US" altLang="zh-CN" sz="4400" dirty="0">
                <a:ea typeface="楷体_GB2312" pitchFamily="49" charset="-122"/>
              </a:rPr>
              <a:t>, …, </a:t>
            </a:r>
            <a:r>
              <a:rPr lang="en-US" altLang="zh-CN" sz="4400" b="1" dirty="0">
                <a:ea typeface="楷体_GB2312" pitchFamily="49" charset="-122"/>
              </a:rPr>
              <a:t>a</a:t>
            </a:r>
            <a:r>
              <a:rPr lang="en-US" altLang="zh-CN" sz="4400" b="1" baseline="-25000" dirty="0">
                <a:ea typeface="楷体_GB2312" pitchFamily="49" charset="-122"/>
              </a:rPr>
              <a:t>i-1</a:t>
            </a:r>
            <a:r>
              <a:rPr lang="en-US" altLang="zh-CN" sz="4400" b="1" dirty="0">
                <a:ea typeface="楷体_GB2312" pitchFamily="49" charset="-122"/>
              </a:rPr>
              <a:t>, a</a:t>
            </a:r>
            <a:r>
              <a:rPr lang="en-US" altLang="zh-CN" sz="4400" b="1" baseline="-25000" dirty="0">
                <a:ea typeface="楷体_GB2312" pitchFamily="49" charset="-122"/>
              </a:rPr>
              <a:t>i</a:t>
            </a:r>
            <a:r>
              <a:rPr lang="en-US" altLang="zh-CN" sz="4400" b="1" dirty="0">
                <a:ea typeface="楷体_GB2312" pitchFamily="49" charset="-122"/>
              </a:rPr>
              <a:t>, </a:t>
            </a:r>
            <a:r>
              <a:rPr lang="en-US" altLang="zh-CN" sz="4400" dirty="0">
                <a:ea typeface="楷体_GB2312" pitchFamily="49" charset="-122"/>
              </a:rPr>
              <a:t>…, a</a:t>
            </a:r>
            <a:r>
              <a:rPr lang="en-US" altLang="zh-CN" sz="4400" baseline="-25000" dirty="0">
                <a:ea typeface="楷体_GB2312" pitchFamily="49" charset="-122"/>
              </a:rPr>
              <a:t>n</a:t>
            </a:r>
            <a:r>
              <a:rPr lang="en-US" altLang="zh-CN" sz="4400" dirty="0">
                <a:ea typeface="楷体_GB2312" pitchFamily="49" charset="-122"/>
              </a:rPr>
              <a:t>) </a:t>
            </a:r>
            <a:r>
              <a:rPr lang="zh-CN" altLang="en-US" sz="4400" dirty="0">
                <a:ea typeface="楷体_GB2312" pitchFamily="49" charset="-122"/>
              </a:rPr>
              <a:t>改变为</a:t>
            </a:r>
            <a:endParaRPr lang="zh-CN" altLang="en-US" sz="44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ea typeface="楷体_GB2312" pitchFamily="49" charset="-122"/>
              </a:rPr>
              <a:t>                      </a:t>
            </a:r>
            <a:r>
              <a:rPr lang="en-US" altLang="zh-CN" sz="4400" dirty="0">
                <a:ea typeface="楷体_GB2312" pitchFamily="49" charset="-122"/>
              </a:rPr>
              <a:t>(a</a:t>
            </a:r>
            <a:r>
              <a:rPr lang="en-US" altLang="zh-CN" sz="4400" baseline="-25000" dirty="0">
                <a:ea typeface="楷体_GB2312" pitchFamily="49" charset="-122"/>
              </a:rPr>
              <a:t>1</a:t>
            </a:r>
            <a:r>
              <a:rPr lang="en-US" altLang="zh-CN" sz="4400" dirty="0">
                <a:ea typeface="楷体_GB2312" pitchFamily="49" charset="-122"/>
              </a:rPr>
              <a:t>, …,</a:t>
            </a:r>
            <a:r>
              <a:rPr lang="en-US" altLang="zh-CN" sz="4400" b="1" dirty="0">
                <a:solidFill>
                  <a:srgbClr val="FF00FF"/>
                </a:solidFill>
                <a:ea typeface="楷体_GB2312" pitchFamily="49" charset="-122"/>
              </a:rPr>
              <a:t> a</a:t>
            </a:r>
            <a:r>
              <a:rPr lang="en-US" altLang="zh-CN" sz="4400" b="1" baseline="-25000" dirty="0">
                <a:solidFill>
                  <a:srgbClr val="FF00FF"/>
                </a:solidFill>
                <a:ea typeface="楷体_GB2312" pitchFamily="49" charset="-122"/>
              </a:rPr>
              <a:t>i-1</a:t>
            </a:r>
            <a:r>
              <a:rPr lang="en-US" altLang="zh-CN" sz="4400" b="1" dirty="0">
                <a:solidFill>
                  <a:srgbClr val="FF00FF"/>
                </a:solidFill>
                <a:ea typeface="楷体_GB2312" pitchFamily="49" charset="-122"/>
              </a:rPr>
              <a:t>, e, a</a:t>
            </a:r>
            <a:r>
              <a:rPr lang="en-US" altLang="zh-CN" sz="4400" b="1" baseline="-25000" dirty="0">
                <a:solidFill>
                  <a:srgbClr val="FF00FF"/>
                </a:solidFill>
                <a:ea typeface="楷体_GB2312" pitchFamily="49" charset="-122"/>
              </a:rPr>
              <a:t>i</a:t>
            </a:r>
            <a:r>
              <a:rPr lang="en-US" altLang="zh-CN" sz="4400" dirty="0">
                <a:ea typeface="楷体_GB2312" pitchFamily="49" charset="-122"/>
              </a:rPr>
              <a:t>, …, a</a:t>
            </a:r>
            <a:r>
              <a:rPr lang="en-US" altLang="zh-CN" sz="4400" baseline="-25000" dirty="0">
                <a:ea typeface="楷体_GB2312" pitchFamily="49" charset="-122"/>
              </a:rPr>
              <a:t>n</a:t>
            </a:r>
            <a:r>
              <a:rPr lang="en-US" altLang="zh-CN" sz="4400" dirty="0">
                <a:ea typeface="楷体_GB2312" pitchFamily="49" charset="-122"/>
              </a:rPr>
              <a:t>)</a:t>
            </a:r>
            <a:endParaRPr lang="en-US" altLang="zh-CN" sz="2400" dirty="0"/>
          </a:p>
        </p:txBody>
      </p:sp>
      <p:grpSp>
        <p:nvGrpSpPr>
          <p:cNvPr id="2" name="Group 51"/>
          <p:cNvGrpSpPr/>
          <p:nvPr/>
        </p:nvGrpSpPr>
        <p:grpSpPr>
          <a:xfrm>
            <a:off x="0" y="3505200"/>
            <a:ext cx="9472613" cy="990600"/>
            <a:chOff x="0" y="2208"/>
            <a:chExt cx="5967" cy="624"/>
          </a:xfrm>
        </p:grpSpPr>
        <p:sp>
          <p:nvSpPr>
            <p:cNvPr id="49194" name="Text Box 3"/>
            <p:cNvSpPr txBox="1"/>
            <p:nvPr/>
          </p:nvSpPr>
          <p:spPr>
            <a:xfrm>
              <a:off x="159" y="2208"/>
              <a:ext cx="5808" cy="5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4800" dirty="0">
                  <a:ea typeface="楷体_GB2312" pitchFamily="49" charset="-122"/>
                </a:rPr>
                <a:t>a</a:t>
              </a:r>
              <a:r>
                <a:rPr lang="en-US" altLang="zh-CN" sz="4800" baseline="-25000" dirty="0">
                  <a:ea typeface="楷体_GB2312" pitchFamily="49" charset="-122"/>
                </a:rPr>
                <a:t>1</a:t>
              </a:r>
              <a:r>
                <a:rPr lang="en-US" altLang="zh-CN" sz="4800" dirty="0">
                  <a:ea typeface="楷体_GB2312" pitchFamily="49" charset="-122"/>
                </a:rPr>
                <a:t>  a</a:t>
              </a:r>
              <a:r>
                <a:rPr lang="en-US" altLang="zh-CN" sz="4800" baseline="-25000" dirty="0">
                  <a:ea typeface="楷体_GB2312" pitchFamily="49" charset="-122"/>
                </a:rPr>
                <a:t>2</a:t>
              </a:r>
              <a:r>
                <a:rPr lang="en-US" altLang="zh-CN" sz="4800" dirty="0">
                  <a:ea typeface="楷体_GB2312" pitchFamily="49" charset="-122"/>
                </a:rPr>
                <a:t>    </a:t>
              </a:r>
              <a:r>
                <a:rPr lang="en-US" altLang="zh-CN" sz="4800" b="1" dirty="0">
                  <a:ea typeface="楷体_GB2312" pitchFamily="49" charset="-122"/>
                </a:rPr>
                <a:t>…</a:t>
              </a:r>
              <a:r>
                <a:rPr lang="en-US" altLang="zh-CN" sz="4800" dirty="0">
                  <a:ea typeface="楷体_GB2312" pitchFamily="49" charset="-122"/>
                </a:rPr>
                <a:t>    a</a:t>
              </a:r>
              <a:r>
                <a:rPr lang="en-US" altLang="zh-CN" sz="4800" baseline="-25000" dirty="0">
                  <a:ea typeface="楷体_GB2312" pitchFamily="49" charset="-122"/>
                </a:rPr>
                <a:t>i-1</a:t>
              </a:r>
              <a:r>
                <a:rPr lang="en-US" altLang="zh-CN" sz="4800" dirty="0">
                  <a:ea typeface="楷体_GB2312" pitchFamily="49" charset="-122"/>
                </a:rPr>
                <a:t>   a</a:t>
              </a:r>
              <a:r>
                <a:rPr lang="en-US" altLang="zh-CN" sz="4800" baseline="-25000" dirty="0">
                  <a:ea typeface="楷体_GB2312" pitchFamily="49" charset="-122"/>
                </a:rPr>
                <a:t>i</a:t>
              </a:r>
              <a:r>
                <a:rPr lang="en-US" altLang="zh-CN" sz="4800" dirty="0">
                  <a:ea typeface="楷体_GB2312" pitchFamily="49" charset="-122"/>
                </a:rPr>
                <a:t>  </a:t>
              </a:r>
              <a:r>
                <a:rPr lang="en-US" altLang="zh-CN" sz="4800" b="1" baseline="-25000" dirty="0">
                  <a:ea typeface="楷体_GB2312" pitchFamily="49" charset="-122"/>
                </a:rPr>
                <a:t> </a:t>
              </a:r>
              <a:r>
                <a:rPr lang="en-US" altLang="zh-CN" sz="4800" dirty="0">
                  <a:ea typeface="楷体_GB2312" pitchFamily="49" charset="-122"/>
                </a:rPr>
                <a:t>  </a:t>
              </a:r>
              <a:r>
                <a:rPr lang="en-US" altLang="zh-CN" sz="4800" b="1" dirty="0">
                  <a:ea typeface="楷体_GB2312" pitchFamily="49" charset="-122"/>
                </a:rPr>
                <a:t>…</a:t>
              </a:r>
              <a:r>
                <a:rPr lang="en-US" altLang="zh-CN" sz="4800" dirty="0">
                  <a:ea typeface="楷体_GB2312" pitchFamily="49" charset="-122"/>
                </a:rPr>
                <a:t>    a</a:t>
              </a:r>
              <a:r>
                <a:rPr lang="en-US" altLang="zh-CN" sz="4800" baseline="-25000" dirty="0">
                  <a:ea typeface="楷体_GB2312" pitchFamily="49" charset="-122"/>
                </a:rPr>
                <a:t>n</a:t>
              </a:r>
              <a:endParaRPr lang="en-US" altLang="zh-CN" sz="4800" baseline="-25000" dirty="0">
                <a:ea typeface="楷体_GB2312" pitchFamily="49" charset="-122"/>
              </a:endParaRPr>
            </a:p>
          </p:txBody>
        </p:sp>
        <p:sp>
          <p:nvSpPr>
            <p:cNvPr id="49195" name="Line 4"/>
            <p:cNvSpPr/>
            <p:nvPr/>
          </p:nvSpPr>
          <p:spPr>
            <a:xfrm>
              <a:off x="0" y="2304"/>
              <a:ext cx="55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6" name="Line 5"/>
            <p:cNvSpPr/>
            <p:nvPr/>
          </p:nvSpPr>
          <p:spPr>
            <a:xfrm>
              <a:off x="0" y="2784"/>
              <a:ext cx="55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7" name="Line 6"/>
            <p:cNvSpPr/>
            <p:nvPr/>
          </p:nvSpPr>
          <p:spPr>
            <a:xfrm>
              <a:off x="1968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8" name="Line 7"/>
            <p:cNvSpPr/>
            <p:nvPr/>
          </p:nvSpPr>
          <p:spPr>
            <a:xfrm>
              <a:off x="2736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9" name="Line 8"/>
            <p:cNvSpPr/>
            <p:nvPr/>
          </p:nvSpPr>
          <p:spPr>
            <a:xfrm>
              <a:off x="3312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0" name="Line 9"/>
            <p:cNvSpPr/>
            <p:nvPr/>
          </p:nvSpPr>
          <p:spPr>
            <a:xfrm>
              <a:off x="4896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1" name="Line 13"/>
            <p:cNvSpPr/>
            <p:nvPr/>
          </p:nvSpPr>
          <p:spPr>
            <a:xfrm>
              <a:off x="591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2" name="Line 14"/>
            <p:cNvSpPr/>
            <p:nvPr/>
          </p:nvSpPr>
          <p:spPr>
            <a:xfrm>
              <a:off x="1152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203" name="Line 15"/>
            <p:cNvSpPr/>
            <p:nvPr/>
          </p:nvSpPr>
          <p:spPr>
            <a:xfrm>
              <a:off x="4128" y="230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52"/>
          <p:cNvGrpSpPr/>
          <p:nvPr/>
        </p:nvGrpSpPr>
        <p:grpSpPr>
          <a:xfrm>
            <a:off x="0" y="4953000"/>
            <a:ext cx="4384675" cy="914400"/>
            <a:chOff x="0" y="3120"/>
            <a:chExt cx="2762" cy="576"/>
          </a:xfrm>
        </p:grpSpPr>
        <p:sp>
          <p:nvSpPr>
            <p:cNvPr id="49187" name="Text Box 10"/>
            <p:cNvSpPr txBox="1"/>
            <p:nvPr/>
          </p:nvSpPr>
          <p:spPr>
            <a:xfrm>
              <a:off x="144" y="3120"/>
              <a:ext cx="2618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4800" dirty="0">
                  <a:ea typeface="楷体_GB2312" pitchFamily="49" charset="-122"/>
                </a:rPr>
                <a:t>a</a:t>
              </a:r>
              <a:r>
                <a:rPr lang="en-US" altLang="zh-CN" sz="4800" baseline="-25000" dirty="0">
                  <a:ea typeface="楷体_GB2312" pitchFamily="49" charset="-122"/>
                </a:rPr>
                <a:t>1</a:t>
              </a:r>
              <a:r>
                <a:rPr lang="en-US" altLang="zh-CN" sz="4800" dirty="0">
                  <a:ea typeface="楷体_GB2312" pitchFamily="49" charset="-122"/>
                </a:rPr>
                <a:t>  a</a:t>
              </a:r>
              <a:r>
                <a:rPr lang="en-US" altLang="zh-CN" sz="4800" baseline="-25000" dirty="0">
                  <a:ea typeface="楷体_GB2312" pitchFamily="49" charset="-122"/>
                </a:rPr>
                <a:t>2</a:t>
              </a:r>
              <a:r>
                <a:rPr lang="en-US" altLang="zh-CN" sz="4800" dirty="0">
                  <a:ea typeface="楷体_GB2312" pitchFamily="49" charset="-122"/>
                </a:rPr>
                <a:t>    </a:t>
              </a:r>
              <a:r>
                <a:rPr lang="en-US" altLang="zh-CN" sz="4800" b="1" dirty="0">
                  <a:ea typeface="楷体_GB2312" pitchFamily="49" charset="-122"/>
                </a:rPr>
                <a:t>…</a:t>
              </a:r>
              <a:r>
                <a:rPr lang="en-US" altLang="zh-CN" sz="4800" dirty="0">
                  <a:ea typeface="楷体_GB2312" pitchFamily="49" charset="-122"/>
                </a:rPr>
                <a:t>    a</a:t>
              </a:r>
              <a:r>
                <a:rPr lang="en-US" altLang="zh-CN" sz="4800" baseline="-25000" dirty="0">
                  <a:ea typeface="楷体_GB2312" pitchFamily="49" charset="-122"/>
                </a:rPr>
                <a:t>i-1</a:t>
              </a:r>
              <a:r>
                <a:rPr lang="en-US" altLang="zh-CN" sz="5400" dirty="0">
                  <a:ea typeface="楷体_GB2312" pitchFamily="49" charset="-122"/>
                </a:rPr>
                <a:t> </a:t>
              </a:r>
              <a:endParaRPr lang="en-US" altLang="zh-CN" sz="5400" b="1" dirty="0">
                <a:ea typeface="楷体_GB2312" pitchFamily="49" charset="-122"/>
              </a:endParaRPr>
            </a:p>
          </p:txBody>
        </p:sp>
        <p:sp>
          <p:nvSpPr>
            <p:cNvPr id="49188" name="Line 11"/>
            <p:cNvSpPr/>
            <p:nvPr/>
          </p:nvSpPr>
          <p:spPr>
            <a:xfrm>
              <a:off x="1152" y="321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9" name="Line 12"/>
            <p:cNvSpPr/>
            <p:nvPr/>
          </p:nvSpPr>
          <p:spPr>
            <a:xfrm>
              <a:off x="1968" y="321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0" name="Line 16"/>
            <p:cNvSpPr/>
            <p:nvPr/>
          </p:nvSpPr>
          <p:spPr>
            <a:xfrm>
              <a:off x="0" y="3216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1" name="Line 17"/>
            <p:cNvSpPr/>
            <p:nvPr/>
          </p:nvSpPr>
          <p:spPr>
            <a:xfrm>
              <a:off x="0" y="3696"/>
              <a:ext cx="27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2" name="Line 18"/>
            <p:cNvSpPr/>
            <p:nvPr/>
          </p:nvSpPr>
          <p:spPr>
            <a:xfrm>
              <a:off x="591" y="321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3" name="Line 19"/>
            <p:cNvSpPr/>
            <p:nvPr/>
          </p:nvSpPr>
          <p:spPr>
            <a:xfrm>
              <a:off x="2736" y="321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54"/>
          <p:cNvGrpSpPr/>
          <p:nvPr/>
        </p:nvGrpSpPr>
        <p:grpSpPr>
          <a:xfrm>
            <a:off x="6553200" y="4953000"/>
            <a:ext cx="1143000" cy="914400"/>
            <a:chOff x="4128" y="3120"/>
            <a:chExt cx="720" cy="576"/>
          </a:xfrm>
        </p:grpSpPr>
        <p:sp>
          <p:nvSpPr>
            <p:cNvPr id="49183" name="Text Box 24"/>
            <p:cNvSpPr txBox="1"/>
            <p:nvPr/>
          </p:nvSpPr>
          <p:spPr>
            <a:xfrm>
              <a:off x="4224" y="3120"/>
              <a:ext cx="548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5400" b="1" dirty="0">
                  <a:ea typeface="楷体_GB2312" pitchFamily="49" charset="-122"/>
                </a:rPr>
                <a:t>…</a:t>
              </a:r>
              <a:endParaRPr lang="en-US" altLang="zh-CN" sz="5400" b="1" dirty="0">
                <a:ea typeface="楷体_GB2312" pitchFamily="49" charset="-122"/>
              </a:endParaRPr>
            </a:p>
          </p:txBody>
        </p:sp>
        <p:sp>
          <p:nvSpPr>
            <p:cNvPr id="49184" name="Line 28"/>
            <p:cNvSpPr/>
            <p:nvPr/>
          </p:nvSpPr>
          <p:spPr>
            <a:xfrm>
              <a:off x="4128" y="321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5" name="Line 29"/>
            <p:cNvSpPr/>
            <p:nvPr/>
          </p:nvSpPr>
          <p:spPr>
            <a:xfrm>
              <a:off x="4128" y="369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6" name="Line 33"/>
            <p:cNvSpPr/>
            <p:nvPr/>
          </p:nvSpPr>
          <p:spPr>
            <a:xfrm>
              <a:off x="4128" y="321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58"/>
          <p:cNvGrpSpPr/>
          <p:nvPr/>
        </p:nvGrpSpPr>
        <p:grpSpPr>
          <a:xfrm>
            <a:off x="5334000" y="4953000"/>
            <a:ext cx="1295400" cy="914400"/>
            <a:chOff x="3360" y="3120"/>
            <a:chExt cx="816" cy="576"/>
          </a:xfrm>
        </p:grpSpPr>
        <p:sp>
          <p:nvSpPr>
            <p:cNvPr id="49177" name="Line 25"/>
            <p:cNvSpPr/>
            <p:nvPr/>
          </p:nvSpPr>
          <p:spPr>
            <a:xfrm>
              <a:off x="3360" y="3216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9178" name="Group 55"/>
            <p:cNvGrpSpPr/>
            <p:nvPr/>
          </p:nvGrpSpPr>
          <p:grpSpPr>
            <a:xfrm>
              <a:off x="3360" y="3120"/>
              <a:ext cx="768" cy="576"/>
              <a:chOff x="3360" y="3120"/>
              <a:chExt cx="768" cy="576"/>
            </a:xfrm>
          </p:grpSpPr>
          <p:sp>
            <p:nvSpPr>
              <p:cNvPr id="49179" name="Text Box 22"/>
              <p:cNvSpPr txBox="1"/>
              <p:nvPr/>
            </p:nvSpPr>
            <p:spPr>
              <a:xfrm>
                <a:off x="3504" y="3120"/>
                <a:ext cx="357" cy="5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4800" dirty="0">
                    <a:ea typeface="楷体_GB2312" pitchFamily="49" charset="-122"/>
                  </a:rPr>
                  <a:t>a</a:t>
                </a:r>
                <a:r>
                  <a:rPr lang="en-US" altLang="zh-CN" sz="4800" baseline="-25000" dirty="0">
                    <a:ea typeface="楷体_GB2312" pitchFamily="49" charset="-122"/>
                  </a:rPr>
                  <a:t>i</a:t>
                </a:r>
                <a:endParaRPr lang="en-US" altLang="zh-CN" sz="5400" b="1" baseline="-25000" dirty="0">
                  <a:ea typeface="楷体_GB2312" pitchFamily="49" charset="-122"/>
                </a:endParaRPr>
              </a:p>
            </p:txBody>
          </p:sp>
          <p:sp>
            <p:nvSpPr>
              <p:cNvPr id="49180" name="Line 23"/>
              <p:cNvSpPr/>
              <p:nvPr/>
            </p:nvSpPr>
            <p:spPr>
              <a:xfrm>
                <a:off x="3615" y="3696"/>
                <a:ext cx="12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181" name="Line 26"/>
              <p:cNvSpPr/>
              <p:nvPr/>
            </p:nvSpPr>
            <p:spPr>
              <a:xfrm>
                <a:off x="3360" y="3696"/>
                <a:ext cx="7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182" name="Line 34"/>
              <p:cNvSpPr/>
              <p:nvPr/>
            </p:nvSpPr>
            <p:spPr>
              <a:xfrm>
                <a:off x="3360" y="3216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56"/>
          <p:cNvGrpSpPr/>
          <p:nvPr/>
        </p:nvGrpSpPr>
        <p:grpSpPr>
          <a:xfrm>
            <a:off x="4343400" y="5029200"/>
            <a:ext cx="990600" cy="838200"/>
            <a:chOff x="2736" y="3168"/>
            <a:chExt cx="624" cy="528"/>
          </a:xfrm>
        </p:grpSpPr>
        <p:sp>
          <p:nvSpPr>
            <p:cNvPr id="49174" name="Line 20"/>
            <p:cNvSpPr/>
            <p:nvPr/>
          </p:nvSpPr>
          <p:spPr>
            <a:xfrm>
              <a:off x="2736" y="321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5" name="Line 21"/>
            <p:cNvSpPr/>
            <p:nvPr/>
          </p:nvSpPr>
          <p:spPr>
            <a:xfrm>
              <a:off x="2736" y="3696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6" name="Text Box 37"/>
            <p:cNvSpPr txBox="1"/>
            <p:nvPr/>
          </p:nvSpPr>
          <p:spPr>
            <a:xfrm>
              <a:off x="2784" y="3168"/>
              <a:ext cx="382" cy="5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4800" b="1" dirty="0">
                  <a:solidFill>
                    <a:srgbClr val="FF00FF"/>
                  </a:solidFill>
                  <a:ea typeface="楷体_GB2312" pitchFamily="49" charset="-122"/>
                </a:rPr>
                <a:t> e</a:t>
              </a:r>
              <a:endParaRPr lang="en-US" altLang="zh-CN" sz="4400" b="1" dirty="0">
                <a:solidFill>
                  <a:srgbClr val="FF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8" name="Group 53"/>
          <p:cNvGrpSpPr/>
          <p:nvPr/>
        </p:nvGrpSpPr>
        <p:grpSpPr>
          <a:xfrm>
            <a:off x="7696200" y="4953000"/>
            <a:ext cx="1219200" cy="914400"/>
            <a:chOff x="4848" y="3120"/>
            <a:chExt cx="768" cy="576"/>
          </a:xfrm>
        </p:grpSpPr>
        <p:sp>
          <p:nvSpPr>
            <p:cNvPr id="49169" name="Text Box 27"/>
            <p:cNvSpPr txBox="1"/>
            <p:nvPr/>
          </p:nvSpPr>
          <p:spPr>
            <a:xfrm>
              <a:off x="4992" y="3120"/>
              <a:ext cx="465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5400" dirty="0">
                  <a:ea typeface="楷体_GB2312" pitchFamily="49" charset="-122"/>
                </a:rPr>
                <a:t>a</a:t>
              </a:r>
              <a:r>
                <a:rPr lang="en-US" altLang="zh-CN" sz="5400" baseline="-25000" dirty="0">
                  <a:ea typeface="楷体_GB2312" pitchFamily="49" charset="-122"/>
                </a:rPr>
                <a:t>n</a:t>
              </a:r>
              <a:endParaRPr lang="en-US" altLang="zh-CN" sz="5400" baseline="-25000" dirty="0">
                <a:ea typeface="楷体_GB2312" pitchFamily="49" charset="-122"/>
              </a:endParaRPr>
            </a:p>
          </p:txBody>
        </p:sp>
        <p:sp>
          <p:nvSpPr>
            <p:cNvPr id="49170" name="Line 30"/>
            <p:cNvSpPr/>
            <p:nvPr/>
          </p:nvSpPr>
          <p:spPr>
            <a:xfrm>
              <a:off x="4848" y="321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1" name="Line 38"/>
            <p:cNvSpPr/>
            <p:nvPr/>
          </p:nvSpPr>
          <p:spPr>
            <a:xfrm>
              <a:off x="4848" y="321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2" name="Line 39"/>
            <p:cNvSpPr/>
            <p:nvPr/>
          </p:nvSpPr>
          <p:spPr>
            <a:xfrm>
              <a:off x="4848" y="369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3" name="Line 40"/>
            <p:cNvSpPr/>
            <p:nvPr/>
          </p:nvSpPr>
          <p:spPr>
            <a:xfrm>
              <a:off x="5616" y="321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6121" name="Text Box 41"/>
          <p:cNvSpPr txBox="1"/>
          <p:nvPr/>
        </p:nvSpPr>
        <p:spPr>
          <a:xfrm>
            <a:off x="577850" y="2422525"/>
            <a:ext cx="20002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/>
              <a:t>&lt;a</a:t>
            </a:r>
            <a:r>
              <a:rPr lang="en-US" altLang="zh-CN" sz="4000" b="1" baseline="-25000" dirty="0"/>
              <a:t>i-1</a:t>
            </a:r>
            <a:r>
              <a:rPr lang="en-US" altLang="zh-CN" sz="4000" b="1" dirty="0"/>
              <a:t>, a</a:t>
            </a:r>
            <a:r>
              <a:rPr lang="en-US" altLang="zh-CN" sz="4000" b="1" baseline="-25000" dirty="0"/>
              <a:t>i</a:t>
            </a:r>
            <a:r>
              <a:rPr lang="en-US" altLang="zh-CN" sz="4000" b="1" dirty="0"/>
              <a:t>&gt;</a:t>
            </a:r>
            <a:endParaRPr lang="en-US" altLang="zh-CN" sz="2400" dirty="0"/>
          </a:p>
        </p:txBody>
      </p:sp>
      <p:sp>
        <p:nvSpPr>
          <p:cNvPr id="46123" name="AutoShape 43"/>
          <p:cNvSpPr/>
          <p:nvPr/>
        </p:nvSpPr>
        <p:spPr>
          <a:xfrm>
            <a:off x="2971800" y="2667000"/>
            <a:ext cx="1219200" cy="228600"/>
          </a:xfrm>
          <a:prstGeom prst="notchedRightArrow">
            <a:avLst>
              <a:gd name="adj1" fmla="val 50000"/>
              <a:gd name="adj2" fmla="val 133333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6124" name="Text Box 44"/>
          <p:cNvSpPr txBox="1"/>
          <p:nvPr/>
        </p:nvSpPr>
        <p:spPr>
          <a:xfrm>
            <a:off x="4648200" y="2422525"/>
            <a:ext cx="36639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/>
              <a:t>&lt;a</a:t>
            </a:r>
            <a:r>
              <a:rPr lang="en-US" altLang="zh-CN" sz="4000" b="1" baseline="-25000" dirty="0"/>
              <a:t>i-1</a:t>
            </a:r>
            <a:r>
              <a:rPr lang="en-US" altLang="zh-CN" sz="4000" b="1" dirty="0"/>
              <a:t>, e&gt;,  &lt;e, a</a:t>
            </a:r>
            <a:r>
              <a:rPr lang="en-US" altLang="zh-CN" sz="4000" b="1" baseline="-25000" dirty="0"/>
              <a:t>i</a:t>
            </a:r>
            <a:r>
              <a:rPr lang="en-US" altLang="zh-CN" sz="4000" b="1" dirty="0"/>
              <a:t>&gt;</a:t>
            </a:r>
            <a:endParaRPr lang="en-US" altLang="zh-CN" sz="2400" dirty="0"/>
          </a:p>
        </p:txBody>
      </p:sp>
      <p:sp>
        <p:nvSpPr>
          <p:cNvPr id="46125" name="Line 45"/>
          <p:cNvSpPr/>
          <p:nvPr/>
        </p:nvSpPr>
        <p:spPr>
          <a:xfrm>
            <a:off x="4343400" y="4419600"/>
            <a:ext cx="990600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46128" name="Line 48"/>
          <p:cNvSpPr/>
          <p:nvPr/>
        </p:nvSpPr>
        <p:spPr>
          <a:xfrm>
            <a:off x="7772400" y="4419600"/>
            <a:ext cx="1143000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grpSp>
        <p:nvGrpSpPr>
          <p:cNvPr id="9" name="Group 57"/>
          <p:cNvGrpSpPr/>
          <p:nvPr/>
        </p:nvGrpSpPr>
        <p:grpSpPr>
          <a:xfrm>
            <a:off x="4724400" y="5867400"/>
            <a:ext cx="3657600" cy="701675"/>
            <a:chOff x="2976" y="3696"/>
            <a:chExt cx="2304" cy="442"/>
          </a:xfrm>
        </p:grpSpPr>
        <p:sp>
          <p:nvSpPr>
            <p:cNvPr id="49167" name="Text Box 49"/>
            <p:cNvSpPr txBox="1"/>
            <p:nvPr/>
          </p:nvSpPr>
          <p:spPr>
            <a:xfrm>
              <a:off x="2976" y="3696"/>
              <a:ext cx="203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zh-CN" altLang="en-US" sz="4000" dirty="0">
                  <a:solidFill>
                    <a:srgbClr val="9900FF"/>
                  </a:solidFill>
                  <a:ea typeface="隶书" pitchFamily="49" charset="-122"/>
                </a:rPr>
                <a:t>表的长度增加</a:t>
              </a:r>
              <a:endParaRPr lang="zh-CN" altLang="en-US" sz="2400" dirty="0"/>
            </a:p>
          </p:txBody>
        </p:sp>
        <p:sp>
          <p:nvSpPr>
            <p:cNvPr id="49168" name="AutoShape 50"/>
            <p:cNvSpPr/>
            <p:nvPr/>
          </p:nvSpPr>
          <p:spPr>
            <a:xfrm>
              <a:off x="5184" y="3696"/>
              <a:ext cx="96" cy="432"/>
            </a:xfrm>
            <a:prstGeom prst="upArrow">
              <a:avLst>
                <a:gd name="adj1" fmla="val 50000"/>
                <a:gd name="adj2" fmla="val 112500"/>
              </a:avLst>
            </a:prstGeom>
            <a:solidFill>
              <a:srgbClr val="9900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121" grpId="0"/>
      <p:bldP spid="46123" grpId="0" animBg="1"/>
      <p:bldP spid="4612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ext Box 1026"/>
          <p:cNvSpPr txBox="1"/>
          <p:nvPr/>
        </p:nvSpPr>
        <p:spPr>
          <a:xfrm>
            <a:off x="76200" y="155575"/>
            <a:ext cx="8991600" cy="6430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/>
              <a:t> </a:t>
            </a:r>
            <a:r>
              <a:rPr lang="en-US" altLang="zh-CN" b="1" dirty="0">
                <a:solidFill>
                  <a:srgbClr val="000099"/>
                </a:solidFill>
              </a:rPr>
              <a:t>Status</a:t>
            </a:r>
            <a:r>
              <a:rPr lang="en-US" altLang="zh-CN" dirty="0">
                <a:solidFill>
                  <a:srgbClr val="000099"/>
                </a:solidFill>
              </a:rPr>
              <a:t> ListInsert_Sq(SqList </a:t>
            </a:r>
            <a:r>
              <a:rPr lang="en-US" altLang="zh-CN" b="1" dirty="0">
                <a:solidFill>
                  <a:srgbClr val="000099"/>
                </a:solidFill>
              </a:rPr>
              <a:t>&amp;</a:t>
            </a:r>
            <a:r>
              <a:rPr lang="en-US" altLang="zh-CN" dirty="0">
                <a:solidFill>
                  <a:srgbClr val="000099"/>
                </a:solidFill>
              </a:rPr>
              <a:t>L, int i, ElemType e) </a:t>
            </a:r>
            <a:r>
              <a:rPr lang="en-US" altLang="zh-CN" b="1" dirty="0">
                <a:solidFill>
                  <a:srgbClr val="000099"/>
                </a:solidFill>
              </a:rPr>
              <a:t>{</a:t>
            </a:r>
            <a:endParaRPr lang="en-US" altLang="zh-CN" dirty="0">
              <a:solidFill>
                <a:srgbClr val="000099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993366"/>
                </a:solidFill>
              </a:rPr>
              <a:t>  </a:t>
            </a:r>
            <a:r>
              <a:rPr lang="en-US" altLang="zh-CN" dirty="0">
                <a:solidFill>
                  <a:srgbClr val="000099"/>
                </a:solidFill>
              </a:rPr>
              <a:t>//</a:t>
            </a:r>
            <a:r>
              <a:rPr lang="en-US" altLang="zh-CN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在顺序表</a:t>
            </a:r>
            <a:r>
              <a:rPr lang="en-US" altLang="zh-CN" dirty="0">
                <a:solidFill>
                  <a:srgbClr val="000099"/>
                </a:solidFill>
                <a:ea typeface="隶书" pitchFamily="49" charset="-122"/>
              </a:rPr>
              <a:t>L</a:t>
            </a:r>
            <a:r>
              <a:rPr lang="zh-CN" altLang="en-US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的第 </a:t>
            </a:r>
            <a:r>
              <a:rPr lang="en-US" altLang="zh-CN" dirty="0">
                <a:solidFill>
                  <a:srgbClr val="000099"/>
                </a:solidFill>
                <a:ea typeface="隶书" pitchFamily="49" charset="-122"/>
              </a:rPr>
              <a:t>i </a:t>
            </a:r>
            <a:r>
              <a:rPr lang="zh-CN" altLang="en-US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个元素之前插入新的元素</a:t>
            </a:r>
            <a:r>
              <a:rPr lang="en-US" altLang="zh-CN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e,</a:t>
            </a:r>
            <a:endParaRPr lang="en-US" altLang="zh-CN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  <a:ea typeface="隶书" pitchFamily="49" charset="-122"/>
              </a:rPr>
              <a:t>// i </a:t>
            </a:r>
            <a:r>
              <a:rPr lang="zh-CN" altLang="en-US" dirty="0">
                <a:solidFill>
                  <a:srgbClr val="000099"/>
                </a:solidFill>
                <a:ea typeface="隶书" pitchFamily="49" charset="-122"/>
              </a:rPr>
              <a:t>的合法范围为  </a:t>
            </a:r>
            <a:r>
              <a:rPr lang="en-US" altLang="zh-CN" dirty="0">
                <a:solidFill>
                  <a:srgbClr val="000099"/>
                </a:solidFill>
                <a:ea typeface="隶书" pitchFamily="49" charset="-122"/>
              </a:rPr>
              <a:t>1</a:t>
            </a:r>
            <a:r>
              <a:rPr lang="en-US" altLang="zh-CN" dirty="0">
                <a:solidFill>
                  <a:srgbClr val="000099"/>
                </a:solidFill>
              </a:rPr>
              <a:t>≤i≤L.length+1</a:t>
            </a:r>
            <a:endParaRPr lang="en-US" altLang="zh-CN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dirty="0">
              <a:solidFill>
                <a:srgbClr val="993366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}</a:t>
            </a:r>
            <a:r>
              <a:rPr lang="en-US" altLang="zh-CN" dirty="0">
                <a:solidFill>
                  <a:srgbClr val="000099"/>
                </a:solidFill>
              </a:rPr>
              <a:t> // ListInsert_Sq</a:t>
            </a:r>
            <a:r>
              <a:rPr lang="en-US" altLang="zh-CN" dirty="0"/>
              <a:t>  </a:t>
            </a:r>
            <a:r>
              <a:rPr lang="en-US" altLang="zh-CN" sz="2400" dirty="0"/>
              <a:t>                       </a:t>
            </a:r>
            <a:endParaRPr lang="en-US" altLang="zh-CN" sz="2400" dirty="0"/>
          </a:p>
        </p:txBody>
      </p:sp>
      <p:sp>
        <p:nvSpPr>
          <p:cNvPr id="47107" name="Text Box 1027"/>
          <p:cNvSpPr txBox="1"/>
          <p:nvPr/>
        </p:nvSpPr>
        <p:spPr>
          <a:xfrm>
            <a:off x="3810000" y="5394325"/>
            <a:ext cx="43862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算法时间复杂度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为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4000" dirty="0"/>
          </a:p>
        </p:txBody>
      </p:sp>
      <p:sp>
        <p:nvSpPr>
          <p:cNvPr id="47108" name="Text Box 1028"/>
          <p:cNvSpPr txBox="1"/>
          <p:nvPr/>
        </p:nvSpPr>
        <p:spPr>
          <a:xfrm>
            <a:off x="4343400" y="6003925"/>
            <a:ext cx="425132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660033"/>
                </a:solidFill>
              </a:rPr>
              <a:t>O( ListLength(L) )</a:t>
            </a:r>
            <a:endParaRPr lang="en-US" altLang="zh-CN" sz="2400" b="1" dirty="0"/>
          </a:p>
        </p:txBody>
      </p:sp>
      <p:sp>
        <p:nvSpPr>
          <p:cNvPr id="47111" name="Rectangle 1031">
            <a:hlinkClick r:id="rId1" action="ppaction://hlinksldjump"/>
          </p:cNvPr>
          <p:cNvSpPr/>
          <p:nvPr/>
        </p:nvSpPr>
        <p:spPr>
          <a:xfrm>
            <a:off x="304800" y="2209800"/>
            <a:ext cx="8678863" cy="3749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</a:rPr>
              <a:t>q = </a:t>
            </a:r>
            <a:r>
              <a:rPr lang="en-US" altLang="zh-CN" b="1" dirty="0">
                <a:solidFill>
                  <a:schemeClr val="tx2"/>
                </a:solidFill>
              </a:rPr>
              <a:t>&amp;</a:t>
            </a:r>
            <a:r>
              <a:rPr lang="en-US" altLang="zh-CN" dirty="0">
                <a:solidFill>
                  <a:schemeClr val="tx2"/>
                </a:solidFill>
              </a:rPr>
              <a:t>(L.elem[i-1]);                 // q </a:t>
            </a:r>
            <a:r>
              <a:rPr lang="zh-CN" altLang="en-US" dirty="0">
                <a:solidFill>
                  <a:schemeClr val="tx2"/>
                </a:solidFill>
              </a:rPr>
              <a:t>指示插入位置</a:t>
            </a:r>
            <a:endParaRPr lang="zh-CN" altLang="en-US" dirty="0">
              <a:solidFill>
                <a:srgbClr val="990000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660033"/>
                </a:solidFill>
              </a:rPr>
              <a:t>for</a:t>
            </a:r>
            <a:r>
              <a:rPr lang="en-US" altLang="zh-CN" dirty="0">
                <a:solidFill>
                  <a:srgbClr val="660033"/>
                </a:solidFill>
              </a:rPr>
              <a:t> (p = </a:t>
            </a:r>
            <a:r>
              <a:rPr lang="en-US" altLang="zh-CN" b="1" dirty="0">
                <a:solidFill>
                  <a:srgbClr val="660033"/>
                </a:solidFill>
              </a:rPr>
              <a:t>&amp;</a:t>
            </a:r>
            <a:r>
              <a:rPr lang="en-US" altLang="zh-CN" dirty="0">
                <a:solidFill>
                  <a:srgbClr val="660033"/>
                </a:solidFill>
              </a:rPr>
              <a:t>(L.elem[L.length-1]); p &gt;= q;  --p)  </a:t>
            </a:r>
            <a:endParaRPr lang="en-US" altLang="zh-CN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660033"/>
                </a:solidFill>
              </a:rPr>
              <a:t>     *</a:t>
            </a:r>
            <a:r>
              <a:rPr lang="en-US" altLang="zh-CN" dirty="0">
                <a:solidFill>
                  <a:srgbClr val="660033"/>
                </a:solidFill>
              </a:rPr>
              <a:t>(p+1) = </a:t>
            </a:r>
            <a:r>
              <a:rPr lang="en-US" altLang="zh-CN" b="1" dirty="0">
                <a:solidFill>
                  <a:srgbClr val="660033"/>
                </a:solidFill>
              </a:rPr>
              <a:t>*</a:t>
            </a:r>
            <a:r>
              <a:rPr lang="en-US" altLang="zh-CN" dirty="0">
                <a:solidFill>
                  <a:srgbClr val="660033"/>
                </a:solidFill>
              </a:rPr>
              <a:t>p;       // </a:t>
            </a:r>
            <a:r>
              <a:rPr lang="zh-CN" altLang="en-US" dirty="0">
                <a:solidFill>
                  <a:srgbClr val="660033"/>
                </a:solidFill>
              </a:rPr>
              <a:t>插入位置及之后的</a:t>
            </a:r>
            <a:r>
              <a:rPr lang="zh-CN" altLang="en-US" b="1" dirty="0">
                <a:solidFill>
                  <a:srgbClr val="660033"/>
                </a:solidFill>
              </a:rPr>
              <a:t>元素右移</a:t>
            </a:r>
            <a:endParaRPr lang="zh-CN" altLang="en-US" dirty="0">
              <a:solidFill>
                <a:srgbClr val="990000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CC0000"/>
                </a:solidFill>
              </a:rPr>
              <a:t>*</a:t>
            </a:r>
            <a:r>
              <a:rPr lang="en-US" altLang="zh-CN" dirty="0">
                <a:solidFill>
                  <a:srgbClr val="CC0000"/>
                </a:solidFill>
              </a:rPr>
              <a:t>q = e;       // </a:t>
            </a:r>
            <a:r>
              <a:rPr lang="zh-CN" altLang="en-US" dirty="0">
                <a:solidFill>
                  <a:srgbClr val="CC0000"/>
                </a:solidFill>
              </a:rPr>
              <a:t>插入</a:t>
            </a:r>
            <a:r>
              <a:rPr lang="en-US" altLang="zh-CN" dirty="0">
                <a:solidFill>
                  <a:srgbClr val="CC0000"/>
                </a:solidFill>
              </a:rPr>
              <a:t>e</a:t>
            </a:r>
            <a:endParaRPr lang="en-US" altLang="zh-CN" dirty="0">
              <a:solidFill>
                <a:srgbClr val="CC0000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CC0000"/>
                </a:solidFill>
              </a:rPr>
              <a:t>++L.length;   // </a:t>
            </a:r>
            <a:r>
              <a:rPr lang="zh-CN" altLang="en-US" dirty="0">
                <a:solidFill>
                  <a:srgbClr val="CC0000"/>
                </a:solidFill>
              </a:rPr>
              <a:t>表长增</a:t>
            </a:r>
            <a:r>
              <a:rPr lang="en-US" altLang="zh-CN" dirty="0">
                <a:solidFill>
                  <a:srgbClr val="CC0000"/>
                </a:solidFill>
              </a:rPr>
              <a:t>1</a:t>
            </a:r>
            <a:endParaRPr lang="en-US" altLang="zh-CN" dirty="0">
              <a:solidFill>
                <a:srgbClr val="CC0000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990000"/>
                </a:solidFill>
              </a:rPr>
              <a:t>return </a:t>
            </a:r>
            <a:r>
              <a:rPr lang="en-US" altLang="zh-CN" dirty="0">
                <a:solidFill>
                  <a:srgbClr val="990000"/>
                </a:solidFill>
              </a:rPr>
              <a:t>OK;</a:t>
            </a:r>
            <a:endParaRPr lang="en-US" altLang="zh-CN" dirty="0">
              <a:solidFill>
                <a:srgbClr val="990000"/>
              </a:solidFill>
            </a:endParaRPr>
          </a:p>
        </p:txBody>
      </p:sp>
      <p:sp>
        <p:nvSpPr>
          <p:cNvPr id="47112" name="Text Box 1032">
            <a:hlinkClick r:id="rId2" action="ppaction://hlinksldjump"/>
          </p:cNvPr>
          <p:cNvSpPr txBox="1"/>
          <p:nvPr/>
        </p:nvSpPr>
        <p:spPr>
          <a:xfrm>
            <a:off x="1371600" y="1524000"/>
            <a:ext cx="1098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……</a:t>
            </a:r>
            <a:endParaRPr lang="en-US" altLang="zh-CN" sz="3600" dirty="0"/>
          </a:p>
        </p:txBody>
      </p:sp>
      <p:sp>
        <p:nvSpPr>
          <p:cNvPr id="47113" name="Rectangle 1033">
            <a:hlinkClick r:id="" action="ppaction://hlinkshowjump?jump=nextslide"/>
          </p:cNvPr>
          <p:cNvSpPr/>
          <p:nvPr/>
        </p:nvSpPr>
        <p:spPr>
          <a:xfrm>
            <a:off x="7162800" y="3505200"/>
            <a:ext cx="18224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元素右移</a:t>
            </a:r>
            <a:endParaRPr lang="zh-CN" altLang="en-US" b="1" dirty="0">
              <a:solidFill>
                <a:srgbClr val="660033"/>
              </a:solidFill>
            </a:endParaRPr>
          </a:p>
        </p:txBody>
      </p:sp>
      <p:sp>
        <p:nvSpPr>
          <p:cNvPr id="47114" name="Rectangle 1034"/>
          <p:cNvSpPr/>
          <p:nvPr/>
        </p:nvSpPr>
        <p:spPr>
          <a:xfrm>
            <a:off x="304800" y="2362200"/>
            <a:ext cx="8351838" cy="22320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b="1" i="1" dirty="0"/>
              <a:t>for (j=L.length-1;j&gt;=i-1;j--)</a:t>
            </a:r>
            <a:endParaRPr lang="en-US" altLang="zh-CN" b="1" i="1" dirty="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b="1" i="1" dirty="0"/>
              <a:t>    L.elem[j+1]=L.elem[j]</a:t>
            </a:r>
            <a:endParaRPr lang="en-US" altLang="zh-CN" b="1" i="1" dirty="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b="1" i="1" dirty="0"/>
              <a:t>L.elem[i-1]=e;</a:t>
            </a:r>
            <a:endParaRPr lang="en-US" altLang="zh-CN" b="1" i="1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8" grpId="0"/>
      <p:bldP spid="47111" grpId="0"/>
      <p:bldP spid="47112" grpId="0"/>
      <p:bldP spid="47113" grpId="0"/>
      <p:bldP spid="471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ext Box 2"/>
          <p:cNvSpPr txBox="1"/>
          <p:nvPr/>
        </p:nvSpPr>
        <p:spPr>
          <a:xfrm>
            <a:off x="152400" y="1350963"/>
            <a:ext cx="9067800" cy="5278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if</a:t>
            </a:r>
            <a:r>
              <a:rPr lang="en-US" altLang="zh-CN" dirty="0"/>
              <a:t> (L.length &gt;= L.listsize) </a:t>
            </a:r>
            <a:r>
              <a:rPr lang="en-US" altLang="zh-CN" b="1" dirty="0"/>
              <a:t>{</a:t>
            </a:r>
            <a:r>
              <a:rPr lang="en-US" altLang="zh-CN" dirty="0"/>
              <a:t> </a:t>
            </a: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                          // </a:t>
            </a:r>
            <a:r>
              <a:rPr lang="zh-CN" altLang="en-US" dirty="0">
                <a:ea typeface="隶书" pitchFamily="49" charset="-122"/>
              </a:rPr>
              <a:t>当前存储空间已满，增加分配</a:t>
            </a:r>
            <a:endParaRPr lang="zh-CN" altLang="en-US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/>
              <a:t>    </a:t>
            </a:r>
            <a:r>
              <a:rPr lang="en-US" altLang="zh-CN" sz="2800" b="1" dirty="0">
                <a:solidFill>
                  <a:srgbClr val="CC0000"/>
                </a:solidFill>
              </a:rPr>
              <a:t>newbase = (ElemType *)realloc(L.elem,                                                                 </a:t>
            </a:r>
            <a:endParaRPr lang="en-US" altLang="zh-CN" sz="2800" b="1" dirty="0">
              <a:solidFill>
                <a:srgbClr val="CC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CC0000"/>
                </a:solidFill>
              </a:rPr>
              <a:t>         (L.listsize+LISTINCREMENT)*sizeof (ElemType));</a:t>
            </a:r>
            <a:endParaRPr lang="en-US" altLang="zh-CN" sz="2800" b="1" dirty="0">
              <a:solidFill>
                <a:srgbClr val="CC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    if</a:t>
            </a:r>
            <a:r>
              <a:rPr lang="en-US" altLang="zh-CN" dirty="0"/>
              <a:t> (!newbase) </a:t>
            </a:r>
            <a:r>
              <a:rPr lang="en-US" altLang="zh-CN" b="1" dirty="0"/>
              <a:t>exit</a:t>
            </a:r>
            <a:r>
              <a:rPr lang="en-US" altLang="zh-CN" dirty="0"/>
              <a:t>(OVERFLOW);  </a:t>
            </a: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                           // </a:t>
            </a:r>
            <a:r>
              <a:rPr lang="zh-CN" altLang="en-US" dirty="0">
                <a:ea typeface="隶书" pitchFamily="49" charset="-122"/>
              </a:rPr>
              <a:t>存储分配失败</a:t>
            </a:r>
            <a:endParaRPr lang="zh-CN" altLang="en-US" dirty="0">
              <a:ea typeface="隶书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CC0000"/>
                </a:solidFill>
              </a:rPr>
              <a:t>L.elem = newbase;                // </a:t>
            </a:r>
            <a:r>
              <a:rPr lang="zh-CN" altLang="en-US" dirty="0">
                <a:solidFill>
                  <a:srgbClr val="CC0000"/>
                </a:solidFill>
                <a:ea typeface="隶书" pitchFamily="49" charset="-122"/>
              </a:rPr>
              <a:t>新基址</a:t>
            </a:r>
            <a:endParaRPr lang="zh-CN" altLang="en-US" dirty="0">
              <a:solidFill>
                <a:srgbClr val="CC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CC0000"/>
                </a:solidFill>
              </a:rPr>
              <a:t>    </a:t>
            </a:r>
            <a:r>
              <a:rPr lang="en-US" altLang="zh-CN" dirty="0">
                <a:solidFill>
                  <a:srgbClr val="CC0000"/>
                </a:solidFill>
              </a:rPr>
              <a:t>L.listsize += LISTINCREMENT; // </a:t>
            </a:r>
            <a:r>
              <a:rPr lang="zh-CN" altLang="en-US" dirty="0">
                <a:solidFill>
                  <a:srgbClr val="CC0000"/>
                </a:solidFill>
                <a:ea typeface="隶书" pitchFamily="49" charset="-122"/>
              </a:rPr>
              <a:t>增加存储容量</a:t>
            </a:r>
            <a:endParaRPr lang="zh-CN" altLang="en-US" dirty="0">
              <a:solidFill>
                <a:srgbClr val="CC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}</a:t>
            </a:r>
            <a:endParaRPr lang="en-US" altLang="zh-CN" dirty="0"/>
          </a:p>
        </p:txBody>
      </p:sp>
      <p:sp>
        <p:nvSpPr>
          <p:cNvPr id="96261" name="Rectangle 5"/>
          <p:cNvSpPr/>
          <p:nvPr/>
        </p:nvSpPr>
        <p:spPr>
          <a:xfrm>
            <a:off x="165100" y="187325"/>
            <a:ext cx="7521575" cy="1260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if</a:t>
            </a:r>
            <a:r>
              <a:rPr lang="en-US" altLang="zh-CN" dirty="0">
                <a:solidFill>
                  <a:srgbClr val="000099"/>
                </a:solidFill>
              </a:rPr>
              <a:t> (i &lt; 1 || i &gt; L.length+1) </a:t>
            </a:r>
            <a:r>
              <a:rPr lang="en-US" altLang="zh-CN" b="1" dirty="0">
                <a:solidFill>
                  <a:srgbClr val="000099"/>
                </a:solidFill>
              </a:rPr>
              <a:t>return</a:t>
            </a:r>
            <a:r>
              <a:rPr lang="en-US" altLang="zh-CN" dirty="0">
                <a:solidFill>
                  <a:srgbClr val="000099"/>
                </a:solidFill>
              </a:rPr>
              <a:t> ERROR; </a:t>
            </a:r>
            <a:endParaRPr lang="en-US" altLang="zh-CN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99"/>
                </a:solidFill>
              </a:rPr>
              <a:t>                                      </a:t>
            </a:r>
            <a:r>
              <a:rPr lang="en-US" altLang="zh-CN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en-US" altLang="zh-CN" dirty="0">
                <a:solidFill>
                  <a:srgbClr val="000099"/>
                </a:solidFill>
              </a:rPr>
              <a:t>//</a:t>
            </a:r>
            <a:r>
              <a:rPr lang="en-US" altLang="zh-CN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插入位置不合法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6262" name="AutoShape 6">
            <a:hlinkClick r:id="" action="ppaction://hlinkshowjump?jump=lastslideviewed"/>
          </p:cNvPr>
          <p:cNvSpPr/>
          <p:nvPr/>
        </p:nvSpPr>
        <p:spPr>
          <a:xfrm>
            <a:off x="8229600" y="6096000"/>
            <a:ext cx="457200" cy="4572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70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61" grpId="0"/>
      <p:bldP spid="962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5"/>
          <p:cNvGrpSpPr/>
          <p:nvPr/>
        </p:nvGrpSpPr>
        <p:grpSpPr>
          <a:xfrm>
            <a:off x="914400" y="4191000"/>
            <a:ext cx="7543800" cy="641350"/>
            <a:chOff x="576" y="2160"/>
            <a:chExt cx="4752" cy="404"/>
          </a:xfrm>
        </p:grpSpPr>
        <p:sp>
          <p:nvSpPr>
            <p:cNvPr id="52267" name="Text Box 2"/>
            <p:cNvSpPr txBox="1"/>
            <p:nvPr/>
          </p:nvSpPr>
          <p:spPr>
            <a:xfrm>
              <a:off x="614" y="2160"/>
              <a:ext cx="299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660033"/>
                  </a:solidFill>
                </a:rPr>
                <a:t>21  18  30  75  42  56  87</a:t>
              </a:r>
              <a:endParaRPr lang="en-US" altLang="zh-CN" sz="3600" dirty="0"/>
            </a:p>
          </p:txBody>
        </p:sp>
        <p:grpSp>
          <p:nvGrpSpPr>
            <p:cNvPr id="52268" name="Group 13"/>
            <p:cNvGrpSpPr/>
            <p:nvPr/>
          </p:nvGrpSpPr>
          <p:grpSpPr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52269" name="Rectangle 3"/>
              <p:cNvSpPr/>
              <p:nvPr/>
            </p:nvSpPr>
            <p:spPr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 cap="flat" cmpd="sng">
                <a:solidFill>
                  <a:srgbClr val="6600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endParaRPr lang="zh-CN" altLang="en-US" sz="6000" b="1" dirty="0">
                  <a:solidFill>
                    <a:schemeClr val="tx2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  <p:sp>
            <p:nvSpPr>
              <p:cNvPr id="52270" name="Line 4"/>
              <p:cNvSpPr/>
              <p:nvPr/>
            </p:nvSpPr>
            <p:spPr>
              <a:xfrm>
                <a:off x="1008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1" name="Line 5"/>
              <p:cNvSpPr/>
              <p:nvPr/>
            </p:nvSpPr>
            <p:spPr>
              <a:xfrm>
                <a:off x="1440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2" name="Line 6"/>
              <p:cNvSpPr/>
              <p:nvPr/>
            </p:nvSpPr>
            <p:spPr>
              <a:xfrm>
                <a:off x="1872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3" name="Line 7"/>
              <p:cNvSpPr/>
              <p:nvPr/>
            </p:nvSpPr>
            <p:spPr>
              <a:xfrm>
                <a:off x="2304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4" name="Line 8"/>
              <p:cNvSpPr/>
              <p:nvPr/>
            </p:nvSpPr>
            <p:spPr>
              <a:xfrm>
                <a:off x="2736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5" name="Line 9"/>
              <p:cNvSpPr/>
              <p:nvPr/>
            </p:nvSpPr>
            <p:spPr>
              <a:xfrm>
                <a:off x="3168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6" name="Line 10"/>
              <p:cNvSpPr/>
              <p:nvPr/>
            </p:nvSpPr>
            <p:spPr>
              <a:xfrm>
                <a:off x="3600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7" name="Line 11"/>
              <p:cNvSpPr/>
              <p:nvPr/>
            </p:nvSpPr>
            <p:spPr>
              <a:xfrm>
                <a:off x="4896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8" name="Line 12"/>
              <p:cNvSpPr/>
              <p:nvPr/>
            </p:nvSpPr>
            <p:spPr>
              <a:xfrm>
                <a:off x="4032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" name="Group 29"/>
          <p:cNvGrpSpPr/>
          <p:nvPr/>
        </p:nvGrpSpPr>
        <p:grpSpPr>
          <a:xfrm>
            <a:off x="914400" y="5607050"/>
            <a:ext cx="7543800" cy="641350"/>
            <a:chOff x="576" y="3052"/>
            <a:chExt cx="4752" cy="404"/>
          </a:xfrm>
        </p:grpSpPr>
        <p:grpSp>
          <p:nvGrpSpPr>
            <p:cNvPr id="52255" name="Group 14"/>
            <p:cNvGrpSpPr/>
            <p:nvPr/>
          </p:nvGrpSpPr>
          <p:grpSpPr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52257" name="Rectangle 15"/>
              <p:cNvSpPr/>
              <p:nvPr/>
            </p:nvSpPr>
            <p:spPr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 cap="flat" cmpd="sng">
                <a:solidFill>
                  <a:srgbClr val="6600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endParaRPr lang="zh-CN" altLang="en-US" sz="6000" b="1" dirty="0">
                  <a:solidFill>
                    <a:schemeClr val="tx2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  <p:sp>
            <p:nvSpPr>
              <p:cNvPr id="52258" name="Line 16"/>
              <p:cNvSpPr/>
              <p:nvPr/>
            </p:nvSpPr>
            <p:spPr>
              <a:xfrm>
                <a:off x="1008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9" name="Line 17"/>
              <p:cNvSpPr/>
              <p:nvPr/>
            </p:nvSpPr>
            <p:spPr>
              <a:xfrm>
                <a:off x="1440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0" name="Line 18"/>
              <p:cNvSpPr/>
              <p:nvPr/>
            </p:nvSpPr>
            <p:spPr>
              <a:xfrm>
                <a:off x="1872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1" name="Line 19"/>
              <p:cNvSpPr/>
              <p:nvPr/>
            </p:nvSpPr>
            <p:spPr>
              <a:xfrm>
                <a:off x="2304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2" name="Line 20"/>
              <p:cNvSpPr/>
              <p:nvPr/>
            </p:nvSpPr>
            <p:spPr>
              <a:xfrm>
                <a:off x="2736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3" name="Line 21"/>
              <p:cNvSpPr/>
              <p:nvPr/>
            </p:nvSpPr>
            <p:spPr>
              <a:xfrm>
                <a:off x="3168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4" name="Line 22"/>
              <p:cNvSpPr/>
              <p:nvPr/>
            </p:nvSpPr>
            <p:spPr>
              <a:xfrm>
                <a:off x="3600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5" name="Line 23"/>
              <p:cNvSpPr/>
              <p:nvPr/>
            </p:nvSpPr>
            <p:spPr>
              <a:xfrm>
                <a:off x="4896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6" name="Line 24"/>
              <p:cNvSpPr/>
              <p:nvPr/>
            </p:nvSpPr>
            <p:spPr>
              <a:xfrm>
                <a:off x="4032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56" name="Text Box 26"/>
            <p:cNvSpPr txBox="1"/>
            <p:nvPr/>
          </p:nvSpPr>
          <p:spPr>
            <a:xfrm>
              <a:off x="604" y="3052"/>
              <a:ext cx="170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660033"/>
                  </a:solidFill>
                </a:rPr>
                <a:t>21  18  30  75</a:t>
              </a:r>
              <a:endParaRPr lang="en-US" altLang="zh-CN" sz="3600" dirty="0"/>
            </a:p>
          </p:txBody>
        </p:sp>
      </p:grpSp>
      <p:sp>
        <p:nvSpPr>
          <p:cNvPr id="123932" name="Text Box 28"/>
          <p:cNvSpPr txBox="1"/>
          <p:nvPr/>
        </p:nvSpPr>
        <p:spPr>
          <a:xfrm>
            <a:off x="669925" y="425450"/>
            <a:ext cx="58610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</a:rPr>
              <a:t>例如：</a:t>
            </a:r>
            <a:r>
              <a:rPr lang="en-US" altLang="zh-CN" sz="3600" dirty="0">
                <a:solidFill>
                  <a:srgbClr val="660033"/>
                </a:solidFill>
              </a:rPr>
              <a:t>ListInsert_Sq(L, 5, 66)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sp>
        <p:nvSpPr>
          <p:cNvPr id="123935" name="Text Box 31"/>
          <p:cNvSpPr txBox="1"/>
          <p:nvPr/>
        </p:nvSpPr>
        <p:spPr>
          <a:xfrm>
            <a:off x="4724400" y="4800600"/>
            <a:ext cx="13049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solidFill>
                  <a:srgbClr val="CC0000"/>
                </a:solidFill>
              </a:rPr>
              <a:t>L.length-1</a:t>
            </a:r>
            <a:endParaRPr lang="en-US" altLang="zh-CN" sz="3600" dirty="0"/>
          </a:p>
        </p:txBody>
      </p:sp>
      <p:sp>
        <p:nvSpPr>
          <p:cNvPr id="123936" name="Text Box 32"/>
          <p:cNvSpPr txBox="1"/>
          <p:nvPr/>
        </p:nvSpPr>
        <p:spPr>
          <a:xfrm>
            <a:off x="1111250" y="4800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0</a:t>
            </a:r>
            <a:endParaRPr lang="en-US" altLang="zh-CN" sz="3600" dirty="0"/>
          </a:p>
        </p:txBody>
      </p:sp>
      <p:grpSp>
        <p:nvGrpSpPr>
          <p:cNvPr id="6" name="Group 35"/>
          <p:cNvGrpSpPr/>
          <p:nvPr/>
        </p:nvGrpSpPr>
        <p:grpSpPr>
          <a:xfrm>
            <a:off x="5457825" y="3371850"/>
            <a:ext cx="409575" cy="819150"/>
            <a:chOff x="3302" y="1644"/>
            <a:chExt cx="258" cy="516"/>
          </a:xfrm>
        </p:grpSpPr>
        <p:sp>
          <p:nvSpPr>
            <p:cNvPr id="52253" name="Line 33"/>
            <p:cNvSpPr/>
            <p:nvPr/>
          </p:nvSpPr>
          <p:spPr>
            <a:xfrm>
              <a:off x="3312" y="1728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2254" name="Text Box 34"/>
            <p:cNvSpPr txBox="1"/>
            <p:nvPr/>
          </p:nvSpPr>
          <p:spPr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rgbClr val="000099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7" name="Group 36"/>
          <p:cNvGrpSpPr/>
          <p:nvPr/>
        </p:nvGrpSpPr>
        <p:grpSpPr>
          <a:xfrm>
            <a:off x="4800600" y="3371850"/>
            <a:ext cx="409575" cy="819150"/>
            <a:chOff x="3302" y="1644"/>
            <a:chExt cx="258" cy="516"/>
          </a:xfrm>
        </p:grpSpPr>
        <p:sp>
          <p:nvSpPr>
            <p:cNvPr id="52251" name="Line 37"/>
            <p:cNvSpPr/>
            <p:nvPr/>
          </p:nvSpPr>
          <p:spPr>
            <a:xfrm>
              <a:off x="3312" y="1728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2252" name="Text Box 38"/>
            <p:cNvSpPr txBox="1"/>
            <p:nvPr/>
          </p:nvSpPr>
          <p:spPr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rgbClr val="000099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162425" y="3352800"/>
            <a:ext cx="409575" cy="819150"/>
            <a:chOff x="3302" y="1644"/>
            <a:chExt cx="258" cy="516"/>
          </a:xfrm>
        </p:grpSpPr>
        <p:sp>
          <p:nvSpPr>
            <p:cNvPr id="52249" name="Line 40"/>
            <p:cNvSpPr/>
            <p:nvPr/>
          </p:nvSpPr>
          <p:spPr>
            <a:xfrm>
              <a:off x="3312" y="1728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2250" name="Text Box 41"/>
            <p:cNvSpPr txBox="1"/>
            <p:nvPr/>
          </p:nvSpPr>
          <p:spPr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rgbClr val="000099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3476625" y="3295650"/>
            <a:ext cx="409575" cy="895350"/>
            <a:chOff x="2102" y="1596"/>
            <a:chExt cx="258" cy="564"/>
          </a:xfrm>
        </p:grpSpPr>
        <p:sp>
          <p:nvSpPr>
            <p:cNvPr id="52247" name="Line 42"/>
            <p:cNvSpPr/>
            <p:nvPr/>
          </p:nvSpPr>
          <p:spPr>
            <a:xfrm>
              <a:off x="2352" y="1680"/>
              <a:ext cx="0" cy="48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2248" name="Text Box 43"/>
            <p:cNvSpPr txBox="1"/>
            <p:nvPr/>
          </p:nvSpPr>
          <p:spPr>
            <a:xfrm>
              <a:off x="2102" y="1596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chemeClr val="tx2"/>
                  </a:solidFill>
                </a:rPr>
                <a:t>q</a:t>
              </a:r>
              <a:endParaRPr lang="en-US" altLang="zh-CN" sz="3600" dirty="0"/>
            </a:p>
          </p:txBody>
        </p:sp>
      </p:grpSp>
      <p:sp useBgFill="1">
        <p:nvSpPr>
          <p:cNvPr id="123949" name="Rectangle 45"/>
          <p:cNvSpPr/>
          <p:nvPr/>
        </p:nvSpPr>
        <p:spPr>
          <a:xfrm>
            <a:off x="5334000" y="3429000"/>
            <a:ext cx="457200" cy="762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 useBgFill="1">
        <p:nvSpPr>
          <p:cNvPr id="123950" name="Rectangle 46"/>
          <p:cNvSpPr/>
          <p:nvPr/>
        </p:nvSpPr>
        <p:spPr>
          <a:xfrm>
            <a:off x="4724400" y="3429000"/>
            <a:ext cx="457200" cy="762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23951" name="Text Box 47"/>
          <p:cNvSpPr txBox="1"/>
          <p:nvPr/>
        </p:nvSpPr>
        <p:spPr>
          <a:xfrm>
            <a:off x="5759450" y="560705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87</a:t>
            </a:r>
            <a:endParaRPr lang="en-US" altLang="zh-CN" sz="3600" dirty="0"/>
          </a:p>
        </p:txBody>
      </p:sp>
      <p:sp>
        <p:nvSpPr>
          <p:cNvPr id="123952" name="Text Box 48"/>
          <p:cNvSpPr txBox="1"/>
          <p:nvPr/>
        </p:nvSpPr>
        <p:spPr>
          <a:xfrm>
            <a:off x="5073650" y="560705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56</a:t>
            </a:r>
            <a:endParaRPr lang="en-US" altLang="zh-CN" sz="3600" dirty="0"/>
          </a:p>
        </p:txBody>
      </p:sp>
      <p:sp>
        <p:nvSpPr>
          <p:cNvPr id="123953" name="Text Box 49"/>
          <p:cNvSpPr txBox="1"/>
          <p:nvPr/>
        </p:nvSpPr>
        <p:spPr>
          <a:xfrm>
            <a:off x="4387850" y="560705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42</a:t>
            </a:r>
            <a:endParaRPr lang="en-US" altLang="zh-CN" sz="3600" dirty="0"/>
          </a:p>
        </p:txBody>
      </p:sp>
      <p:sp>
        <p:nvSpPr>
          <p:cNvPr id="123954" name="Text Box 50"/>
          <p:cNvSpPr txBox="1"/>
          <p:nvPr/>
        </p:nvSpPr>
        <p:spPr>
          <a:xfrm>
            <a:off x="3702050" y="560705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66</a:t>
            </a:r>
            <a:endParaRPr lang="en-US" altLang="zh-CN" sz="3600" dirty="0"/>
          </a:p>
        </p:txBody>
      </p:sp>
      <p:sp>
        <p:nvSpPr>
          <p:cNvPr id="123956" name="Rectangle 52"/>
          <p:cNvSpPr/>
          <p:nvPr/>
        </p:nvSpPr>
        <p:spPr>
          <a:xfrm>
            <a:off x="793750" y="1279525"/>
            <a:ext cx="7704138" cy="2530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chemeClr val="tx2"/>
                </a:solidFill>
              </a:rPr>
              <a:t>q = </a:t>
            </a:r>
            <a:r>
              <a:rPr lang="en-US" altLang="zh-CN" b="1" dirty="0">
                <a:solidFill>
                  <a:schemeClr val="tx2"/>
                </a:solidFill>
              </a:rPr>
              <a:t>&amp;</a:t>
            </a:r>
            <a:r>
              <a:rPr lang="en-US" altLang="zh-CN" dirty="0">
                <a:solidFill>
                  <a:schemeClr val="tx2"/>
                </a:solidFill>
              </a:rPr>
              <a:t>(L.elem[i-1]);      // q </a:t>
            </a:r>
            <a:r>
              <a:rPr lang="zh-CN" altLang="en-US" dirty="0">
                <a:solidFill>
                  <a:schemeClr val="tx2"/>
                </a:solidFill>
              </a:rPr>
              <a:t>指示插入位置</a:t>
            </a:r>
            <a:endParaRPr lang="zh-CN" altLang="en-US" dirty="0">
              <a:solidFill>
                <a:srgbClr val="990000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660033"/>
                </a:solidFill>
              </a:rPr>
              <a:t>for</a:t>
            </a:r>
            <a:r>
              <a:rPr lang="en-US" altLang="zh-CN" dirty="0">
                <a:solidFill>
                  <a:srgbClr val="660033"/>
                </a:solidFill>
              </a:rPr>
              <a:t> (p = </a:t>
            </a:r>
            <a:r>
              <a:rPr lang="en-US" altLang="zh-CN" b="1" dirty="0">
                <a:solidFill>
                  <a:srgbClr val="660033"/>
                </a:solidFill>
              </a:rPr>
              <a:t>&amp;</a:t>
            </a:r>
            <a:r>
              <a:rPr lang="en-US" altLang="zh-CN" dirty="0">
                <a:solidFill>
                  <a:srgbClr val="660033"/>
                </a:solidFill>
              </a:rPr>
              <a:t>(L.elem[L.length-1]); p &gt;= q;  --p)  </a:t>
            </a:r>
            <a:endParaRPr lang="en-US" altLang="zh-CN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660033"/>
                </a:solidFill>
              </a:rPr>
              <a:t>     *</a:t>
            </a:r>
            <a:r>
              <a:rPr lang="en-US" altLang="zh-CN" dirty="0">
                <a:solidFill>
                  <a:srgbClr val="660033"/>
                </a:solidFill>
              </a:rPr>
              <a:t>(p+1) = </a:t>
            </a:r>
            <a:r>
              <a:rPr lang="en-US" altLang="zh-CN" b="1" dirty="0">
                <a:solidFill>
                  <a:srgbClr val="660033"/>
                </a:solidFill>
              </a:rPr>
              <a:t>*</a:t>
            </a:r>
            <a:r>
              <a:rPr lang="en-US" altLang="zh-CN" dirty="0">
                <a:solidFill>
                  <a:srgbClr val="660033"/>
                </a:solidFill>
              </a:rPr>
              <a:t>p;</a:t>
            </a:r>
            <a:endParaRPr lang="en-US" altLang="zh-CN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CC0000"/>
                </a:solidFill>
              </a:rPr>
              <a:t>*q = e;</a:t>
            </a:r>
            <a:endParaRPr lang="en-US" altLang="zh-CN" dirty="0">
              <a:solidFill>
                <a:srgbClr val="CC0000"/>
              </a:solidFill>
            </a:endParaRPr>
          </a:p>
        </p:txBody>
      </p:sp>
      <p:grpSp>
        <p:nvGrpSpPr>
          <p:cNvPr id="10" name="Group 54"/>
          <p:cNvGrpSpPr/>
          <p:nvPr/>
        </p:nvGrpSpPr>
        <p:grpSpPr>
          <a:xfrm>
            <a:off x="3124200" y="3352800"/>
            <a:ext cx="409575" cy="819150"/>
            <a:chOff x="3302" y="1644"/>
            <a:chExt cx="258" cy="516"/>
          </a:xfrm>
        </p:grpSpPr>
        <p:sp>
          <p:nvSpPr>
            <p:cNvPr id="52245" name="Line 55"/>
            <p:cNvSpPr/>
            <p:nvPr/>
          </p:nvSpPr>
          <p:spPr>
            <a:xfrm>
              <a:off x="3312" y="1728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2246" name="Text Box 56"/>
            <p:cNvSpPr txBox="1"/>
            <p:nvPr/>
          </p:nvSpPr>
          <p:spPr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rgbClr val="000099"/>
                  </a:solidFill>
                </a:rPr>
                <a:t>p</a:t>
              </a:r>
              <a:endParaRPr lang="en-US" altLang="zh-CN" sz="3600" dirty="0"/>
            </a:p>
          </p:txBody>
        </p:sp>
      </p:grpSp>
      <p:sp useBgFill="1">
        <p:nvSpPr>
          <p:cNvPr id="123961" name="Rectangle 57"/>
          <p:cNvSpPr/>
          <p:nvPr/>
        </p:nvSpPr>
        <p:spPr>
          <a:xfrm>
            <a:off x="4038600" y="3429000"/>
            <a:ext cx="457200" cy="762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23962" name="AutoShape 58">
            <a:hlinkClick r:id="" action="ppaction://hlinkshowjump?jump=lastslideviewed"/>
          </p:cNvPr>
          <p:cNvSpPr/>
          <p:nvPr/>
        </p:nvSpPr>
        <p:spPr>
          <a:xfrm>
            <a:off x="8686800" y="6400800"/>
            <a:ext cx="457200" cy="4572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2" grpId="0"/>
      <p:bldP spid="123935" grpId="0"/>
      <p:bldP spid="123936" grpId="0"/>
      <p:bldP spid="123949" grpId="0" animBg="1"/>
      <p:bldP spid="123950" grpId="0" animBg="1"/>
      <p:bldP spid="123951" grpId="0"/>
      <p:bldP spid="123952" grpId="0"/>
      <p:bldP spid="123953" grpId="0"/>
      <p:bldP spid="123954" grpId="0"/>
      <p:bldP spid="123956" grpId="0"/>
      <p:bldP spid="123961" grpId="0" animBg="1"/>
      <p:bldP spid="1239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371600" y="419100"/>
            <a:ext cx="77724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b="1" dirty="0">
                <a:solidFill>
                  <a:schemeClr val="tx1"/>
                </a:solidFill>
              </a:rPr>
              <a:t> 2</a:t>
            </a:r>
            <a:r>
              <a:rPr lang="zh-CN" altLang="en-US" b="1" dirty="0">
                <a:solidFill>
                  <a:schemeClr val="tx1"/>
                </a:solidFill>
              </a:rPr>
              <a:t>．</a:t>
            </a:r>
            <a:r>
              <a:rPr lang="en-US" altLang="zh-CN" b="1" dirty="0">
                <a:solidFill>
                  <a:schemeClr val="tx1"/>
                </a:solidFill>
              </a:rPr>
              <a:t>1 </a:t>
            </a:r>
            <a:r>
              <a:rPr lang="zh-CN" altLang="en-US" b="1" dirty="0">
                <a:solidFill>
                  <a:schemeClr val="tx1"/>
                </a:solidFill>
              </a:rPr>
              <a:t>线性表的类型定义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0531" name="Rectangle 3"/>
          <p:cNvSpPr>
            <a:spLocks noGrp="1"/>
          </p:cNvSpPr>
          <p:nvPr>
            <p:ph type="body"/>
          </p:nvPr>
        </p:nvSpPr>
        <p:spPr>
          <a:xfrm>
            <a:off x="838200" y="2070100"/>
            <a:ext cx="8197850" cy="3060700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/>
              <a:t>线性表举例</a:t>
            </a:r>
            <a:r>
              <a:rPr lang="en-US" altLang="zh-CN" b="1" dirty="0"/>
              <a:t>:	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字母表      </a:t>
            </a:r>
            <a:r>
              <a:rPr lang="en-US" altLang="zh-CN" b="1" dirty="0"/>
              <a:t>(A,B,C,…,X,Y,Z) 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数据序列  </a:t>
            </a:r>
            <a:r>
              <a:rPr lang="en-US" altLang="zh-CN" b="1" dirty="0"/>
              <a:t>(6,17,28,50,92,188)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n</a:t>
            </a:r>
            <a:r>
              <a:rPr lang="zh-CN" altLang="en-US" b="1" dirty="0"/>
              <a:t>个元素的线性表</a:t>
            </a:r>
            <a:r>
              <a:rPr lang="en-US" altLang="zh-CN" b="1" dirty="0"/>
              <a:t>:</a:t>
            </a:r>
            <a:r>
              <a:rPr lang="zh-CN" altLang="en-US" b="1" dirty="0"/>
              <a:t>（相邻元素之间存在</a:t>
            </a:r>
            <a:r>
              <a:rPr lang="zh-CN" altLang="en-US" b="1" dirty="0">
                <a:solidFill>
                  <a:srgbClr val="FF5555"/>
                </a:solidFill>
              </a:rPr>
              <a:t>序偶</a:t>
            </a:r>
            <a:r>
              <a:rPr lang="zh-CN" altLang="en-US" b="1" dirty="0"/>
              <a:t>关系）</a:t>
            </a:r>
            <a:endParaRPr lang="zh-CN" altLang="en-US" b="1" dirty="0"/>
          </a:p>
          <a:p>
            <a:pPr lvl="1" eaLnBrk="1" hangingPunct="1"/>
            <a:r>
              <a:rPr lang="zh-CN" altLang="en-US" sz="3600" b="1" dirty="0"/>
              <a:t>（</a:t>
            </a:r>
            <a:r>
              <a:rPr lang="en-US" altLang="zh-CN" sz="3600" b="1" dirty="0"/>
              <a:t>a</a:t>
            </a:r>
            <a:r>
              <a:rPr lang="en-US" altLang="zh-CN" sz="3600" b="1" baseline="-25000" dirty="0"/>
              <a:t>1</a:t>
            </a:r>
            <a:r>
              <a:rPr lang="en-US" altLang="zh-CN" sz="3600" b="1" dirty="0"/>
              <a:t>, a</a:t>
            </a:r>
            <a:r>
              <a:rPr lang="en-US" altLang="zh-CN" sz="3600" b="1" baseline="-25000" dirty="0"/>
              <a:t>2 </a:t>
            </a:r>
            <a:r>
              <a:rPr lang="en-US" altLang="zh-CN" sz="3600" b="1" dirty="0"/>
              <a:t>,…, a</a:t>
            </a:r>
            <a:r>
              <a:rPr lang="en-US" altLang="zh-CN" sz="3600" b="1" baseline="-25000" dirty="0"/>
              <a:t>i</a:t>
            </a:r>
            <a:r>
              <a:rPr lang="en-US" altLang="zh-CN" sz="3600" b="1" dirty="0"/>
              <a:t>, a</a:t>
            </a:r>
            <a:r>
              <a:rPr lang="en-US" altLang="zh-CN" sz="3600" b="1" baseline="-25000" dirty="0"/>
              <a:t>i+1</a:t>
            </a:r>
            <a:r>
              <a:rPr lang="en-US" altLang="zh-CN" sz="3600" b="1" dirty="0"/>
              <a:t>, …, a</a:t>
            </a:r>
            <a:r>
              <a:rPr lang="en-US" altLang="zh-CN" sz="3600" b="1" baseline="-25000" dirty="0"/>
              <a:t>n</a:t>
            </a:r>
            <a:r>
              <a:rPr lang="zh-CN" altLang="en-US" sz="3600" b="1" dirty="0"/>
              <a:t>）</a:t>
            </a:r>
            <a:endParaRPr lang="zh-CN" altLang="en-US" sz="3600" b="1" dirty="0"/>
          </a:p>
        </p:txBody>
      </p:sp>
      <p:sp>
        <p:nvSpPr>
          <p:cNvPr id="150532" name="Rectangle 4"/>
          <p:cNvSpPr/>
          <p:nvPr/>
        </p:nvSpPr>
        <p:spPr>
          <a:xfrm>
            <a:off x="1187450" y="5797550"/>
            <a:ext cx="19446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1" dirty="0"/>
              <a:t>第一个元素</a:t>
            </a:r>
            <a:endParaRPr lang="zh-CN" altLang="en-US" sz="24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没有前驱</a:t>
            </a:r>
            <a:r>
              <a:rPr lang="en-US" altLang="zh-CN" sz="2400" b="1" dirty="0"/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</p:txBody>
      </p:sp>
      <p:sp>
        <p:nvSpPr>
          <p:cNvPr id="150533" name="Rectangle 5"/>
          <p:cNvSpPr/>
          <p:nvPr/>
        </p:nvSpPr>
        <p:spPr>
          <a:xfrm>
            <a:off x="3635375" y="5681663"/>
            <a:ext cx="230505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400" dirty="0"/>
              <a:t>    </a:t>
            </a:r>
            <a:r>
              <a:rPr lang="zh-CN" altLang="en-US" sz="2400" b="1" dirty="0"/>
              <a:t>第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个元素</a:t>
            </a:r>
            <a:endParaRPr lang="zh-CN" altLang="en-US" sz="24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有唯一的前驱</a:t>
            </a:r>
            <a:endParaRPr lang="zh-CN" altLang="en-US" sz="24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1" dirty="0"/>
              <a:t>和唯一的后继</a:t>
            </a:r>
            <a:r>
              <a:rPr lang="en-US" altLang="zh-CN" sz="2400" b="1" dirty="0"/>
              <a:t>)</a:t>
            </a:r>
            <a:endParaRPr lang="en-US" altLang="zh-CN" sz="2400" b="1" dirty="0"/>
          </a:p>
        </p:txBody>
      </p:sp>
      <p:sp>
        <p:nvSpPr>
          <p:cNvPr id="150534" name="Rectangle 6"/>
          <p:cNvSpPr/>
          <p:nvPr/>
        </p:nvSpPr>
        <p:spPr>
          <a:xfrm>
            <a:off x="6376988" y="5754688"/>
            <a:ext cx="21558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None/>
            </a:pPr>
            <a:r>
              <a:rPr lang="zh-CN" altLang="en-US" sz="2400" b="1" dirty="0"/>
              <a:t>最后一个元素</a:t>
            </a:r>
            <a:endParaRPr lang="zh-CN" altLang="en-US" sz="2400" b="1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没有后继</a:t>
            </a:r>
            <a:r>
              <a:rPr lang="en-US" altLang="zh-CN" sz="2400" b="1" dirty="0"/>
              <a:t>)</a:t>
            </a:r>
            <a:endParaRPr lang="en-US" altLang="zh-CN" sz="2400" b="1" dirty="0"/>
          </a:p>
        </p:txBody>
      </p:sp>
      <p:sp>
        <p:nvSpPr>
          <p:cNvPr id="150535" name="Line 7"/>
          <p:cNvSpPr/>
          <p:nvPr/>
        </p:nvSpPr>
        <p:spPr>
          <a:xfrm flipV="1">
            <a:off x="2001838" y="5373688"/>
            <a:ext cx="3810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0536" name="Line 8"/>
          <p:cNvSpPr/>
          <p:nvPr/>
        </p:nvSpPr>
        <p:spPr>
          <a:xfrm flipV="1">
            <a:off x="4321175" y="5300663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0537" name="Line 9"/>
          <p:cNvSpPr/>
          <p:nvPr/>
        </p:nvSpPr>
        <p:spPr>
          <a:xfrm flipH="1" flipV="1">
            <a:off x="6529388" y="5373688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0538" name="Rectangle 10"/>
          <p:cNvSpPr/>
          <p:nvPr/>
        </p:nvSpPr>
        <p:spPr>
          <a:xfrm>
            <a:off x="1187450" y="5797550"/>
            <a:ext cx="1676400" cy="838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zh-CN" sz="6000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0539" name="Rectangle 11"/>
          <p:cNvSpPr/>
          <p:nvPr/>
        </p:nvSpPr>
        <p:spPr>
          <a:xfrm>
            <a:off x="3635375" y="5681663"/>
            <a:ext cx="2057400" cy="1143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50540" name="Rectangle 12"/>
          <p:cNvSpPr/>
          <p:nvPr/>
        </p:nvSpPr>
        <p:spPr>
          <a:xfrm>
            <a:off x="6300788" y="5754688"/>
            <a:ext cx="2057400" cy="9144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charRg st="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34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charRg st="34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charRg st="6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ldLvl="2" build="p"/>
      <p:bldP spid="150532" grpId="0"/>
      <p:bldP spid="150533" grpId="0"/>
      <p:bldP spid="150534" grpId="0"/>
      <p:bldP spid="150538" grpId="0" animBg="1"/>
      <p:bldP spid="150539" grpId="0" animBg="1"/>
      <p:bldP spid="15054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Text Box 2"/>
          <p:cNvSpPr txBox="1"/>
          <p:nvPr/>
        </p:nvSpPr>
        <p:spPr>
          <a:xfrm>
            <a:off x="762000" y="136525"/>
            <a:ext cx="60833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考虑移动元素的平均情况</a:t>
            </a: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4000" b="1" dirty="0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517525" y="898525"/>
            <a:ext cx="8447088" cy="2428875"/>
            <a:chOff x="326" y="566"/>
            <a:chExt cx="5146" cy="1530"/>
          </a:xfrm>
        </p:grpSpPr>
        <p:sp>
          <p:nvSpPr>
            <p:cNvPr id="53258" name="Text Box 3"/>
            <p:cNvSpPr txBox="1"/>
            <p:nvPr/>
          </p:nvSpPr>
          <p:spPr>
            <a:xfrm>
              <a:off x="326" y="566"/>
              <a:ext cx="5146" cy="15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None/>
              </a:pPr>
              <a:r>
                <a:rPr lang="en-US" altLang="zh-CN" dirty="0">
                  <a:ea typeface="楷体_GB2312" pitchFamily="49" charset="-122"/>
                </a:rPr>
                <a:t>    </a:t>
              </a:r>
              <a:r>
                <a:rPr lang="zh-CN" altLang="en-US" dirty="0">
                  <a:ea typeface="楷体_GB2312" pitchFamily="49" charset="-122"/>
                </a:rPr>
                <a:t>假设在第</a:t>
              </a:r>
              <a:r>
                <a:rPr lang="zh-CN" altLang="en-US" dirty="0">
                  <a:solidFill>
                    <a:srgbClr val="6600CC"/>
                  </a:solidFill>
                </a:rPr>
                <a:t> </a:t>
              </a:r>
              <a:r>
                <a:rPr lang="en-US" altLang="zh-CN" dirty="0">
                  <a:solidFill>
                    <a:srgbClr val="6600CC"/>
                  </a:solidFill>
                </a:rPr>
                <a:t>i </a:t>
              </a:r>
              <a:r>
                <a:rPr lang="zh-CN" altLang="en-US" dirty="0">
                  <a:ea typeface="楷体_GB2312" pitchFamily="49" charset="-122"/>
                </a:rPr>
                <a:t>个元素之前插入的概率为      ，在</a:t>
              </a:r>
              <a:r>
                <a:rPr lang="en-US" altLang="zh-CN" dirty="0">
                  <a:ea typeface="楷体_GB2312" pitchFamily="49" charset="-122"/>
                </a:rPr>
                <a:t>i</a:t>
              </a:r>
              <a:r>
                <a:rPr lang="zh-CN" altLang="en-US" dirty="0">
                  <a:ea typeface="楷体_GB2312" pitchFamily="49" charset="-122"/>
                </a:rPr>
                <a:t>位置插入时移动次数</a:t>
              </a:r>
              <a:r>
                <a:rPr lang="en-US" altLang="zh-CN" dirty="0">
                  <a:ea typeface="楷体_GB2312" pitchFamily="49" charset="-122"/>
                </a:rPr>
                <a:t>ci</a:t>
              </a:r>
              <a:r>
                <a:rPr lang="zh-CN" altLang="en-US" dirty="0">
                  <a:ea typeface="楷体_GB2312" pitchFamily="49" charset="-122"/>
                </a:rPr>
                <a:t>为</a:t>
              </a:r>
              <a:r>
                <a:rPr lang="en-US" altLang="zh-CN" b="1" dirty="0">
                  <a:solidFill>
                    <a:srgbClr val="990000"/>
                  </a:solidFill>
                  <a:ea typeface="楷体_GB2312" pitchFamily="49" charset="-122"/>
                </a:rPr>
                <a:t>n-i+1</a:t>
              </a:r>
              <a:r>
                <a:rPr lang="en-US" altLang="zh-CN" dirty="0">
                  <a:ea typeface="楷体_GB2312" pitchFamily="49" charset="-122"/>
                </a:rPr>
                <a:t> ,</a:t>
              </a:r>
              <a:r>
                <a:rPr lang="zh-CN" altLang="en-US" dirty="0">
                  <a:ea typeface="楷体_GB2312" pitchFamily="49" charset="-122"/>
                </a:rPr>
                <a:t>则在长度为</a:t>
              </a:r>
              <a:r>
                <a:rPr lang="en-US" altLang="zh-CN" i="1" dirty="0">
                  <a:solidFill>
                    <a:srgbClr val="6600CC"/>
                  </a:solidFill>
                </a:rPr>
                <a:t>n </a:t>
              </a:r>
              <a:r>
                <a:rPr lang="zh-CN" altLang="en-US" dirty="0">
                  <a:ea typeface="楷体_GB2312" pitchFamily="49" charset="-122"/>
                </a:rPr>
                <a:t>的线性表中</a:t>
              </a:r>
              <a:r>
                <a:rPr lang="zh-CN" altLang="en-US" b="1" dirty="0">
                  <a:solidFill>
                    <a:srgbClr val="990000"/>
                  </a:solidFill>
                  <a:ea typeface="楷体_GB2312" pitchFamily="49" charset="-122"/>
                </a:rPr>
                <a:t>插入一个元素所需移动元素次数的期望值</a:t>
              </a:r>
              <a:r>
                <a:rPr lang="zh-CN" altLang="en-US" dirty="0">
                  <a:ea typeface="楷体_GB2312" pitchFamily="49" charset="-122"/>
                </a:rPr>
                <a:t>为：</a:t>
              </a:r>
              <a:endParaRPr lang="zh-CN" altLang="en-US" dirty="0">
                <a:ea typeface="楷体_GB2312" pitchFamily="49" charset="-122"/>
              </a:endParaRPr>
            </a:p>
          </p:txBody>
        </p:sp>
        <p:graphicFrame>
          <p:nvGraphicFramePr>
            <p:cNvPr id="53259" name="Object 3"/>
            <p:cNvGraphicFramePr>
              <a:graphicFrameLocks noChangeAspect="1"/>
            </p:cNvGraphicFramePr>
            <p:nvPr/>
          </p:nvGraphicFramePr>
          <p:xfrm>
            <a:off x="4737" y="576"/>
            <a:ext cx="25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311785" imgH="403225" progId="Equation.3">
                    <p:embed/>
                  </p:oleObj>
                </mc:Choice>
                <mc:Fallback>
                  <p:oleObj name="" r:id="rId1" imgW="311785" imgH="40322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37" y="576"/>
                          <a:ext cx="255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464" name="Object 0"/>
          <p:cNvGraphicFramePr>
            <a:graphicFrameLocks noChangeAspect="1"/>
          </p:cNvGraphicFramePr>
          <p:nvPr/>
        </p:nvGraphicFramePr>
        <p:xfrm>
          <a:off x="2916238" y="2781300"/>
          <a:ext cx="353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692400" imgH="748665" progId="Equation.3">
                  <p:embed/>
                </p:oleObj>
              </mc:Choice>
              <mc:Fallback>
                <p:oleObj name="" r:id="rId3" imgW="2692400" imgH="7486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16238" y="2781300"/>
                        <a:ext cx="35306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" name="Object 1"/>
          <p:cNvGraphicFramePr>
            <a:graphicFrameLocks noChangeAspect="1"/>
          </p:cNvGraphicFramePr>
          <p:nvPr/>
        </p:nvGraphicFramePr>
        <p:xfrm>
          <a:off x="2124075" y="5013325"/>
          <a:ext cx="4000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3048000" imgH="784860" progId="Equation.3">
                  <p:embed/>
                </p:oleObj>
              </mc:Choice>
              <mc:Fallback>
                <p:oleObj name="" r:id="rId5" imgW="3048000" imgH="78486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5013325"/>
                        <a:ext cx="40005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6227763" y="5095875"/>
          <a:ext cx="660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501015" imgH="784860" progId="Equation.3">
                  <p:embed/>
                </p:oleObj>
              </mc:Choice>
              <mc:Fallback>
                <p:oleObj name="" r:id="rId7" imgW="501015" imgH="78486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7763" y="5095875"/>
                        <a:ext cx="6604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8"/>
          <p:cNvSpPr txBox="1"/>
          <p:nvPr/>
        </p:nvSpPr>
        <p:spPr>
          <a:xfrm>
            <a:off x="468313" y="3789363"/>
            <a:ext cx="8534400" cy="1335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ea typeface="楷体_GB2312" pitchFamily="49" charset="-122"/>
              </a:rPr>
              <a:t>    </a:t>
            </a:r>
            <a:r>
              <a:rPr lang="zh-CN" altLang="en-US" dirty="0">
                <a:ea typeface="楷体_GB2312" pitchFamily="49" charset="-122"/>
              </a:rPr>
              <a:t>若</a:t>
            </a:r>
            <a:r>
              <a:rPr lang="zh-CN" altLang="en-US" b="1" dirty="0">
                <a:ea typeface="楷体_GB2312" pitchFamily="49" charset="-122"/>
              </a:rPr>
              <a:t>假定</a:t>
            </a:r>
            <a:r>
              <a:rPr lang="zh-CN" altLang="en-US" dirty="0">
                <a:ea typeface="楷体_GB2312" pitchFamily="49" charset="-122"/>
              </a:rPr>
              <a:t>在线性表中任何一个位置上进行</a:t>
            </a:r>
            <a:r>
              <a:rPr lang="zh-CN" altLang="en-US" b="1" dirty="0">
                <a:solidFill>
                  <a:srgbClr val="990000"/>
                </a:solidFill>
                <a:ea typeface="楷体_GB2312" pitchFamily="49" charset="-122"/>
              </a:rPr>
              <a:t>插入的概率</a:t>
            </a:r>
            <a:r>
              <a:rPr lang="zh-CN" altLang="en-US" dirty="0">
                <a:ea typeface="楷体_GB2312" pitchFamily="49" charset="-122"/>
              </a:rPr>
              <a:t>都是</a:t>
            </a:r>
            <a:r>
              <a:rPr lang="zh-CN" altLang="en-US" b="1" dirty="0">
                <a:solidFill>
                  <a:srgbClr val="990000"/>
                </a:solidFill>
                <a:ea typeface="楷体_GB2312" pitchFamily="49" charset="-122"/>
              </a:rPr>
              <a:t>相等</a:t>
            </a:r>
            <a:r>
              <a:rPr lang="zh-CN" altLang="en-US" dirty="0">
                <a:ea typeface="楷体_GB2312" pitchFamily="49" charset="-122"/>
              </a:rPr>
              <a:t>的，则</a:t>
            </a:r>
            <a:r>
              <a:rPr lang="zh-CN" altLang="en-US" b="1" dirty="0">
                <a:solidFill>
                  <a:srgbClr val="990000"/>
                </a:solidFill>
                <a:ea typeface="楷体_GB2312" pitchFamily="49" charset="-122"/>
              </a:rPr>
              <a:t>移动元素的期望值</a:t>
            </a:r>
            <a:r>
              <a:rPr lang="zh-CN" altLang="en-US" dirty="0">
                <a:ea typeface="楷体_GB2312" pitchFamily="49" charset="-122"/>
              </a:rPr>
              <a:t>为</a:t>
            </a:r>
            <a:r>
              <a:rPr lang="zh-CN" altLang="en-US" sz="3600" dirty="0"/>
              <a:t>：</a:t>
            </a:r>
            <a:endParaRPr lang="zh-CN" altLang="en-US" sz="3600" dirty="0"/>
          </a:p>
        </p:txBody>
      </p:sp>
      <p:sp>
        <p:nvSpPr>
          <p:cNvPr id="88076" name="AutoShape 12">
            <a:hlinkClick r:id="rId9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8077" name="Rectangle 13"/>
          <p:cNvSpPr/>
          <p:nvPr/>
        </p:nvSpPr>
        <p:spPr>
          <a:xfrm>
            <a:off x="611188" y="6184900"/>
            <a:ext cx="3803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Arial Narrow" panose="020B0506020202030204" pitchFamily="34" charset="0"/>
              </a:rPr>
              <a:t>故时间复杂度为</a:t>
            </a:r>
            <a:r>
              <a:rPr lang="en-US" altLang="zh-CN" sz="2800" b="1" i="1" dirty="0">
                <a:solidFill>
                  <a:srgbClr val="FF5555"/>
                </a:solidFill>
                <a:ea typeface="楷体_GB2312" pitchFamily="49" charset="-122"/>
              </a:rPr>
              <a:t>O(n)</a:t>
            </a:r>
            <a:r>
              <a:rPr lang="zh-CN" altLang="en-US" sz="2800" b="1" dirty="0">
                <a:latin typeface="Arial Narrow" panose="020B0506020202030204" pitchFamily="34" charset="0"/>
              </a:rPr>
              <a:t>。 </a:t>
            </a:r>
            <a:endParaRPr lang="zh-CN" altLang="en-US" sz="2800" b="1" dirty="0">
              <a:latin typeface="Arial Narrow" panose="020B0506020202030204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72" grpId="0"/>
      <p:bldP spid="88076" grpId="0" animBg="1"/>
      <p:bldP spid="8807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ext Box 2"/>
          <p:cNvSpPr txBox="1"/>
          <p:nvPr/>
        </p:nvSpPr>
        <p:spPr>
          <a:xfrm>
            <a:off x="381000" y="585788"/>
            <a:ext cx="8732838" cy="19685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400" dirty="0">
                <a:ea typeface="楷体_GB2312" pitchFamily="49" charset="-122"/>
              </a:rPr>
              <a:t>线性表操作</a:t>
            </a:r>
            <a:endParaRPr lang="zh-CN" altLang="en-US" sz="44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400" dirty="0">
                <a:ea typeface="楷体_GB2312" pitchFamily="49" charset="-122"/>
              </a:rPr>
              <a:t>         </a:t>
            </a:r>
            <a:r>
              <a:rPr lang="en-US" altLang="zh-CN" sz="4400" b="1" dirty="0">
                <a:solidFill>
                  <a:srgbClr val="003399"/>
                </a:solidFill>
                <a:ea typeface="楷体_GB2312" pitchFamily="49" charset="-122"/>
              </a:rPr>
              <a:t>ListDelete</a:t>
            </a:r>
            <a:r>
              <a:rPr lang="en-US" altLang="zh-CN" sz="4400" b="1" dirty="0">
                <a:solidFill>
                  <a:srgbClr val="003399"/>
                </a:solidFill>
              </a:rPr>
              <a:t>(&amp;L, i, &amp;e)</a:t>
            </a:r>
            <a:r>
              <a:rPr lang="zh-CN" altLang="en-US" sz="4400" dirty="0">
                <a:ea typeface="楷体_GB2312" pitchFamily="49" charset="-122"/>
              </a:rPr>
              <a:t>的实现</a:t>
            </a:r>
            <a:r>
              <a:rPr lang="zh-CN" altLang="en-US" sz="4400" dirty="0"/>
              <a:t>：</a:t>
            </a:r>
            <a:endParaRPr lang="zh-CN" altLang="en-US" sz="2400" dirty="0"/>
          </a:p>
        </p:txBody>
      </p:sp>
      <p:sp>
        <p:nvSpPr>
          <p:cNvPr id="45059" name="Text Box 3"/>
          <p:cNvSpPr txBox="1"/>
          <p:nvPr/>
        </p:nvSpPr>
        <p:spPr>
          <a:xfrm>
            <a:off x="381000" y="2895600"/>
            <a:ext cx="29781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ea typeface="楷体_GB2312" pitchFamily="49" charset="-122"/>
              </a:rPr>
              <a:t>首先分析：</a:t>
            </a:r>
            <a:endParaRPr lang="zh-CN" altLang="en-US" sz="24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990600" y="3717925"/>
            <a:ext cx="7804150" cy="1616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删除元素时，</a:t>
            </a:r>
            <a:endParaRPr lang="zh-CN" altLang="en-US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线性表的逻辑结构发生什么变化？</a:t>
            </a:r>
            <a:endParaRPr lang="zh-CN" altLang="en-US" sz="40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/>
      <p:bldP spid="4506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 Box 2"/>
          <p:cNvSpPr txBox="1"/>
          <p:nvPr/>
        </p:nvSpPr>
        <p:spPr>
          <a:xfrm>
            <a:off x="303213" y="384175"/>
            <a:ext cx="8383587" cy="1616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4000" dirty="0">
                <a:ea typeface="楷体_GB2312" pitchFamily="49" charset="-122"/>
              </a:rPr>
              <a:t>(a</a:t>
            </a:r>
            <a:r>
              <a:rPr lang="en-US" altLang="zh-CN" sz="4000" baseline="-25000" dirty="0">
                <a:ea typeface="楷体_GB2312" pitchFamily="49" charset="-122"/>
              </a:rPr>
              <a:t>1</a:t>
            </a:r>
            <a:r>
              <a:rPr lang="en-US" altLang="zh-CN" sz="4000" dirty="0">
                <a:ea typeface="楷体_GB2312" pitchFamily="49" charset="-122"/>
              </a:rPr>
              <a:t>, …, </a:t>
            </a:r>
            <a:r>
              <a:rPr lang="en-US" altLang="zh-CN" sz="4000" b="1" dirty="0">
                <a:ea typeface="楷体_GB2312" pitchFamily="49" charset="-122"/>
              </a:rPr>
              <a:t>a</a:t>
            </a:r>
            <a:r>
              <a:rPr lang="en-US" altLang="zh-CN" sz="4000" b="1" baseline="-25000" dirty="0">
                <a:ea typeface="楷体_GB2312" pitchFamily="49" charset="-122"/>
              </a:rPr>
              <a:t>i-1</a:t>
            </a:r>
            <a:r>
              <a:rPr lang="en-US" altLang="zh-CN" sz="4000" b="1" dirty="0">
                <a:ea typeface="楷体_GB2312" pitchFamily="49" charset="-122"/>
              </a:rPr>
              <a:t>, a</a:t>
            </a:r>
            <a:r>
              <a:rPr lang="en-US" altLang="zh-CN" sz="4000" b="1" baseline="-25000" dirty="0">
                <a:ea typeface="楷体_GB2312" pitchFamily="49" charset="-122"/>
              </a:rPr>
              <a:t>i</a:t>
            </a:r>
            <a:r>
              <a:rPr lang="en-US" altLang="zh-CN" sz="4000" b="1" dirty="0">
                <a:ea typeface="楷体_GB2312" pitchFamily="49" charset="-122"/>
              </a:rPr>
              <a:t>, a</a:t>
            </a:r>
            <a:r>
              <a:rPr lang="en-US" altLang="zh-CN" sz="4000" b="1" baseline="-25000" dirty="0">
                <a:ea typeface="楷体_GB2312" pitchFamily="49" charset="-122"/>
              </a:rPr>
              <a:t>i+1</a:t>
            </a:r>
            <a:r>
              <a:rPr lang="en-US" altLang="zh-CN" sz="4000" dirty="0">
                <a:ea typeface="楷体_GB2312" pitchFamily="49" charset="-122"/>
              </a:rPr>
              <a:t>, …, a</a:t>
            </a:r>
            <a:r>
              <a:rPr lang="en-US" altLang="zh-CN" sz="4000" baseline="-25000" dirty="0">
                <a:ea typeface="楷体_GB2312" pitchFamily="49" charset="-122"/>
              </a:rPr>
              <a:t>n</a:t>
            </a:r>
            <a:r>
              <a:rPr lang="en-US" altLang="zh-CN" sz="4000" dirty="0">
                <a:ea typeface="楷体_GB2312" pitchFamily="49" charset="-122"/>
              </a:rPr>
              <a:t>) </a:t>
            </a:r>
            <a:r>
              <a:rPr lang="zh-CN" altLang="en-US" sz="4000" dirty="0">
                <a:ea typeface="楷体_GB2312" pitchFamily="49" charset="-122"/>
              </a:rPr>
              <a:t>改变为</a:t>
            </a:r>
            <a:endParaRPr lang="zh-CN" altLang="en-US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                           </a:t>
            </a:r>
            <a:r>
              <a:rPr lang="en-US" altLang="zh-CN" sz="4000" dirty="0">
                <a:ea typeface="楷体_GB2312" pitchFamily="49" charset="-122"/>
              </a:rPr>
              <a:t>(a</a:t>
            </a:r>
            <a:r>
              <a:rPr lang="en-US" altLang="zh-CN" sz="4000" baseline="-25000" dirty="0">
                <a:ea typeface="楷体_GB2312" pitchFamily="49" charset="-122"/>
              </a:rPr>
              <a:t>1</a:t>
            </a:r>
            <a:r>
              <a:rPr lang="en-US" altLang="zh-CN" sz="4000" dirty="0">
                <a:ea typeface="楷体_GB2312" pitchFamily="49" charset="-122"/>
              </a:rPr>
              <a:t>, …,</a:t>
            </a:r>
            <a:r>
              <a:rPr lang="en-US" altLang="zh-CN" sz="4000" b="1" dirty="0">
                <a:solidFill>
                  <a:srgbClr val="FF00FF"/>
                </a:solidFill>
                <a:ea typeface="楷体_GB2312" pitchFamily="49" charset="-122"/>
              </a:rPr>
              <a:t> a</a:t>
            </a:r>
            <a:r>
              <a:rPr lang="en-US" altLang="zh-CN" sz="4000" b="1" baseline="-25000" dirty="0">
                <a:solidFill>
                  <a:srgbClr val="FF00FF"/>
                </a:solidFill>
                <a:ea typeface="楷体_GB2312" pitchFamily="49" charset="-122"/>
              </a:rPr>
              <a:t>i-1</a:t>
            </a:r>
            <a:r>
              <a:rPr lang="en-US" altLang="zh-CN" sz="4000" b="1" dirty="0">
                <a:solidFill>
                  <a:srgbClr val="FF00FF"/>
                </a:solidFill>
                <a:ea typeface="楷体_GB2312" pitchFamily="49" charset="-122"/>
              </a:rPr>
              <a:t>, a</a:t>
            </a:r>
            <a:r>
              <a:rPr lang="en-US" altLang="zh-CN" sz="4000" b="1" baseline="-25000" dirty="0">
                <a:solidFill>
                  <a:srgbClr val="FF00FF"/>
                </a:solidFill>
                <a:ea typeface="楷体_GB2312" pitchFamily="49" charset="-122"/>
              </a:rPr>
              <a:t>i+1</a:t>
            </a:r>
            <a:r>
              <a:rPr lang="en-US" altLang="zh-CN" sz="4000" dirty="0">
                <a:ea typeface="楷体_GB2312" pitchFamily="49" charset="-122"/>
              </a:rPr>
              <a:t>, …, a</a:t>
            </a:r>
            <a:r>
              <a:rPr lang="en-US" altLang="zh-CN" sz="4000" baseline="-25000" dirty="0">
                <a:ea typeface="楷体_GB2312" pitchFamily="49" charset="-122"/>
              </a:rPr>
              <a:t>n</a:t>
            </a:r>
            <a:r>
              <a:rPr lang="en-US" altLang="zh-CN" sz="4000" dirty="0">
                <a:ea typeface="楷体_GB2312" pitchFamily="49" charset="-122"/>
              </a:rPr>
              <a:t>)</a:t>
            </a:r>
            <a:endParaRPr lang="en-US" altLang="zh-CN" sz="2400" dirty="0"/>
          </a:p>
        </p:txBody>
      </p:sp>
      <p:sp>
        <p:nvSpPr>
          <p:cNvPr id="48150" name="Text Box 22"/>
          <p:cNvSpPr txBox="1"/>
          <p:nvPr/>
        </p:nvSpPr>
        <p:spPr>
          <a:xfrm>
            <a:off x="4748213" y="4800600"/>
            <a:ext cx="1143000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5400" b="1" dirty="0">
                <a:ea typeface="楷体_GB2312" pitchFamily="49" charset="-122"/>
              </a:rPr>
              <a:t>a</a:t>
            </a:r>
            <a:r>
              <a:rPr lang="en-US" altLang="zh-CN" sz="5400" b="1" baseline="-25000" dirty="0">
                <a:ea typeface="楷体_GB2312" pitchFamily="49" charset="-122"/>
              </a:rPr>
              <a:t>i+1</a:t>
            </a:r>
            <a:endParaRPr lang="en-US" altLang="zh-CN" sz="5400" b="1" baseline="-25000" dirty="0">
              <a:ea typeface="楷体_GB2312" pitchFamily="49" charset="-122"/>
            </a:endParaRPr>
          </a:p>
        </p:txBody>
      </p:sp>
      <p:sp>
        <p:nvSpPr>
          <p:cNvPr id="48152" name="Text Box 24"/>
          <p:cNvSpPr txBox="1"/>
          <p:nvPr/>
        </p:nvSpPr>
        <p:spPr>
          <a:xfrm>
            <a:off x="5967413" y="4876800"/>
            <a:ext cx="869950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5400" b="1" dirty="0">
                <a:ea typeface="楷体_GB2312" pitchFamily="49" charset="-122"/>
              </a:rPr>
              <a:t>…</a:t>
            </a:r>
            <a:endParaRPr lang="en-US" altLang="zh-CN" sz="5400" b="1" dirty="0">
              <a:ea typeface="楷体_GB2312" pitchFamily="49" charset="-122"/>
            </a:endParaRPr>
          </a:p>
        </p:txBody>
      </p:sp>
      <p:sp>
        <p:nvSpPr>
          <p:cNvPr id="48155" name="Text Box 27"/>
          <p:cNvSpPr txBox="1"/>
          <p:nvPr/>
        </p:nvSpPr>
        <p:spPr>
          <a:xfrm>
            <a:off x="7110413" y="4876800"/>
            <a:ext cx="781050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5400" b="1" dirty="0">
                <a:ea typeface="楷体_GB2312" pitchFamily="49" charset="-122"/>
              </a:rPr>
              <a:t>a</a:t>
            </a:r>
            <a:r>
              <a:rPr lang="en-US" altLang="zh-CN" sz="5400" b="1" baseline="-25000" dirty="0">
                <a:ea typeface="楷体_GB2312" pitchFamily="49" charset="-122"/>
              </a:rPr>
              <a:t>n</a:t>
            </a:r>
            <a:endParaRPr lang="en-US" altLang="zh-CN" sz="5400" b="1" baseline="-25000" dirty="0">
              <a:ea typeface="楷体_GB2312" pitchFamily="49" charset="-122"/>
            </a:endParaRPr>
          </a:p>
        </p:txBody>
      </p:sp>
      <p:sp>
        <p:nvSpPr>
          <p:cNvPr id="48165" name="Text Box 37"/>
          <p:cNvSpPr txBox="1"/>
          <p:nvPr/>
        </p:nvSpPr>
        <p:spPr>
          <a:xfrm>
            <a:off x="344488" y="2435225"/>
            <a:ext cx="415131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/>
              <a:t>&lt;a</a:t>
            </a:r>
            <a:r>
              <a:rPr lang="en-US" altLang="zh-CN" sz="4000" b="1" baseline="-25000" dirty="0"/>
              <a:t>i-1</a:t>
            </a:r>
            <a:r>
              <a:rPr lang="en-US" altLang="zh-CN" sz="4000" b="1" dirty="0"/>
              <a:t>, a</a:t>
            </a:r>
            <a:r>
              <a:rPr lang="en-US" altLang="zh-CN" sz="4000" b="1" baseline="-25000" dirty="0"/>
              <a:t>i</a:t>
            </a:r>
            <a:r>
              <a:rPr lang="en-US" altLang="zh-CN" sz="4000" b="1" dirty="0"/>
              <a:t>&gt;, &lt;a</a:t>
            </a:r>
            <a:r>
              <a:rPr lang="en-US" altLang="zh-CN" sz="4000" b="1" baseline="-25000" dirty="0"/>
              <a:t>i</a:t>
            </a:r>
            <a:r>
              <a:rPr lang="en-US" altLang="zh-CN" sz="4000" b="1" dirty="0"/>
              <a:t>, a</a:t>
            </a:r>
            <a:r>
              <a:rPr lang="en-US" altLang="zh-CN" sz="4000" b="1" baseline="-25000" dirty="0"/>
              <a:t>i+1</a:t>
            </a:r>
            <a:r>
              <a:rPr lang="en-US" altLang="zh-CN" sz="4000" b="1" dirty="0"/>
              <a:t>&gt;</a:t>
            </a:r>
            <a:endParaRPr lang="en-US" altLang="zh-CN" sz="2400" dirty="0"/>
          </a:p>
        </p:txBody>
      </p:sp>
      <p:sp>
        <p:nvSpPr>
          <p:cNvPr id="48166" name="AutoShape 38"/>
          <p:cNvSpPr/>
          <p:nvPr/>
        </p:nvSpPr>
        <p:spPr>
          <a:xfrm>
            <a:off x="4876800" y="2667000"/>
            <a:ext cx="1219200" cy="304800"/>
          </a:xfrm>
          <a:prstGeom prst="notchedRightArrow">
            <a:avLst>
              <a:gd name="adj1" fmla="val 50000"/>
              <a:gd name="adj2" fmla="val 100000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8167" name="Text Box 39"/>
          <p:cNvSpPr txBox="1"/>
          <p:nvPr/>
        </p:nvSpPr>
        <p:spPr>
          <a:xfrm>
            <a:off x="6400800" y="2438400"/>
            <a:ext cx="23669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/>
              <a:t>&lt;a</a:t>
            </a:r>
            <a:r>
              <a:rPr lang="en-US" altLang="zh-CN" sz="4000" b="1" baseline="-25000" dirty="0"/>
              <a:t>i-1</a:t>
            </a:r>
            <a:r>
              <a:rPr lang="en-US" altLang="zh-CN" sz="4000" b="1" dirty="0"/>
              <a:t>, a</a:t>
            </a:r>
            <a:r>
              <a:rPr lang="en-US" altLang="zh-CN" sz="4000" b="1" baseline="-25000" dirty="0"/>
              <a:t>i+1</a:t>
            </a:r>
            <a:r>
              <a:rPr lang="en-US" altLang="zh-CN" sz="4000" b="1" dirty="0"/>
              <a:t>&gt;</a:t>
            </a:r>
            <a:endParaRPr lang="en-US" altLang="zh-CN" sz="2400" dirty="0"/>
          </a:p>
        </p:txBody>
      </p:sp>
      <p:sp>
        <p:nvSpPr>
          <p:cNvPr id="48171" name="Line 43"/>
          <p:cNvSpPr/>
          <p:nvPr/>
        </p:nvSpPr>
        <p:spPr>
          <a:xfrm flipH="1">
            <a:off x="4724400" y="4419600"/>
            <a:ext cx="9906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48172" name="Line 44"/>
          <p:cNvSpPr/>
          <p:nvPr/>
        </p:nvSpPr>
        <p:spPr>
          <a:xfrm flipH="1">
            <a:off x="7924800" y="4419600"/>
            <a:ext cx="11430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48173" name="Text Box 45"/>
          <p:cNvSpPr txBox="1"/>
          <p:nvPr/>
        </p:nvSpPr>
        <p:spPr>
          <a:xfrm>
            <a:off x="4191000" y="5943600"/>
            <a:ext cx="3232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solidFill>
                  <a:srgbClr val="9900FF"/>
                </a:solidFill>
                <a:ea typeface="隶书" pitchFamily="49" charset="-122"/>
              </a:rPr>
              <a:t>表的长度减少</a:t>
            </a:r>
            <a:endParaRPr lang="zh-CN" altLang="en-US" sz="2400" dirty="0"/>
          </a:p>
        </p:txBody>
      </p:sp>
      <p:sp>
        <p:nvSpPr>
          <p:cNvPr id="48174" name="AutoShape 46"/>
          <p:cNvSpPr/>
          <p:nvPr/>
        </p:nvSpPr>
        <p:spPr>
          <a:xfrm>
            <a:off x="7391400" y="5867400"/>
            <a:ext cx="152400" cy="762000"/>
          </a:xfrm>
          <a:prstGeom prst="upArrow">
            <a:avLst>
              <a:gd name="adj1" fmla="val 50000"/>
              <a:gd name="adj2" fmla="val 125000"/>
            </a:avLst>
          </a:prstGeom>
          <a:solidFill>
            <a:srgbClr val="99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152400" y="3505200"/>
            <a:ext cx="9320213" cy="990600"/>
            <a:chOff x="96" y="2208"/>
            <a:chExt cx="5871" cy="624"/>
          </a:xfrm>
        </p:grpSpPr>
        <p:sp>
          <p:nvSpPr>
            <p:cNvPr id="55319" name="Text Box 3"/>
            <p:cNvSpPr txBox="1"/>
            <p:nvPr/>
          </p:nvSpPr>
          <p:spPr>
            <a:xfrm>
              <a:off x="159" y="2208"/>
              <a:ext cx="5808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5400" dirty="0">
                  <a:ea typeface="楷体_GB2312" pitchFamily="49" charset="-122"/>
                </a:rPr>
                <a:t>a</a:t>
              </a:r>
              <a:r>
                <a:rPr lang="en-US" altLang="zh-CN" sz="5400" baseline="-25000" dirty="0">
                  <a:ea typeface="楷体_GB2312" pitchFamily="49" charset="-122"/>
                </a:rPr>
                <a:t>1</a:t>
              </a:r>
              <a:r>
                <a:rPr lang="en-US" altLang="zh-CN" sz="5400" dirty="0">
                  <a:ea typeface="楷体_GB2312" pitchFamily="49" charset="-122"/>
                </a:rPr>
                <a:t>  a</a:t>
              </a:r>
              <a:r>
                <a:rPr lang="en-US" altLang="zh-CN" sz="5400" baseline="-25000" dirty="0">
                  <a:ea typeface="楷体_GB2312" pitchFamily="49" charset="-122"/>
                </a:rPr>
                <a:t>2</a:t>
              </a:r>
              <a:r>
                <a:rPr lang="en-US" altLang="zh-CN" sz="5400" dirty="0">
                  <a:ea typeface="楷体_GB2312" pitchFamily="49" charset="-122"/>
                </a:rPr>
                <a:t>    </a:t>
              </a:r>
              <a:r>
                <a:rPr lang="en-US" altLang="zh-CN" sz="5400" b="1" dirty="0">
                  <a:ea typeface="楷体_GB2312" pitchFamily="49" charset="-122"/>
                </a:rPr>
                <a:t>…</a:t>
              </a:r>
              <a:r>
                <a:rPr lang="en-US" altLang="zh-CN" sz="5400" dirty="0">
                  <a:ea typeface="楷体_GB2312" pitchFamily="49" charset="-122"/>
                </a:rPr>
                <a:t>    a</a:t>
              </a:r>
              <a:r>
                <a:rPr lang="en-US" altLang="zh-CN" sz="5400" baseline="-25000" dirty="0">
                  <a:ea typeface="楷体_GB2312" pitchFamily="49" charset="-122"/>
                </a:rPr>
                <a:t>i-1</a:t>
              </a:r>
              <a:r>
                <a:rPr lang="en-US" altLang="zh-CN" sz="5400" dirty="0">
                  <a:ea typeface="楷体_GB2312" pitchFamily="49" charset="-122"/>
                </a:rPr>
                <a:t>  a</a:t>
              </a:r>
              <a:r>
                <a:rPr lang="en-US" altLang="zh-CN" sz="5400" baseline="-25000" dirty="0">
                  <a:ea typeface="楷体_GB2312" pitchFamily="49" charset="-122"/>
                </a:rPr>
                <a:t>i</a:t>
              </a:r>
              <a:r>
                <a:rPr lang="en-US" altLang="zh-CN" sz="5400" dirty="0">
                  <a:ea typeface="楷体_GB2312" pitchFamily="49" charset="-122"/>
                </a:rPr>
                <a:t>   </a:t>
              </a:r>
              <a:r>
                <a:rPr lang="en-US" altLang="zh-CN" sz="5400" b="1" dirty="0">
                  <a:ea typeface="楷体_GB2312" pitchFamily="49" charset="-122"/>
                </a:rPr>
                <a:t>a</a:t>
              </a:r>
              <a:r>
                <a:rPr lang="en-US" altLang="zh-CN" sz="5400" b="1" baseline="-25000" dirty="0">
                  <a:ea typeface="楷体_GB2312" pitchFamily="49" charset="-122"/>
                </a:rPr>
                <a:t>i+1 </a:t>
              </a:r>
              <a:r>
                <a:rPr lang="en-US" altLang="zh-CN" sz="5400" dirty="0">
                  <a:ea typeface="楷体_GB2312" pitchFamily="49" charset="-122"/>
                </a:rPr>
                <a:t>  </a:t>
              </a:r>
              <a:r>
                <a:rPr lang="en-US" altLang="zh-CN" sz="5400" b="1" dirty="0">
                  <a:ea typeface="楷体_GB2312" pitchFamily="49" charset="-122"/>
                </a:rPr>
                <a:t>…</a:t>
              </a:r>
              <a:r>
                <a:rPr lang="en-US" altLang="zh-CN" sz="5400" dirty="0">
                  <a:ea typeface="楷体_GB2312" pitchFamily="49" charset="-122"/>
                </a:rPr>
                <a:t>  a</a:t>
              </a:r>
              <a:r>
                <a:rPr lang="en-US" altLang="zh-CN" sz="5400" baseline="-25000" dirty="0">
                  <a:ea typeface="楷体_GB2312" pitchFamily="49" charset="-122"/>
                </a:rPr>
                <a:t>n</a:t>
              </a:r>
              <a:endParaRPr lang="en-US" altLang="zh-CN" sz="5400" baseline="-25000" dirty="0">
                <a:ea typeface="楷体_GB2312" pitchFamily="49" charset="-122"/>
              </a:endParaRPr>
            </a:p>
          </p:txBody>
        </p:sp>
        <p:sp>
          <p:nvSpPr>
            <p:cNvPr id="55320" name="Line 6"/>
            <p:cNvSpPr/>
            <p:nvPr/>
          </p:nvSpPr>
          <p:spPr>
            <a:xfrm>
              <a:off x="2271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1" name="Line 7"/>
            <p:cNvSpPr/>
            <p:nvPr/>
          </p:nvSpPr>
          <p:spPr>
            <a:xfrm>
              <a:off x="2991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2" name="Line 8"/>
            <p:cNvSpPr/>
            <p:nvPr/>
          </p:nvSpPr>
          <p:spPr>
            <a:xfrm>
              <a:off x="3615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3" name="Line 9"/>
            <p:cNvSpPr/>
            <p:nvPr/>
          </p:nvSpPr>
          <p:spPr>
            <a:xfrm>
              <a:off x="5151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4" name="Line 13"/>
            <p:cNvSpPr/>
            <p:nvPr/>
          </p:nvSpPr>
          <p:spPr>
            <a:xfrm>
              <a:off x="591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5" name="Line 14"/>
            <p:cNvSpPr/>
            <p:nvPr/>
          </p:nvSpPr>
          <p:spPr>
            <a:xfrm>
              <a:off x="1263" y="230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6" name="Line 15"/>
            <p:cNvSpPr/>
            <p:nvPr/>
          </p:nvSpPr>
          <p:spPr>
            <a:xfrm>
              <a:off x="4383" y="230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27" name="Rectangle 47"/>
            <p:cNvSpPr/>
            <p:nvPr/>
          </p:nvSpPr>
          <p:spPr>
            <a:xfrm>
              <a:off x="96" y="2304"/>
              <a:ext cx="566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152400" y="4800600"/>
            <a:ext cx="7772400" cy="990600"/>
            <a:chOff x="96" y="3024"/>
            <a:chExt cx="4896" cy="624"/>
          </a:xfrm>
        </p:grpSpPr>
        <p:sp>
          <p:nvSpPr>
            <p:cNvPr id="55311" name="Text Box 10"/>
            <p:cNvSpPr txBox="1"/>
            <p:nvPr/>
          </p:nvSpPr>
          <p:spPr>
            <a:xfrm>
              <a:off x="159" y="3024"/>
              <a:ext cx="2920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5400" dirty="0">
                  <a:ea typeface="楷体_GB2312" pitchFamily="49" charset="-122"/>
                </a:rPr>
                <a:t>a</a:t>
              </a:r>
              <a:r>
                <a:rPr lang="en-US" altLang="zh-CN" sz="5400" baseline="-25000" dirty="0">
                  <a:ea typeface="楷体_GB2312" pitchFamily="49" charset="-122"/>
                </a:rPr>
                <a:t>1</a:t>
              </a:r>
              <a:r>
                <a:rPr lang="en-US" altLang="zh-CN" sz="5400" dirty="0">
                  <a:ea typeface="楷体_GB2312" pitchFamily="49" charset="-122"/>
                </a:rPr>
                <a:t>  a</a:t>
              </a:r>
              <a:r>
                <a:rPr lang="en-US" altLang="zh-CN" sz="5400" baseline="-25000" dirty="0">
                  <a:ea typeface="楷体_GB2312" pitchFamily="49" charset="-122"/>
                </a:rPr>
                <a:t>2</a:t>
              </a:r>
              <a:r>
                <a:rPr lang="en-US" altLang="zh-CN" sz="5400" dirty="0">
                  <a:ea typeface="楷体_GB2312" pitchFamily="49" charset="-122"/>
                </a:rPr>
                <a:t>    </a:t>
              </a:r>
              <a:r>
                <a:rPr lang="en-US" altLang="zh-CN" sz="5400" b="1" dirty="0">
                  <a:ea typeface="楷体_GB2312" pitchFamily="49" charset="-122"/>
                </a:rPr>
                <a:t>…</a:t>
              </a:r>
              <a:r>
                <a:rPr lang="en-US" altLang="zh-CN" sz="5400" dirty="0">
                  <a:ea typeface="楷体_GB2312" pitchFamily="49" charset="-122"/>
                </a:rPr>
                <a:t>    a</a:t>
              </a:r>
              <a:r>
                <a:rPr lang="en-US" altLang="zh-CN" sz="5400" baseline="-25000" dirty="0">
                  <a:ea typeface="楷体_GB2312" pitchFamily="49" charset="-122"/>
                </a:rPr>
                <a:t>i-1</a:t>
              </a:r>
              <a:r>
                <a:rPr lang="en-US" altLang="zh-CN" sz="5400" dirty="0">
                  <a:ea typeface="楷体_GB2312" pitchFamily="49" charset="-122"/>
                </a:rPr>
                <a:t> </a:t>
              </a:r>
              <a:endParaRPr lang="en-US" altLang="zh-CN" sz="5400" b="1" dirty="0">
                <a:ea typeface="楷体_GB2312" pitchFamily="49" charset="-122"/>
              </a:endParaRPr>
            </a:p>
          </p:txBody>
        </p:sp>
        <p:sp>
          <p:nvSpPr>
            <p:cNvPr id="55312" name="Line 11"/>
            <p:cNvSpPr/>
            <p:nvPr/>
          </p:nvSpPr>
          <p:spPr>
            <a:xfrm>
              <a:off x="1263" y="316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3" name="Line 12"/>
            <p:cNvSpPr/>
            <p:nvPr/>
          </p:nvSpPr>
          <p:spPr>
            <a:xfrm>
              <a:off x="2271" y="316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4" name="Line 18"/>
            <p:cNvSpPr/>
            <p:nvPr/>
          </p:nvSpPr>
          <p:spPr>
            <a:xfrm>
              <a:off x="591" y="316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5" name="Line 19"/>
            <p:cNvSpPr/>
            <p:nvPr/>
          </p:nvSpPr>
          <p:spPr>
            <a:xfrm>
              <a:off x="2991" y="316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6" name="Line 33"/>
            <p:cNvSpPr/>
            <p:nvPr/>
          </p:nvSpPr>
          <p:spPr>
            <a:xfrm>
              <a:off x="4383" y="316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7" name="Line 34"/>
            <p:cNvSpPr/>
            <p:nvPr/>
          </p:nvSpPr>
          <p:spPr>
            <a:xfrm>
              <a:off x="3663" y="316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8" name="Rectangle 49"/>
            <p:cNvSpPr/>
            <p:nvPr/>
          </p:nvSpPr>
          <p:spPr>
            <a:xfrm>
              <a:off x="96" y="3168"/>
              <a:ext cx="4896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50" grpId="0"/>
      <p:bldP spid="48152" grpId="0"/>
      <p:bldP spid="48155" grpId="0"/>
      <p:bldP spid="48165" grpId="0"/>
      <p:bldP spid="48166" grpId="0" animBg="1"/>
      <p:bldP spid="48167" grpId="0"/>
      <p:bldP spid="48173" grpId="0"/>
      <p:bldP spid="4817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"/>
          <p:cNvSpPr txBox="1"/>
          <p:nvPr/>
        </p:nvSpPr>
        <p:spPr>
          <a:xfrm>
            <a:off x="152400" y="166688"/>
            <a:ext cx="8410575" cy="65309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Status</a:t>
            </a:r>
            <a:r>
              <a:rPr lang="en-US" altLang="zh-CN" dirty="0"/>
              <a:t> ListDelete_Sq</a:t>
            </a:r>
            <a:endParaRPr lang="en-US" altLang="zh-CN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                         (SqList </a:t>
            </a:r>
            <a:r>
              <a:rPr lang="en-US" altLang="zh-CN" b="1" dirty="0"/>
              <a:t>&amp;</a:t>
            </a:r>
            <a:r>
              <a:rPr lang="en-US" altLang="zh-CN" dirty="0"/>
              <a:t>L, </a:t>
            </a:r>
            <a:r>
              <a:rPr lang="en-US" altLang="zh-CN" b="1" dirty="0"/>
              <a:t>int</a:t>
            </a:r>
            <a:r>
              <a:rPr lang="en-US" altLang="zh-CN" dirty="0"/>
              <a:t> i, ElemType </a:t>
            </a:r>
            <a:r>
              <a:rPr lang="en-US" altLang="zh-CN" b="1" dirty="0"/>
              <a:t>&amp;</a:t>
            </a:r>
            <a:r>
              <a:rPr lang="en-US" altLang="zh-CN" dirty="0"/>
              <a:t>e) </a:t>
            </a:r>
            <a:r>
              <a:rPr lang="en-US" altLang="zh-CN" b="1" dirty="0"/>
              <a:t>{</a:t>
            </a:r>
            <a:endParaRPr lang="en-US" altLang="zh-CN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}</a:t>
            </a:r>
            <a:r>
              <a:rPr lang="en-US" altLang="zh-CN" dirty="0"/>
              <a:t> // ListDelete_Sq</a:t>
            </a:r>
            <a:endParaRPr lang="en-US" altLang="zh-CN" dirty="0"/>
          </a:p>
        </p:txBody>
      </p:sp>
      <p:sp>
        <p:nvSpPr>
          <p:cNvPr id="49158" name="Rectangle 6">
            <a:hlinkClick r:id="rId1" action="ppaction://hlinksldjump"/>
          </p:cNvPr>
          <p:cNvSpPr/>
          <p:nvPr/>
        </p:nvSpPr>
        <p:spPr>
          <a:xfrm>
            <a:off x="533400" y="3962400"/>
            <a:ext cx="7969250" cy="2238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993366"/>
                </a:solidFill>
              </a:rPr>
              <a:t>for</a:t>
            </a:r>
            <a:r>
              <a:rPr lang="en-US" altLang="zh-CN" dirty="0">
                <a:solidFill>
                  <a:srgbClr val="993366"/>
                </a:solidFill>
              </a:rPr>
              <a:t> (++p; p &lt;= q; ++p)  *(p-1) = *p;  </a:t>
            </a:r>
            <a:endParaRPr lang="en-US" altLang="zh-CN" dirty="0">
              <a:solidFill>
                <a:srgbClr val="993366"/>
              </a:solidFill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993366"/>
                </a:solidFill>
              </a:rPr>
              <a:t>                        </a:t>
            </a:r>
            <a:r>
              <a:rPr lang="en-US" altLang="zh-CN" b="1" dirty="0">
                <a:solidFill>
                  <a:srgbClr val="993366"/>
                </a:solidFill>
                <a:ea typeface="隶书" pitchFamily="49" charset="-122"/>
              </a:rPr>
              <a:t>//</a:t>
            </a:r>
            <a:r>
              <a:rPr lang="en-US" altLang="zh-CN" b="1" dirty="0">
                <a:solidFill>
                  <a:srgbClr val="993366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>
                <a:solidFill>
                  <a:srgbClr val="993366"/>
                </a:solidFill>
                <a:latin typeface="隶书" pitchFamily="49" charset="-122"/>
                <a:ea typeface="隶书" pitchFamily="49" charset="-122"/>
              </a:rPr>
              <a:t>被删除元素之后的元素左移</a:t>
            </a:r>
            <a:endParaRPr lang="zh-CN" altLang="en-US" b="1" dirty="0">
              <a:solidFill>
                <a:srgbClr val="993366"/>
              </a:solidFill>
              <a:latin typeface="隶书" pitchFamily="49" charset="-122"/>
              <a:ea typeface="隶书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993366"/>
                </a:solidFill>
              </a:rPr>
              <a:t>--L.length;       // </a:t>
            </a:r>
            <a:r>
              <a:rPr lang="zh-CN" altLang="en-US" b="1" dirty="0">
                <a:solidFill>
                  <a:srgbClr val="993366"/>
                </a:solidFill>
                <a:latin typeface="隶书" pitchFamily="49" charset="-122"/>
                <a:ea typeface="隶书" pitchFamily="49" charset="-122"/>
              </a:rPr>
              <a:t>表长减</a:t>
            </a:r>
            <a:r>
              <a:rPr lang="en-US" altLang="zh-CN" b="1" dirty="0">
                <a:solidFill>
                  <a:srgbClr val="993366"/>
                </a:solidFill>
                <a:latin typeface="隶书" pitchFamily="49" charset="-122"/>
                <a:ea typeface="隶书" pitchFamily="49" charset="-122"/>
              </a:rPr>
              <a:t>1</a:t>
            </a:r>
            <a:endParaRPr lang="en-US" altLang="zh-CN" b="1" dirty="0">
              <a:solidFill>
                <a:srgbClr val="993366"/>
              </a:solidFill>
              <a:latin typeface="隶书" pitchFamily="49" charset="-122"/>
              <a:ea typeface="隶书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return</a:t>
            </a:r>
            <a:r>
              <a:rPr lang="en-US" altLang="zh-CN" dirty="0"/>
              <a:t> OK;</a:t>
            </a:r>
            <a:endParaRPr lang="en-US" altLang="zh-CN" dirty="0"/>
          </a:p>
        </p:txBody>
      </p:sp>
      <p:sp>
        <p:nvSpPr>
          <p:cNvPr id="49155" name="Text Box 3"/>
          <p:cNvSpPr txBox="1"/>
          <p:nvPr/>
        </p:nvSpPr>
        <p:spPr>
          <a:xfrm>
            <a:off x="4968875" y="5530850"/>
            <a:ext cx="40227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算法时间复杂度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为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:</a:t>
            </a:r>
            <a:endParaRPr lang="en-US" altLang="zh-CN" dirty="0"/>
          </a:p>
        </p:txBody>
      </p:sp>
      <p:sp>
        <p:nvSpPr>
          <p:cNvPr id="49156" name="Text Box 4"/>
          <p:cNvSpPr txBox="1"/>
          <p:nvPr/>
        </p:nvSpPr>
        <p:spPr>
          <a:xfrm>
            <a:off x="5105400" y="6064250"/>
            <a:ext cx="3962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/>
              <a:t> </a:t>
            </a:r>
            <a:r>
              <a:rPr lang="en-US" altLang="zh-CN" sz="3600" b="1" dirty="0"/>
              <a:t>O( ListLength(L))</a:t>
            </a:r>
            <a:endParaRPr lang="en-US" altLang="zh-CN" sz="2400" dirty="0"/>
          </a:p>
        </p:txBody>
      </p:sp>
      <p:sp>
        <p:nvSpPr>
          <p:cNvPr id="49157" name="Rectangle 5"/>
          <p:cNvSpPr/>
          <p:nvPr/>
        </p:nvSpPr>
        <p:spPr>
          <a:xfrm>
            <a:off x="565150" y="2286000"/>
            <a:ext cx="8023225" cy="1701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p = </a:t>
            </a:r>
            <a:r>
              <a:rPr lang="en-US" altLang="zh-CN" b="1" dirty="0"/>
              <a:t>&amp;</a:t>
            </a:r>
            <a:r>
              <a:rPr lang="en-US" altLang="zh-CN" dirty="0"/>
              <a:t>(L.elem[i-1]);      </a:t>
            </a:r>
            <a:r>
              <a:rPr lang="en-US" altLang="zh-CN" sz="2800" dirty="0"/>
              <a:t>// p </a:t>
            </a:r>
            <a:r>
              <a:rPr lang="zh-CN" altLang="en-US" sz="2800" b="1" dirty="0">
                <a:ea typeface="隶书" pitchFamily="49" charset="-122"/>
              </a:rPr>
              <a:t>为被删除元素的位置</a:t>
            </a:r>
            <a:endParaRPr lang="zh-CN" altLang="en-US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e = *p;                             </a:t>
            </a:r>
            <a:r>
              <a:rPr lang="en-US" altLang="zh-CN" sz="2800" dirty="0"/>
              <a:t>// </a:t>
            </a:r>
            <a:r>
              <a:rPr lang="zh-CN" altLang="en-US" sz="2800" b="1" dirty="0">
                <a:ea typeface="隶书" pitchFamily="49" charset="-122"/>
              </a:rPr>
              <a:t>被删除元素的值赋给 </a:t>
            </a:r>
            <a:r>
              <a:rPr lang="en-US" altLang="zh-CN" sz="2800" dirty="0"/>
              <a:t>e</a:t>
            </a:r>
            <a:endParaRPr lang="en-US" altLang="zh-CN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q = L.elem+L.length-1;     </a:t>
            </a:r>
            <a:r>
              <a:rPr lang="en-US" altLang="zh-CN" sz="2800" dirty="0"/>
              <a:t>// </a:t>
            </a:r>
            <a:r>
              <a:rPr lang="zh-CN" altLang="en-US" sz="2800" b="1" dirty="0">
                <a:ea typeface="隶书" pitchFamily="49" charset="-122"/>
              </a:rPr>
              <a:t>表尾元素的位置</a:t>
            </a:r>
            <a:endParaRPr lang="zh-CN" altLang="en-US" dirty="0"/>
          </a:p>
        </p:txBody>
      </p:sp>
      <p:sp>
        <p:nvSpPr>
          <p:cNvPr id="49159" name="Rectangle 7"/>
          <p:cNvSpPr/>
          <p:nvPr/>
        </p:nvSpPr>
        <p:spPr>
          <a:xfrm>
            <a:off x="533400" y="1219200"/>
            <a:ext cx="7451725" cy="1165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if</a:t>
            </a:r>
            <a:r>
              <a:rPr lang="en-US" altLang="zh-CN" dirty="0">
                <a:solidFill>
                  <a:srgbClr val="000099"/>
                </a:solidFill>
              </a:rPr>
              <a:t> ((i &lt; 1) </a:t>
            </a:r>
            <a:r>
              <a:rPr lang="en-US" altLang="zh-CN" b="1" dirty="0">
                <a:solidFill>
                  <a:srgbClr val="000099"/>
                </a:solidFill>
              </a:rPr>
              <a:t>||</a:t>
            </a:r>
            <a:r>
              <a:rPr lang="en-US" altLang="zh-CN" dirty="0">
                <a:solidFill>
                  <a:srgbClr val="000099"/>
                </a:solidFill>
              </a:rPr>
              <a:t> (i &gt; L.length))  </a:t>
            </a:r>
            <a:r>
              <a:rPr lang="en-US" altLang="zh-CN" b="1" dirty="0">
                <a:solidFill>
                  <a:srgbClr val="000099"/>
                </a:solidFill>
              </a:rPr>
              <a:t>return</a:t>
            </a:r>
            <a:r>
              <a:rPr lang="en-US" altLang="zh-CN" dirty="0">
                <a:solidFill>
                  <a:srgbClr val="000099"/>
                </a:solidFill>
              </a:rPr>
              <a:t> ERROR; </a:t>
            </a:r>
            <a:endParaRPr lang="en-US" altLang="zh-CN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99"/>
                </a:solidFill>
              </a:rPr>
              <a:t>                                            </a:t>
            </a:r>
            <a:r>
              <a:rPr lang="en-US" altLang="zh-CN" sz="2800" dirty="0">
                <a:solidFill>
                  <a:srgbClr val="000099"/>
                </a:solidFill>
              </a:rPr>
              <a:t>// </a:t>
            </a:r>
            <a:r>
              <a:rPr lang="zh-CN" altLang="en-US" sz="2800" b="1" dirty="0">
                <a:solidFill>
                  <a:srgbClr val="000099"/>
                </a:solidFill>
                <a:ea typeface="隶书" pitchFamily="49" charset="-122"/>
              </a:rPr>
              <a:t>删除位置不合法</a:t>
            </a:r>
            <a:endParaRPr lang="zh-CN" altLang="en-US" sz="2800" b="1" dirty="0">
              <a:ea typeface="隶书" pitchFamily="49" charset="-122"/>
            </a:endParaRPr>
          </a:p>
        </p:txBody>
      </p:sp>
      <p:sp>
        <p:nvSpPr>
          <p:cNvPr id="49160" name="Rectangle 8">
            <a:hlinkClick r:id="" action="ppaction://hlinkshowjump?jump=nextslide"/>
          </p:cNvPr>
          <p:cNvSpPr/>
          <p:nvPr/>
        </p:nvSpPr>
        <p:spPr>
          <a:xfrm>
            <a:off x="6711950" y="4495800"/>
            <a:ext cx="18224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元素左移</a:t>
            </a:r>
            <a:endParaRPr lang="zh-CN" altLang="en-US" b="1" dirty="0">
              <a:solidFill>
                <a:srgbClr val="993366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9161" name="Rectangle 9"/>
          <p:cNvSpPr/>
          <p:nvPr/>
        </p:nvSpPr>
        <p:spPr>
          <a:xfrm>
            <a:off x="611188" y="2492375"/>
            <a:ext cx="7921625" cy="25923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i="1" dirty="0"/>
              <a:t>e=L.elem[i-1];</a:t>
            </a:r>
            <a:endParaRPr lang="en-US" altLang="zh-CN" sz="3600" b="1" i="1" dirty="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i="1" dirty="0"/>
              <a:t>For (j=i;j&lt;=L.length-1;j++)</a:t>
            </a:r>
            <a:endParaRPr lang="en-US" altLang="zh-CN" sz="3600" b="1" i="1" dirty="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i="1" dirty="0"/>
              <a:t>    L.elem[j-1]=L.elem[j]</a:t>
            </a:r>
            <a:r>
              <a:rPr lang="zh-CN" altLang="en-US" sz="3600" b="1" i="1" dirty="0"/>
              <a:t>；</a:t>
            </a:r>
            <a:endParaRPr lang="zh-CN" altLang="en-US" sz="3600" b="1" i="1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8" grpId="0"/>
      <p:bldP spid="49155" grpId="0"/>
      <p:bldP spid="49156" grpId="0"/>
      <p:bldP spid="49157" grpId="0"/>
      <p:bldP spid="49159" grpId="0"/>
      <p:bldP spid="49160" grpId="0"/>
      <p:bldP spid="4916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914400" y="4191000"/>
            <a:ext cx="7543800" cy="641350"/>
            <a:chOff x="576" y="2160"/>
            <a:chExt cx="4752" cy="404"/>
          </a:xfrm>
        </p:grpSpPr>
        <p:sp>
          <p:nvSpPr>
            <p:cNvPr id="57385" name="Text Box 3"/>
            <p:cNvSpPr txBox="1"/>
            <p:nvPr/>
          </p:nvSpPr>
          <p:spPr>
            <a:xfrm>
              <a:off x="614" y="2160"/>
              <a:ext cx="299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660033"/>
                  </a:solidFill>
                </a:rPr>
                <a:t>21  18  30  75  42  56  87</a:t>
              </a:r>
              <a:endParaRPr lang="en-US" altLang="zh-CN" sz="3600" dirty="0"/>
            </a:p>
          </p:txBody>
        </p:sp>
        <p:grpSp>
          <p:nvGrpSpPr>
            <p:cNvPr id="57386" name="Group 4"/>
            <p:cNvGrpSpPr/>
            <p:nvPr/>
          </p:nvGrpSpPr>
          <p:grpSpPr>
            <a:xfrm>
              <a:off x="576" y="2180"/>
              <a:ext cx="4752" cy="384"/>
              <a:chOff x="576" y="2448"/>
              <a:chExt cx="4752" cy="384"/>
            </a:xfrm>
          </p:grpSpPr>
          <p:sp>
            <p:nvSpPr>
              <p:cNvPr id="57387" name="Rectangle 5"/>
              <p:cNvSpPr/>
              <p:nvPr/>
            </p:nvSpPr>
            <p:spPr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 cap="flat" cmpd="sng">
                <a:solidFill>
                  <a:srgbClr val="6600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endParaRPr lang="zh-CN" altLang="en-US" sz="6000" b="1" dirty="0">
                  <a:solidFill>
                    <a:schemeClr val="tx2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  <p:sp>
            <p:nvSpPr>
              <p:cNvPr id="57388" name="Line 6"/>
              <p:cNvSpPr/>
              <p:nvPr/>
            </p:nvSpPr>
            <p:spPr>
              <a:xfrm>
                <a:off x="1008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9" name="Line 7"/>
              <p:cNvSpPr/>
              <p:nvPr/>
            </p:nvSpPr>
            <p:spPr>
              <a:xfrm>
                <a:off x="1440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90" name="Line 8"/>
              <p:cNvSpPr/>
              <p:nvPr/>
            </p:nvSpPr>
            <p:spPr>
              <a:xfrm>
                <a:off x="1872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91" name="Line 9"/>
              <p:cNvSpPr/>
              <p:nvPr/>
            </p:nvSpPr>
            <p:spPr>
              <a:xfrm>
                <a:off x="2304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92" name="Line 10"/>
              <p:cNvSpPr/>
              <p:nvPr/>
            </p:nvSpPr>
            <p:spPr>
              <a:xfrm>
                <a:off x="2736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93" name="Line 11"/>
              <p:cNvSpPr/>
              <p:nvPr/>
            </p:nvSpPr>
            <p:spPr>
              <a:xfrm>
                <a:off x="3168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94" name="Line 12"/>
              <p:cNvSpPr/>
              <p:nvPr/>
            </p:nvSpPr>
            <p:spPr>
              <a:xfrm>
                <a:off x="3600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95" name="Line 13"/>
              <p:cNvSpPr/>
              <p:nvPr/>
            </p:nvSpPr>
            <p:spPr>
              <a:xfrm>
                <a:off x="4896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96" name="Line 14"/>
              <p:cNvSpPr/>
              <p:nvPr/>
            </p:nvSpPr>
            <p:spPr>
              <a:xfrm>
                <a:off x="4032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" name="Group 15"/>
          <p:cNvGrpSpPr/>
          <p:nvPr/>
        </p:nvGrpSpPr>
        <p:grpSpPr>
          <a:xfrm>
            <a:off x="914400" y="5607050"/>
            <a:ext cx="7543800" cy="641350"/>
            <a:chOff x="576" y="3052"/>
            <a:chExt cx="4752" cy="404"/>
          </a:xfrm>
        </p:grpSpPr>
        <p:grpSp>
          <p:nvGrpSpPr>
            <p:cNvPr id="57373" name="Group 16"/>
            <p:cNvGrpSpPr/>
            <p:nvPr/>
          </p:nvGrpSpPr>
          <p:grpSpPr>
            <a:xfrm>
              <a:off x="576" y="3072"/>
              <a:ext cx="4752" cy="384"/>
              <a:chOff x="576" y="2448"/>
              <a:chExt cx="4752" cy="384"/>
            </a:xfrm>
          </p:grpSpPr>
          <p:sp>
            <p:nvSpPr>
              <p:cNvPr id="57375" name="Rectangle 17"/>
              <p:cNvSpPr/>
              <p:nvPr/>
            </p:nvSpPr>
            <p:spPr>
              <a:xfrm>
                <a:off x="576" y="2448"/>
                <a:ext cx="4752" cy="384"/>
              </a:xfrm>
              <a:prstGeom prst="rect">
                <a:avLst/>
              </a:prstGeom>
              <a:noFill/>
              <a:ln w="9525" cap="flat" cmpd="sng">
                <a:solidFill>
                  <a:srgbClr val="660033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endParaRPr lang="zh-CN" altLang="en-US" sz="6000" b="1" dirty="0">
                  <a:solidFill>
                    <a:schemeClr val="tx2"/>
                  </a:solidFill>
                  <a:latin typeface="华文隶书" pitchFamily="2" charset="-122"/>
                  <a:ea typeface="华文隶书" pitchFamily="2" charset="-122"/>
                </a:endParaRPr>
              </a:p>
            </p:txBody>
          </p:sp>
          <p:sp>
            <p:nvSpPr>
              <p:cNvPr id="57376" name="Line 18"/>
              <p:cNvSpPr/>
              <p:nvPr/>
            </p:nvSpPr>
            <p:spPr>
              <a:xfrm>
                <a:off x="1008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77" name="Line 19"/>
              <p:cNvSpPr/>
              <p:nvPr/>
            </p:nvSpPr>
            <p:spPr>
              <a:xfrm>
                <a:off x="1440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78" name="Line 20"/>
              <p:cNvSpPr/>
              <p:nvPr/>
            </p:nvSpPr>
            <p:spPr>
              <a:xfrm>
                <a:off x="1872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79" name="Line 21"/>
              <p:cNvSpPr/>
              <p:nvPr/>
            </p:nvSpPr>
            <p:spPr>
              <a:xfrm>
                <a:off x="2304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0" name="Line 22"/>
              <p:cNvSpPr/>
              <p:nvPr/>
            </p:nvSpPr>
            <p:spPr>
              <a:xfrm>
                <a:off x="2736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1" name="Line 23"/>
              <p:cNvSpPr/>
              <p:nvPr/>
            </p:nvSpPr>
            <p:spPr>
              <a:xfrm>
                <a:off x="3168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2" name="Line 24"/>
              <p:cNvSpPr/>
              <p:nvPr/>
            </p:nvSpPr>
            <p:spPr>
              <a:xfrm>
                <a:off x="3600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3" name="Line 25"/>
              <p:cNvSpPr/>
              <p:nvPr/>
            </p:nvSpPr>
            <p:spPr>
              <a:xfrm>
                <a:off x="4896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4" name="Line 26"/>
              <p:cNvSpPr/>
              <p:nvPr/>
            </p:nvSpPr>
            <p:spPr>
              <a:xfrm>
                <a:off x="4032" y="244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6600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374" name="Text Box 27"/>
            <p:cNvSpPr txBox="1"/>
            <p:nvPr/>
          </p:nvSpPr>
          <p:spPr>
            <a:xfrm>
              <a:off x="604" y="3052"/>
              <a:ext cx="170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660033"/>
                  </a:solidFill>
                </a:rPr>
                <a:t>21  18  30  75</a:t>
              </a:r>
              <a:endParaRPr lang="en-US" altLang="zh-CN" sz="3600" dirty="0"/>
            </a:p>
          </p:txBody>
        </p:sp>
      </p:grpSp>
      <p:sp>
        <p:nvSpPr>
          <p:cNvPr id="124956" name="Text Box 28"/>
          <p:cNvSpPr txBox="1"/>
          <p:nvPr/>
        </p:nvSpPr>
        <p:spPr>
          <a:xfrm>
            <a:off x="4724400" y="4800600"/>
            <a:ext cx="13049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000" b="1" dirty="0">
                <a:solidFill>
                  <a:srgbClr val="CC0000"/>
                </a:solidFill>
              </a:rPr>
              <a:t>L.length-1</a:t>
            </a:r>
            <a:endParaRPr lang="en-US" altLang="zh-CN" sz="3600" dirty="0"/>
          </a:p>
        </p:txBody>
      </p:sp>
      <p:sp>
        <p:nvSpPr>
          <p:cNvPr id="124957" name="Text Box 29"/>
          <p:cNvSpPr txBox="1"/>
          <p:nvPr/>
        </p:nvSpPr>
        <p:spPr>
          <a:xfrm>
            <a:off x="1111250" y="4800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0</a:t>
            </a:r>
            <a:endParaRPr lang="en-US" altLang="zh-CN" sz="3600" dirty="0"/>
          </a:p>
        </p:txBody>
      </p:sp>
      <p:grpSp>
        <p:nvGrpSpPr>
          <p:cNvPr id="6" name="Group 30"/>
          <p:cNvGrpSpPr/>
          <p:nvPr/>
        </p:nvGrpSpPr>
        <p:grpSpPr>
          <a:xfrm>
            <a:off x="5181600" y="3371850"/>
            <a:ext cx="409575" cy="819150"/>
            <a:chOff x="3302" y="1644"/>
            <a:chExt cx="258" cy="516"/>
          </a:xfrm>
        </p:grpSpPr>
        <p:sp>
          <p:nvSpPr>
            <p:cNvPr id="57371" name="Line 31"/>
            <p:cNvSpPr/>
            <p:nvPr/>
          </p:nvSpPr>
          <p:spPr>
            <a:xfrm>
              <a:off x="3312" y="1728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72" name="Text Box 32"/>
            <p:cNvSpPr txBox="1"/>
            <p:nvPr/>
          </p:nvSpPr>
          <p:spPr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rgbClr val="000099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7" name="Group 33"/>
          <p:cNvGrpSpPr/>
          <p:nvPr/>
        </p:nvGrpSpPr>
        <p:grpSpPr>
          <a:xfrm>
            <a:off x="4572000" y="3371850"/>
            <a:ext cx="409575" cy="819150"/>
            <a:chOff x="3302" y="1644"/>
            <a:chExt cx="258" cy="516"/>
          </a:xfrm>
        </p:grpSpPr>
        <p:sp>
          <p:nvSpPr>
            <p:cNvPr id="57369" name="Line 34"/>
            <p:cNvSpPr/>
            <p:nvPr/>
          </p:nvSpPr>
          <p:spPr>
            <a:xfrm>
              <a:off x="3312" y="1728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70" name="Text Box 35"/>
            <p:cNvSpPr txBox="1"/>
            <p:nvPr/>
          </p:nvSpPr>
          <p:spPr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rgbClr val="000099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8" name="Group 36"/>
          <p:cNvGrpSpPr/>
          <p:nvPr/>
        </p:nvGrpSpPr>
        <p:grpSpPr>
          <a:xfrm>
            <a:off x="3933825" y="3352800"/>
            <a:ext cx="409575" cy="819150"/>
            <a:chOff x="3302" y="1644"/>
            <a:chExt cx="258" cy="516"/>
          </a:xfrm>
        </p:grpSpPr>
        <p:sp>
          <p:nvSpPr>
            <p:cNvPr id="57367" name="Line 37"/>
            <p:cNvSpPr/>
            <p:nvPr/>
          </p:nvSpPr>
          <p:spPr>
            <a:xfrm>
              <a:off x="3312" y="1728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68" name="Text Box 38"/>
            <p:cNvSpPr txBox="1"/>
            <p:nvPr/>
          </p:nvSpPr>
          <p:spPr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rgbClr val="000099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9" name="Group 50"/>
          <p:cNvGrpSpPr/>
          <p:nvPr/>
        </p:nvGrpSpPr>
        <p:grpSpPr>
          <a:xfrm>
            <a:off x="5562600" y="3219450"/>
            <a:ext cx="409575" cy="971550"/>
            <a:chOff x="4224" y="2112"/>
            <a:chExt cx="258" cy="612"/>
          </a:xfrm>
        </p:grpSpPr>
        <p:sp>
          <p:nvSpPr>
            <p:cNvPr id="57365" name="Line 40"/>
            <p:cNvSpPr/>
            <p:nvPr/>
          </p:nvSpPr>
          <p:spPr>
            <a:xfrm>
              <a:off x="4234" y="2244"/>
              <a:ext cx="0" cy="48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66" name="Text Box 41"/>
            <p:cNvSpPr txBox="1"/>
            <p:nvPr/>
          </p:nvSpPr>
          <p:spPr>
            <a:xfrm>
              <a:off x="4224" y="2112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chemeClr val="tx2"/>
                  </a:solidFill>
                </a:rPr>
                <a:t>q</a:t>
              </a:r>
              <a:endParaRPr lang="en-US" altLang="zh-CN" sz="3600" dirty="0"/>
            </a:p>
          </p:txBody>
        </p:sp>
      </p:grpSp>
      <p:sp useBgFill="1">
        <p:nvSpPr>
          <p:cNvPr id="124970" name="Rectangle 42"/>
          <p:cNvSpPr/>
          <p:nvPr/>
        </p:nvSpPr>
        <p:spPr>
          <a:xfrm>
            <a:off x="3810000" y="3429000"/>
            <a:ext cx="457200" cy="762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 useBgFill="1">
        <p:nvSpPr>
          <p:cNvPr id="124971" name="Rectangle 43"/>
          <p:cNvSpPr/>
          <p:nvPr/>
        </p:nvSpPr>
        <p:spPr>
          <a:xfrm>
            <a:off x="4419600" y="3429000"/>
            <a:ext cx="457200" cy="762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24972" name="Text Box 44"/>
          <p:cNvSpPr txBox="1"/>
          <p:nvPr/>
        </p:nvSpPr>
        <p:spPr>
          <a:xfrm>
            <a:off x="4387850" y="560705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87</a:t>
            </a:r>
            <a:endParaRPr lang="en-US" altLang="zh-CN" sz="3600" dirty="0"/>
          </a:p>
        </p:txBody>
      </p:sp>
      <p:sp>
        <p:nvSpPr>
          <p:cNvPr id="124973" name="Text Box 45"/>
          <p:cNvSpPr txBox="1"/>
          <p:nvPr/>
        </p:nvSpPr>
        <p:spPr>
          <a:xfrm>
            <a:off x="3702050" y="560705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56</a:t>
            </a:r>
            <a:endParaRPr lang="en-US" altLang="zh-CN" sz="3600" dirty="0"/>
          </a:p>
        </p:txBody>
      </p:sp>
      <p:sp>
        <p:nvSpPr>
          <p:cNvPr id="124976" name="Rectangle 48"/>
          <p:cNvSpPr/>
          <p:nvPr/>
        </p:nvSpPr>
        <p:spPr>
          <a:xfrm>
            <a:off x="990600" y="1295400"/>
            <a:ext cx="6262688" cy="1773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993366"/>
                </a:solidFill>
              </a:rPr>
              <a:t>p = &amp;(L.elem[i-1]);</a:t>
            </a:r>
            <a:endParaRPr lang="en-US" altLang="zh-CN" dirty="0">
              <a:solidFill>
                <a:srgbClr val="993366"/>
              </a:solidFill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993366"/>
                </a:solidFill>
              </a:rPr>
              <a:t>q = L.elem+L.length-1;</a:t>
            </a:r>
            <a:endParaRPr lang="en-US" altLang="zh-CN" dirty="0">
              <a:solidFill>
                <a:srgbClr val="993366"/>
              </a:solidFill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993366"/>
                </a:solidFill>
              </a:rPr>
              <a:t>for</a:t>
            </a:r>
            <a:r>
              <a:rPr lang="en-US" altLang="zh-CN" dirty="0">
                <a:solidFill>
                  <a:srgbClr val="993366"/>
                </a:solidFill>
              </a:rPr>
              <a:t> (++p; p &lt;= q; ++p)  *(p-1) = *p;  </a:t>
            </a:r>
            <a:endParaRPr lang="en-US" altLang="zh-CN" dirty="0">
              <a:solidFill>
                <a:srgbClr val="993366"/>
              </a:solidFill>
            </a:endParaRPr>
          </a:p>
        </p:txBody>
      </p:sp>
      <p:sp>
        <p:nvSpPr>
          <p:cNvPr id="124977" name="Text Box 49"/>
          <p:cNvSpPr txBox="1"/>
          <p:nvPr/>
        </p:nvSpPr>
        <p:spPr>
          <a:xfrm>
            <a:off x="669925" y="425450"/>
            <a:ext cx="57594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</a:rPr>
              <a:t>例如：</a:t>
            </a:r>
            <a:r>
              <a:rPr lang="en-US" altLang="zh-CN" sz="3600" dirty="0">
                <a:solidFill>
                  <a:srgbClr val="660033"/>
                </a:solidFill>
              </a:rPr>
              <a:t>ListDelete_Sq(L, 5, e)</a:t>
            </a:r>
            <a:r>
              <a:rPr lang="en-US" altLang="zh-CN" sz="3600" dirty="0"/>
              <a:t> </a:t>
            </a:r>
            <a:endParaRPr lang="en-US" altLang="zh-CN" sz="3600" dirty="0"/>
          </a:p>
        </p:txBody>
      </p:sp>
      <p:grpSp>
        <p:nvGrpSpPr>
          <p:cNvPr id="10" name="Group 52"/>
          <p:cNvGrpSpPr/>
          <p:nvPr/>
        </p:nvGrpSpPr>
        <p:grpSpPr>
          <a:xfrm>
            <a:off x="6019800" y="3371850"/>
            <a:ext cx="409575" cy="819150"/>
            <a:chOff x="3302" y="1644"/>
            <a:chExt cx="258" cy="516"/>
          </a:xfrm>
        </p:grpSpPr>
        <p:sp>
          <p:nvSpPr>
            <p:cNvPr id="57363" name="Line 53"/>
            <p:cNvSpPr/>
            <p:nvPr/>
          </p:nvSpPr>
          <p:spPr>
            <a:xfrm>
              <a:off x="3312" y="1728"/>
              <a:ext cx="0" cy="432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57364" name="Text Box 54"/>
            <p:cNvSpPr txBox="1"/>
            <p:nvPr/>
          </p:nvSpPr>
          <p:spPr>
            <a:xfrm>
              <a:off x="3302" y="1644"/>
              <a:ext cx="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b="1" dirty="0">
                  <a:solidFill>
                    <a:srgbClr val="000099"/>
                  </a:solidFill>
                </a:rPr>
                <a:t>p</a:t>
              </a:r>
              <a:endParaRPr lang="en-US" altLang="zh-CN" sz="3600" dirty="0"/>
            </a:p>
          </p:txBody>
        </p:sp>
      </p:grpSp>
      <p:sp useBgFill="1">
        <p:nvSpPr>
          <p:cNvPr id="124983" name="Rectangle 55"/>
          <p:cNvSpPr/>
          <p:nvPr/>
        </p:nvSpPr>
        <p:spPr>
          <a:xfrm>
            <a:off x="5029200" y="3429000"/>
            <a:ext cx="457200" cy="762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24984" name="AutoShape 56">
            <a:hlinkClick r:id="" action="ppaction://hlinkshowjump?jump=lastslideviewed"/>
          </p:cNvPr>
          <p:cNvSpPr/>
          <p:nvPr/>
        </p:nvSpPr>
        <p:spPr>
          <a:xfrm>
            <a:off x="8686800" y="6400800"/>
            <a:ext cx="457200" cy="4572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4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6" grpId="0"/>
      <p:bldP spid="124957" grpId="0"/>
      <p:bldP spid="124970" grpId="0" animBg="1"/>
      <p:bldP spid="124971" grpId="0" animBg="1"/>
      <p:bldP spid="124972" grpId="0"/>
      <p:bldP spid="124973" grpId="0"/>
      <p:bldP spid="124976" grpId="0"/>
      <p:bldP spid="124977" grpId="0"/>
      <p:bldP spid="124983" grpId="0" animBg="1"/>
      <p:bldP spid="12498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Text Box 2"/>
          <p:cNvSpPr txBox="1"/>
          <p:nvPr/>
        </p:nvSpPr>
        <p:spPr>
          <a:xfrm>
            <a:off x="898525" y="136525"/>
            <a:ext cx="60833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考虑移动元素的平均情况</a:t>
            </a:r>
            <a:r>
              <a:rPr lang="en-US" altLang="zh-CN" sz="4000" b="1" dirty="0">
                <a:solidFill>
                  <a:srgbClr val="000099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lang="en-US" altLang="zh-CN" sz="4000" b="1" dirty="0">
              <a:solidFill>
                <a:srgbClr val="000099"/>
              </a:solidFill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533400" y="898525"/>
            <a:ext cx="8153400" cy="2428875"/>
            <a:chOff x="336" y="432"/>
            <a:chExt cx="5136" cy="1530"/>
          </a:xfrm>
        </p:grpSpPr>
        <p:sp>
          <p:nvSpPr>
            <p:cNvPr id="58378" name="Text Box 4"/>
            <p:cNvSpPr txBox="1"/>
            <p:nvPr/>
          </p:nvSpPr>
          <p:spPr>
            <a:xfrm>
              <a:off x="336" y="432"/>
              <a:ext cx="5136" cy="15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None/>
              </a:pPr>
              <a:r>
                <a:rPr lang="en-US" altLang="zh-CN" dirty="0">
                  <a:ea typeface="楷体_GB2312" pitchFamily="49" charset="-122"/>
                </a:rPr>
                <a:t>    </a:t>
              </a:r>
              <a:r>
                <a:rPr lang="zh-CN" altLang="en-US" dirty="0">
                  <a:ea typeface="楷体_GB2312" pitchFamily="49" charset="-122"/>
                </a:rPr>
                <a:t>假设删除第</a:t>
              </a:r>
              <a:r>
                <a:rPr lang="zh-CN" altLang="en-US" dirty="0">
                  <a:solidFill>
                    <a:srgbClr val="6600CC"/>
                  </a:solidFill>
                </a:rPr>
                <a:t> </a:t>
              </a:r>
              <a:r>
                <a:rPr lang="en-US" altLang="zh-CN" dirty="0">
                  <a:solidFill>
                    <a:srgbClr val="6600CC"/>
                  </a:solidFill>
                </a:rPr>
                <a:t>i </a:t>
              </a:r>
              <a:r>
                <a:rPr lang="zh-CN" altLang="en-US" dirty="0">
                  <a:ea typeface="楷体_GB2312" pitchFamily="49" charset="-122"/>
                </a:rPr>
                <a:t>个元素的概率为</a:t>
              </a:r>
              <a:r>
                <a:rPr lang="zh-CN" altLang="en-US" dirty="0"/>
                <a:t>     </a:t>
              </a:r>
              <a:r>
                <a:rPr lang="en-US" altLang="zh-CN" dirty="0">
                  <a:ea typeface="楷体_GB2312" pitchFamily="49" charset="-122"/>
                </a:rPr>
                <a:t>,</a:t>
              </a:r>
              <a:r>
                <a:rPr lang="zh-CN" altLang="en-US" dirty="0">
                  <a:ea typeface="楷体_GB2312" pitchFamily="49" charset="-122"/>
                </a:rPr>
                <a:t>在</a:t>
              </a:r>
              <a:r>
                <a:rPr lang="en-US" altLang="zh-CN" dirty="0">
                  <a:ea typeface="楷体_GB2312" pitchFamily="49" charset="-122"/>
                </a:rPr>
                <a:t>i</a:t>
              </a:r>
              <a:r>
                <a:rPr lang="zh-CN" altLang="en-US" dirty="0">
                  <a:ea typeface="楷体_GB2312" pitchFamily="49" charset="-122"/>
                </a:rPr>
                <a:t>位置删除元素时的移动次数</a:t>
              </a:r>
              <a:r>
                <a:rPr lang="en-US" altLang="zh-CN" dirty="0">
                  <a:ea typeface="楷体_GB2312" pitchFamily="49" charset="-122"/>
                </a:rPr>
                <a:t>ci</a:t>
              </a:r>
              <a:r>
                <a:rPr lang="zh-CN" altLang="en-US" dirty="0">
                  <a:ea typeface="楷体_GB2312" pitchFamily="49" charset="-122"/>
                </a:rPr>
                <a:t>为</a:t>
              </a:r>
              <a:r>
                <a:rPr lang="en-US" altLang="zh-CN" dirty="0">
                  <a:solidFill>
                    <a:srgbClr val="FF5555"/>
                  </a:solidFill>
                  <a:ea typeface="楷体_GB2312" pitchFamily="49" charset="-122"/>
                </a:rPr>
                <a:t>n-i</a:t>
              </a:r>
              <a:r>
                <a:rPr lang="en-US" altLang="zh-CN" dirty="0">
                  <a:ea typeface="楷体_GB2312" pitchFamily="49" charset="-122"/>
                </a:rPr>
                <a:t>,</a:t>
              </a:r>
              <a:r>
                <a:rPr lang="zh-CN" altLang="en-US" dirty="0">
                  <a:ea typeface="楷体_GB2312" pitchFamily="49" charset="-122"/>
                </a:rPr>
                <a:t>则在长度为</a:t>
              </a:r>
              <a:r>
                <a:rPr lang="en-US" altLang="zh-CN" i="1" dirty="0">
                  <a:solidFill>
                    <a:srgbClr val="6600CC"/>
                  </a:solidFill>
                </a:rPr>
                <a:t>n </a:t>
              </a:r>
              <a:r>
                <a:rPr lang="zh-CN" altLang="en-US" dirty="0">
                  <a:ea typeface="楷体_GB2312" pitchFamily="49" charset="-122"/>
                </a:rPr>
                <a:t>的线性表中</a:t>
              </a:r>
              <a:r>
                <a:rPr lang="zh-CN" altLang="en-US" dirty="0">
                  <a:solidFill>
                    <a:srgbClr val="003399"/>
                  </a:solidFill>
                  <a:ea typeface="楷体_GB2312" pitchFamily="49" charset="-122"/>
                </a:rPr>
                <a:t>删除一个元素</a:t>
              </a:r>
              <a:r>
                <a:rPr lang="zh-CN" altLang="en-US" dirty="0">
                  <a:ea typeface="楷体_GB2312" pitchFamily="49" charset="-122"/>
                </a:rPr>
                <a:t>所需</a:t>
              </a:r>
              <a:r>
                <a:rPr lang="zh-CN" altLang="en-US" b="1" dirty="0">
                  <a:solidFill>
                    <a:srgbClr val="CC0000"/>
                  </a:solidFill>
                  <a:ea typeface="楷体_GB2312" pitchFamily="49" charset="-122"/>
                </a:rPr>
                <a:t>移动元素次数的期望值</a:t>
              </a:r>
              <a:r>
                <a:rPr lang="zh-CN" altLang="en-US" dirty="0">
                  <a:ea typeface="楷体_GB2312" pitchFamily="49" charset="-122"/>
                </a:rPr>
                <a:t>为：</a:t>
              </a:r>
              <a:endParaRPr lang="zh-CN" altLang="en-US" dirty="0">
                <a:ea typeface="楷体_GB2312" pitchFamily="49" charset="-122"/>
              </a:endParaRPr>
            </a:p>
          </p:txBody>
        </p:sp>
        <p:graphicFrame>
          <p:nvGraphicFramePr>
            <p:cNvPr id="58379" name="Object 3"/>
            <p:cNvGraphicFramePr>
              <a:graphicFrameLocks noChangeAspect="1"/>
            </p:cNvGraphicFramePr>
            <p:nvPr/>
          </p:nvGraphicFramePr>
          <p:xfrm>
            <a:off x="3984" y="481"/>
            <a:ext cx="21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260985" imgH="403225" progId="Equation.3">
                    <p:embed/>
                  </p:oleObj>
                </mc:Choice>
                <mc:Fallback>
                  <p:oleObj name="" r:id="rId1" imgW="260985" imgH="40322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481"/>
                          <a:ext cx="215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488" name="Object 0"/>
          <p:cNvGraphicFramePr>
            <a:graphicFrameLocks noChangeAspect="1"/>
          </p:cNvGraphicFramePr>
          <p:nvPr/>
        </p:nvGraphicFramePr>
        <p:xfrm>
          <a:off x="2987675" y="2852738"/>
          <a:ext cx="292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228215" imgH="748665" progId="Equation.3">
                  <p:embed/>
                </p:oleObj>
              </mc:Choice>
              <mc:Fallback>
                <p:oleObj name="" r:id="rId3" imgW="2228215" imgH="7486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2852738"/>
                        <a:ext cx="29210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89" name="Object 1"/>
          <p:cNvGraphicFramePr>
            <a:graphicFrameLocks noChangeAspect="1"/>
          </p:cNvGraphicFramePr>
          <p:nvPr/>
        </p:nvGraphicFramePr>
        <p:xfrm>
          <a:off x="2438400" y="5283200"/>
          <a:ext cx="2870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2184400" imgH="784860" progId="Equation.3">
                  <p:embed/>
                </p:oleObj>
              </mc:Choice>
              <mc:Fallback>
                <p:oleObj name="" r:id="rId5" imgW="2184400" imgH="78486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5283200"/>
                        <a:ext cx="2870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5486400" y="5283200"/>
          <a:ext cx="1219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929005" imgH="784860" progId="Equation.3">
                  <p:embed/>
                </p:oleObj>
              </mc:Choice>
              <mc:Fallback>
                <p:oleObj name="" r:id="rId7" imgW="929005" imgH="78486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5283200"/>
                        <a:ext cx="1219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Text Box 9"/>
          <p:cNvSpPr txBox="1"/>
          <p:nvPr/>
        </p:nvSpPr>
        <p:spPr>
          <a:xfrm>
            <a:off x="517525" y="3844925"/>
            <a:ext cx="8245475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ea typeface="楷体_GB2312" pitchFamily="49" charset="-122"/>
              </a:rPr>
              <a:t>若假定在线性表中任何一个位置上进行删除的</a:t>
            </a:r>
            <a:r>
              <a:rPr lang="zh-CN" altLang="en-US" dirty="0">
                <a:solidFill>
                  <a:srgbClr val="CC0000"/>
                </a:solidFill>
                <a:ea typeface="楷体_GB2312" pitchFamily="49" charset="-122"/>
              </a:rPr>
              <a:t>概率</a:t>
            </a:r>
            <a:r>
              <a:rPr lang="zh-CN" altLang="en-US" dirty="0">
                <a:ea typeface="楷体_GB2312" pitchFamily="49" charset="-122"/>
              </a:rPr>
              <a:t>都是</a:t>
            </a:r>
            <a:r>
              <a:rPr lang="zh-CN" altLang="en-US" dirty="0">
                <a:solidFill>
                  <a:srgbClr val="CC0000"/>
                </a:solidFill>
                <a:ea typeface="楷体_GB2312" pitchFamily="49" charset="-122"/>
              </a:rPr>
              <a:t>相等</a:t>
            </a:r>
            <a:r>
              <a:rPr lang="zh-CN" altLang="en-US" dirty="0">
                <a:ea typeface="楷体_GB2312" pitchFamily="49" charset="-122"/>
              </a:rPr>
              <a:t>的，则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移动元素的期望值</a:t>
            </a:r>
            <a:r>
              <a:rPr lang="zh-CN" altLang="en-US" dirty="0">
                <a:ea typeface="楷体_GB2312" pitchFamily="49" charset="-122"/>
              </a:rPr>
              <a:t>为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89101" name="AutoShape 13">
            <a:hlinkClick r:id="rId9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9102" name="Rectangle 14"/>
          <p:cNvSpPr/>
          <p:nvPr/>
        </p:nvSpPr>
        <p:spPr>
          <a:xfrm>
            <a:off x="539750" y="6184900"/>
            <a:ext cx="3803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11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Arial Narrow" panose="020B0506020202030204" pitchFamily="34" charset="0"/>
              </a:rPr>
              <a:t>故时间复杂度为</a:t>
            </a:r>
            <a:r>
              <a:rPr lang="en-US" altLang="zh-CN" sz="2800" b="1" i="1" dirty="0">
                <a:solidFill>
                  <a:srgbClr val="FF5555"/>
                </a:solidFill>
                <a:ea typeface="楷体_GB2312" pitchFamily="49" charset="-122"/>
              </a:rPr>
              <a:t>O(n)</a:t>
            </a:r>
            <a:r>
              <a:rPr lang="zh-CN" altLang="en-US" sz="2800" b="1" dirty="0">
                <a:latin typeface="Arial Narrow" panose="020B0506020202030204" pitchFamily="34" charset="0"/>
              </a:rPr>
              <a:t>。 </a:t>
            </a:r>
            <a:endParaRPr lang="zh-CN" altLang="en-US" sz="2800" b="1" dirty="0">
              <a:latin typeface="Arial Narrow" panose="020B0506020202030204" pitchFamily="34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7" grpId="0"/>
      <p:bldP spid="89101" grpId="0" animBg="1"/>
      <p:bldP spid="8910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93725" y="1438275"/>
            <a:ext cx="7712075" cy="1000125"/>
            <a:chOff x="374" y="906"/>
            <a:chExt cx="4858" cy="630"/>
          </a:xfrm>
        </p:grpSpPr>
        <p:sp>
          <p:nvSpPr>
            <p:cNvPr id="59436" name="Text Box 3"/>
            <p:cNvSpPr txBox="1"/>
            <p:nvPr/>
          </p:nvSpPr>
          <p:spPr>
            <a:xfrm>
              <a:off x="460" y="1132"/>
              <a:ext cx="32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23   75   41  38   54   62  17</a:t>
              </a:r>
              <a:endParaRPr lang="en-US" altLang="zh-CN" sz="3600" dirty="0"/>
            </a:p>
          </p:txBody>
        </p:sp>
        <p:grpSp>
          <p:nvGrpSpPr>
            <p:cNvPr id="59437" name="Group 4"/>
            <p:cNvGrpSpPr/>
            <p:nvPr/>
          </p:nvGrpSpPr>
          <p:grpSpPr>
            <a:xfrm>
              <a:off x="374" y="906"/>
              <a:ext cx="4858" cy="582"/>
              <a:chOff x="374" y="906"/>
              <a:chExt cx="4858" cy="582"/>
            </a:xfrm>
          </p:grpSpPr>
          <p:grpSp>
            <p:nvGrpSpPr>
              <p:cNvPr id="59438" name="Group 5"/>
              <p:cNvGrpSpPr/>
              <p:nvPr/>
            </p:nvGrpSpPr>
            <p:grpSpPr>
              <a:xfrm>
                <a:off x="432" y="1200"/>
                <a:ext cx="4800" cy="288"/>
                <a:chOff x="432" y="1200"/>
                <a:chExt cx="4800" cy="288"/>
              </a:xfrm>
            </p:grpSpPr>
            <p:sp>
              <p:nvSpPr>
                <p:cNvPr id="59440" name="Rectangle 6"/>
                <p:cNvSpPr/>
                <p:nvPr/>
              </p:nvSpPr>
              <p:spPr>
                <a:xfrm>
                  <a:off x="432" y="1200"/>
                  <a:ext cx="4800" cy="288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99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ClrTx/>
                    <a:buNone/>
                  </a:pPr>
                  <a:endParaRPr lang="zh-CN" altLang="en-US" sz="6000" b="1" dirty="0">
                    <a:solidFill>
                      <a:schemeClr val="tx2"/>
                    </a:solidFill>
                    <a:latin typeface="华文隶书" pitchFamily="2" charset="-122"/>
                    <a:ea typeface="华文隶书" pitchFamily="2" charset="-122"/>
                  </a:endParaRPr>
                </a:p>
              </p:txBody>
            </p:sp>
            <p:sp>
              <p:nvSpPr>
                <p:cNvPr id="59441" name="Line 7"/>
                <p:cNvSpPr/>
                <p:nvPr/>
              </p:nvSpPr>
              <p:spPr>
                <a:xfrm>
                  <a:off x="912" y="120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2" name="Line 8"/>
                <p:cNvSpPr/>
                <p:nvPr/>
              </p:nvSpPr>
              <p:spPr>
                <a:xfrm>
                  <a:off x="1392" y="120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3" name="Line 9"/>
                <p:cNvSpPr/>
                <p:nvPr/>
              </p:nvSpPr>
              <p:spPr>
                <a:xfrm>
                  <a:off x="1872" y="120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4" name="Line 10"/>
                <p:cNvSpPr/>
                <p:nvPr/>
              </p:nvSpPr>
              <p:spPr>
                <a:xfrm>
                  <a:off x="2352" y="120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5" name="Line 11"/>
                <p:cNvSpPr/>
                <p:nvPr/>
              </p:nvSpPr>
              <p:spPr>
                <a:xfrm>
                  <a:off x="2832" y="120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6" name="Line 12"/>
                <p:cNvSpPr/>
                <p:nvPr/>
              </p:nvSpPr>
              <p:spPr>
                <a:xfrm>
                  <a:off x="3312" y="120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7" name="Line 13"/>
                <p:cNvSpPr/>
                <p:nvPr/>
              </p:nvSpPr>
              <p:spPr>
                <a:xfrm>
                  <a:off x="3792" y="120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9448" name="Line 14"/>
                <p:cNvSpPr/>
                <p:nvPr/>
              </p:nvSpPr>
              <p:spPr>
                <a:xfrm>
                  <a:off x="4752" y="1200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rgbClr val="000099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9439" name="Text Box 15"/>
              <p:cNvSpPr txBox="1"/>
              <p:nvPr/>
            </p:nvSpPr>
            <p:spPr>
              <a:xfrm>
                <a:off x="374" y="906"/>
                <a:ext cx="76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2800" b="1" dirty="0">
                    <a:solidFill>
                      <a:srgbClr val="000099"/>
                    </a:solidFill>
                  </a:rPr>
                  <a:t>L.elem</a:t>
                </a:r>
                <a:endParaRPr lang="en-US" altLang="zh-CN" sz="3600" dirty="0"/>
              </a:p>
            </p:txBody>
          </p:sp>
        </p:grpSp>
      </p:grpSp>
      <p:grpSp>
        <p:nvGrpSpPr>
          <p:cNvPr id="5" name="Group 16"/>
          <p:cNvGrpSpPr/>
          <p:nvPr/>
        </p:nvGrpSpPr>
        <p:grpSpPr>
          <a:xfrm>
            <a:off x="5410200" y="2362200"/>
            <a:ext cx="1438275" cy="838200"/>
            <a:chOff x="3408" y="1488"/>
            <a:chExt cx="906" cy="528"/>
          </a:xfrm>
        </p:grpSpPr>
        <p:sp>
          <p:nvSpPr>
            <p:cNvPr id="59434" name="Line 17"/>
            <p:cNvSpPr/>
            <p:nvPr/>
          </p:nvSpPr>
          <p:spPr>
            <a:xfrm>
              <a:off x="3408" y="1488"/>
              <a:ext cx="0" cy="528"/>
            </a:xfrm>
            <a:prstGeom prst="line">
              <a:avLst/>
            </a:prstGeom>
            <a:ln w="31750" cap="flat" cmpd="sng">
              <a:solidFill>
                <a:srgbClr val="000099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59435" name="Text Box 18"/>
            <p:cNvSpPr txBox="1"/>
            <p:nvPr/>
          </p:nvSpPr>
          <p:spPr>
            <a:xfrm>
              <a:off x="3446" y="1674"/>
              <a:ext cx="8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dirty="0">
                  <a:solidFill>
                    <a:srgbClr val="000099"/>
                  </a:solidFill>
                </a:rPr>
                <a:t>L.length</a:t>
              </a:r>
              <a:endParaRPr lang="en-US" altLang="zh-CN" sz="3600" dirty="0"/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6477000" y="1066800"/>
            <a:ext cx="1524000" cy="838200"/>
            <a:chOff x="4080" y="672"/>
            <a:chExt cx="960" cy="528"/>
          </a:xfrm>
        </p:grpSpPr>
        <p:sp>
          <p:nvSpPr>
            <p:cNvPr id="59432" name="Text Box 20"/>
            <p:cNvSpPr txBox="1"/>
            <p:nvPr/>
          </p:nvSpPr>
          <p:spPr>
            <a:xfrm>
              <a:off x="4080" y="816"/>
              <a:ext cx="9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dirty="0">
                  <a:solidFill>
                    <a:srgbClr val="000099"/>
                  </a:solidFill>
                </a:rPr>
                <a:t>L.listsize</a:t>
              </a:r>
              <a:endParaRPr lang="en-US" altLang="zh-CN" sz="3600" dirty="0"/>
            </a:p>
          </p:txBody>
        </p:sp>
        <p:sp>
          <p:nvSpPr>
            <p:cNvPr id="59433" name="Line 21"/>
            <p:cNvSpPr/>
            <p:nvPr/>
          </p:nvSpPr>
          <p:spPr>
            <a:xfrm>
              <a:off x="5040" y="672"/>
              <a:ext cx="0" cy="528"/>
            </a:xfrm>
            <a:prstGeom prst="line">
              <a:avLst/>
            </a:prstGeom>
            <a:ln w="31750" cap="flat" cmpd="sng">
              <a:solidFill>
                <a:srgbClr val="000099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167958" name="Text Box 22"/>
          <p:cNvSpPr txBox="1"/>
          <p:nvPr/>
        </p:nvSpPr>
        <p:spPr>
          <a:xfrm>
            <a:off x="669925" y="4724400"/>
            <a:ext cx="890588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660033"/>
                </a:solidFill>
              </a:rPr>
              <a:t>e =</a:t>
            </a:r>
            <a:endParaRPr lang="en-US" altLang="zh-CN" sz="3600" dirty="0"/>
          </a:p>
        </p:txBody>
      </p:sp>
      <p:sp>
        <p:nvSpPr>
          <p:cNvPr id="167959" name="Text Box 23"/>
          <p:cNvSpPr txBox="1"/>
          <p:nvPr/>
        </p:nvSpPr>
        <p:spPr>
          <a:xfrm>
            <a:off x="1644650" y="4821238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CC0000"/>
                </a:solidFill>
              </a:rPr>
              <a:t>38</a:t>
            </a:r>
            <a:endParaRPr lang="en-US" altLang="zh-CN" sz="3600" dirty="0"/>
          </a:p>
        </p:txBody>
      </p:sp>
      <p:grpSp>
        <p:nvGrpSpPr>
          <p:cNvPr id="7" name="Group 24"/>
          <p:cNvGrpSpPr/>
          <p:nvPr/>
        </p:nvGrpSpPr>
        <p:grpSpPr>
          <a:xfrm>
            <a:off x="1066800" y="2438400"/>
            <a:ext cx="457200" cy="838200"/>
            <a:chOff x="672" y="1488"/>
            <a:chExt cx="288" cy="528"/>
          </a:xfrm>
        </p:grpSpPr>
        <p:sp>
          <p:nvSpPr>
            <p:cNvPr id="59430" name="Line 25"/>
            <p:cNvSpPr/>
            <p:nvPr/>
          </p:nvSpPr>
          <p:spPr>
            <a:xfrm>
              <a:off x="672" y="1488"/>
              <a:ext cx="0" cy="48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59431" name="Text Box 26"/>
            <p:cNvSpPr txBox="1"/>
            <p:nvPr/>
          </p:nvSpPr>
          <p:spPr>
            <a:xfrm>
              <a:off x="684" y="161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CC0000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1828800" y="2438400"/>
            <a:ext cx="457200" cy="838200"/>
            <a:chOff x="672" y="1488"/>
            <a:chExt cx="288" cy="528"/>
          </a:xfrm>
        </p:grpSpPr>
        <p:sp>
          <p:nvSpPr>
            <p:cNvPr id="59428" name="Line 28"/>
            <p:cNvSpPr/>
            <p:nvPr/>
          </p:nvSpPr>
          <p:spPr>
            <a:xfrm>
              <a:off x="672" y="1488"/>
              <a:ext cx="0" cy="48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59429" name="Text Box 29"/>
            <p:cNvSpPr txBox="1"/>
            <p:nvPr/>
          </p:nvSpPr>
          <p:spPr>
            <a:xfrm>
              <a:off x="684" y="161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CC0000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9" name="Group 30"/>
          <p:cNvGrpSpPr/>
          <p:nvPr/>
        </p:nvGrpSpPr>
        <p:grpSpPr>
          <a:xfrm>
            <a:off x="2590800" y="2438400"/>
            <a:ext cx="457200" cy="838200"/>
            <a:chOff x="672" y="1488"/>
            <a:chExt cx="288" cy="528"/>
          </a:xfrm>
        </p:grpSpPr>
        <p:sp>
          <p:nvSpPr>
            <p:cNvPr id="59426" name="Line 31"/>
            <p:cNvSpPr/>
            <p:nvPr/>
          </p:nvSpPr>
          <p:spPr>
            <a:xfrm>
              <a:off x="672" y="1488"/>
              <a:ext cx="0" cy="48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59427" name="Text Box 32"/>
            <p:cNvSpPr txBox="1"/>
            <p:nvPr/>
          </p:nvSpPr>
          <p:spPr>
            <a:xfrm>
              <a:off x="684" y="161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CC0000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10" name="Group 33"/>
          <p:cNvGrpSpPr/>
          <p:nvPr/>
        </p:nvGrpSpPr>
        <p:grpSpPr>
          <a:xfrm>
            <a:off x="3352800" y="2438400"/>
            <a:ext cx="457200" cy="838200"/>
            <a:chOff x="672" y="1488"/>
            <a:chExt cx="288" cy="528"/>
          </a:xfrm>
        </p:grpSpPr>
        <p:sp>
          <p:nvSpPr>
            <p:cNvPr id="59424" name="Line 34"/>
            <p:cNvSpPr/>
            <p:nvPr/>
          </p:nvSpPr>
          <p:spPr>
            <a:xfrm>
              <a:off x="672" y="1488"/>
              <a:ext cx="0" cy="48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59425" name="Text Box 35"/>
            <p:cNvSpPr txBox="1"/>
            <p:nvPr/>
          </p:nvSpPr>
          <p:spPr>
            <a:xfrm>
              <a:off x="684" y="161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CC0000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11" name="Group 36"/>
          <p:cNvGrpSpPr/>
          <p:nvPr/>
        </p:nvGrpSpPr>
        <p:grpSpPr>
          <a:xfrm>
            <a:off x="6324600" y="2438400"/>
            <a:ext cx="457200" cy="838200"/>
            <a:chOff x="672" y="1488"/>
            <a:chExt cx="288" cy="528"/>
          </a:xfrm>
        </p:grpSpPr>
        <p:sp>
          <p:nvSpPr>
            <p:cNvPr id="59422" name="Line 37"/>
            <p:cNvSpPr/>
            <p:nvPr/>
          </p:nvSpPr>
          <p:spPr>
            <a:xfrm>
              <a:off x="672" y="1488"/>
              <a:ext cx="0" cy="48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59423" name="Text Box 38"/>
            <p:cNvSpPr txBox="1"/>
            <p:nvPr/>
          </p:nvSpPr>
          <p:spPr>
            <a:xfrm>
              <a:off x="684" y="161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CC0000"/>
                  </a:solidFill>
                </a:rPr>
                <a:t>p</a:t>
              </a:r>
              <a:endParaRPr lang="en-US" altLang="zh-CN" sz="3600" dirty="0"/>
            </a:p>
          </p:txBody>
        </p:sp>
      </p:grpSp>
      <p:sp>
        <p:nvSpPr>
          <p:cNvPr id="167975" name="Text Box 39"/>
          <p:cNvSpPr txBox="1"/>
          <p:nvPr/>
        </p:nvSpPr>
        <p:spPr>
          <a:xfrm>
            <a:off x="1828800" y="3768725"/>
            <a:ext cx="311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9999"/>
                </a:solidFill>
              </a:rPr>
              <a:t>i</a:t>
            </a:r>
            <a:endParaRPr lang="en-US" altLang="zh-CN" sz="3600" dirty="0"/>
          </a:p>
        </p:txBody>
      </p:sp>
      <p:sp>
        <p:nvSpPr>
          <p:cNvPr id="167976" name="Text Box 40"/>
          <p:cNvSpPr txBox="1"/>
          <p:nvPr/>
        </p:nvSpPr>
        <p:spPr>
          <a:xfrm>
            <a:off x="2149475" y="3768725"/>
            <a:ext cx="685800" cy="65087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9999"/>
                </a:solidFill>
              </a:rPr>
              <a:t>1</a:t>
            </a:r>
            <a:endParaRPr lang="en-US" altLang="zh-CN" sz="3600" dirty="0"/>
          </a:p>
        </p:txBody>
      </p:sp>
      <p:sp>
        <p:nvSpPr>
          <p:cNvPr id="167977" name="Text Box 41"/>
          <p:cNvSpPr txBox="1"/>
          <p:nvPr/>
        </p:nvSpPr>
        <p:spPr>
          <a:xfrm>
            <a:off x="2149475" y="3768725"/>
            <a:ext cx="685800" cy="65087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9999"/>
                </a:solidFill>
              </a:rPr>
              <a:t>2</a:t>
            </a:r>
            <a:endParaRPr lang="en-US" altLang="zh-CN" sz="3600" dirty="0"/>
          </a:p>
        </p:txBody>
      </p:sp>
      <p:sp>
        <p:nvSpPr>
          <p:cNvPr id="167978" name="Text Box 42"/>
          <p:cNvSpPr txBox="1"/>
          <p:nvPr/>
        </p:nvSpPr>
        <p:spPr>
          <a:xfrm>
            <a:off x="2149475" y="3768725"/>
            <a:ext cx="685800" cy="65087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9999"/>
                </a:solidFill>
              </a:rPr>
              <a:t>3</a:t>
            </a:r>
            <a:endParaRPr lang="en-US" altLang="zh-CN" sz="3600" dirty="0"/>
          </a:p>
        </p:txBody>
      </p:sp>
      <p:sp>
        <p:nvSpPr>
          <p:cNvPr id="167979" name="Text Box 43"/>
          <p:cNvSpPr txBox="1"/>
          <p:nvPr/>
        </p:nvSpPr>
        <p:spPr>
          <a:xfrm>
            <a:off x="2149475" y="3768725"/>
            <a:ext cx="685800" cy="65087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9999"/>
                </a:solidFill>
              </a:rPr>
              <a:t>4</a:t>
            </a:r>
            <a:endParaRPr lang="en-US" altLang="zh-CN" sz="3600" dirty="0"/>
          </a:p>
        </p:txBody>
      </p:sp>
      <p:sp>
        <p:nvSpPr>
          <p:cNvPr id="167980" name="Text Box 44"/>
          <p:cNvSpPr txBox="1"/>
          <p:nvPr/>
        </p:nvSpPr>
        <p:spPr>
          <a:xfrm>
            <a:off x="2149475" y="3768725"/>
            <a:ext cx="685800" cy="65087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9999"/>
                </a:solidFill>
              </a:rPr>
              <a:t>1</a:t>
            </a:r>
            <a:endParaRPr lang="en-US" altLang="zh-CN" sz="3600" dirty="0"/>
          </a:p>
        </p:txBody>
      </p:sp>
      <p:sp>
        <p:nvSpPr>
          <p:cNvPr id="167981" name="Text Box 45"/>
          <p:cNvSpPr txBox="1"/>
          <p:nvPr/>
        </p:nvSpPr>
        <p:spPr>
          <a:xfrm>
            <a:off x="2149475" y="3768725"/>
            <a:ext cx="685800" cy="65087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rgbClr val="0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9999"/>
                </a:solidFill>
              </a:rPr>
              <a:t>8</a:t>
            </a:r>
            <a:endParaRPr lang="en-US" altLang="zh-CN" sz="3600" dirty="0"/>
          </a:p>
        </p:txBody>
      </p:sp>
      <p:sp>
        <p:nvSpPr>
          <p:cNvPr id="167982" name="Text Box 46"/>
          <p:cNvSpPr txBox="1"/>
          <p:nvPr/>
        </p:nvSpPr>
        <p:spPr>
          <a:xfrm>
            <a:off x="2406650" y="4845050"/>
            <a:ext cx="64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50</a:t>
            </a:r>
            <a:endParaRPr lang="en-US" altLang="zh-CN" sz="3600" dirty="0"/>
          </a:p>
        </p:txBody>
      </p:sp>
      <p:sp useBgFill="1">
        <p:nvSpPr>
          <p:cNvPr id="167983" name="Rectangle 47"/>
          <p:cNvSpPr/>
          <p:nvPr/>
        </p:nvSpPr>
        <p:spPr>
          <a:xfrm>
            <a:off x="838200" y="2438400"/>
            <a:ext cx="609600" cy="838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 useBgFill="1">
        <p:nvSpPr>
          <p:cNvPr id="167984" name="Rectangle 48"/>
          <p:cNvSpPr/>
          <p:nvPr/>
        </p:nvSpPr>
        <p:spPr>
          <a:xfrm>
            <a:off x="1600200" y="2438400"/>
            <a:ext cx="609600" cy="838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 useBgFill="1">
        <p:nvSpPr>
          <p:cNvPr id="167985" name="Rectangle 49"/>
          <p:cNvSpPr/>
          <p:nvPr/>
        </p:nvSpPr>
        <p:spPr>
          <a:xfrm>
            <a:off x="2362200" y="2438400"/>
            <a:ext cx="609600" cy="838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 useBgFill="1">
        <p:nvSpPr>
          <p:cNvPr id="167986" name="Rectangle 50"/>
          <p:cNvSpPr/>
          <p:nvPr/>
        </p:nvSpPr>
        <p:spPr>
          <a:xfrm>
            <a:off x="3124200" y="2438400"/>
            <a:ext cx="609600" cy="838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12" name="Group 51"/>
          <p:cNvGrpSpPr/>
          <p:nvPr/>
        </p:nvGrpSpPr>
        <p:grpSpPr>
          <a:xfrm>
            <a:off x="990600" y="2438400"/>
            <a:ext cx="457200" cy="838200"/>
            <a:chOff x="672" y="1488"/>
            <a:chExt cx="288" cy="528"/>
          </a:xfrm>
        </p:grpSpPr>
        <p:sp>
          <p:nvSpPr>
            <p:cNvPr id="59420" name="Line 52"/>
            <p:cNvSpPr/>
            <p:nvPr/>
          </p:nvSpPr>
          <p:spPr>
            <a:xfrm>
              <a:off x="672" y="1488"/>
              <a:ext cx="0" cy="480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59421" name="Text Box 53"/>
            <p:cNvSpPr txBox="1"/>
            <p:nvPr/>
          </p:nvSpPr>
          <p:spPr>
            <a:xfrm>
              <a:off x="684" y="161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CC0000"/>
                  </a:solidFill>
                </a:rPr>
                <a:t>p</a:t>
              </a:r>
              <a:endParaRPr lang="en-US" altLang="zh-CN" sz="3600" dirty="0"/>
            </a:p>
          </p:txBody>
        </p:sp>
      </p:grpSp>
      <p:sp useBgFill="1">
        <p:nvSpPr>
          <p:cNvPr id="167990" name="Rectangle 54"/>
          <p:cNvSpPr/>
          <p:nvPr/>
        </p:nvSpPr>
        <p:spPr>
          <a:xfrm>
            <a:off x="838200" y="2438400"/>
            <a:ext cx="609600" cy="838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67991" name="Text Box 55"/>
          <p:cNvSpPr txBox="1"/>
          <p:nvPr/>
        </p:nvSpPr>
        <p:spPr>
          <a:xfrm>
            <a:off x="4479925" y="3660775"/>
            <a:ext cx="4298950" cy="2511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可见，基本操作是：</a:t>
            </a:r>
            <a:endParaRPr lang="zh-CN" altLang="en-US" sz="3600" dirty="0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将顺序表中的元素</a:t>
            </a:r>
            <a:endParaRPr lang="zh-CN" altLang="en-US" sz="3600" dirty="0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逐个和给定值 </a:t>
            </a:r>
            <a:r>
              <a:rPr lang="en-US" altLang="zh-CN" sz="3600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e </a:t>
            </a:r>
            <a:endParaRPr lang="en-US" altLang="zh-CN" sz="3600" dirty="0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相比较。</a:t>
            </a:r>
            <a:endParaRPr lang="zh-CN" altLang="en-US" sz="3600" dirty="0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7992" name="Text Box 56">
            <a:hlinkClick r:id="" action="ppaction://noaction"/>
          </p:cNvPr>
          <p:cNvSpPr txBox="1"/>
          <p:nvPr/>
        </p:nvSpPr>
        <p:spPr>
          <a:xfrm>
            <a:off x="539750" y="188913"/>
            <a:ext cx="7561263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LocateElem(L, e, compare())   // </a:t>
            </a: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查找</a:t>
            </a:r>
            <a:endParaRPr lang="zh-CN" altLang="en-US" sz="3600" b="1" dirty="0">
              <a:solidFill>
                <a:srgbClr val="99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990000"/>
                </a:solidFill>
                <a:ea typeface="楷体_GB2312" pitchFamily="49" charset="-122"/>
              </a:rPr>
              <a:t>如下顺序表：</a:t>
            </a:r>
            <a:endParaRPr lang="zh-CN" altLang="en-US" sz="36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75"/>
                                        <p:tgtEl>
                                          <p:spTgt spid="16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8" grpId="0"/>
      <p:bldP spid="167959" grpId="0"/>
      <p:bldP spid="167975" grpId="0"/>
      <p:bldP spid="167976" grpId="0" animBg="1"/>
      <p:bldP spid="167977" grpId="0" animBg="1"/>
      <p:bldP spid="167978" grpId="0" animBg="1"/>
      <p:bldP spid="167979" grpId="0" animBg="1"/>
      <p:bldP spid="167980" grpId="0" animBg="1"/>
      <p:bldP spid="167981" grpId="0" animBg="1"/>
      <p:bldP spid="167982" grpId="0"/>
      <p:bldP spid="167983" grpId="0" animBg="1"/>
      <p:bldP spid="167984" grpId="0" animBg="1"/>
      <p:bldP spid="167985" grpId="0" animBg="1"/>
      <p:bldP spid="167986" grpId="0" animBg="1"/>
      <p:bldP spid="167990" grpId="0" animBg="1"/>
      <p:bldP spid="167991" grpId="0"/>
      <p:bldP spid="16799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2"/>
          <p:cNvSpPr txBox="1"/>
          <p:nvPr/>
        </p:nvSpPr>
        <p:spPr>
          <a:xfrm>
            <a:off x="138113" y="209550"/>
            <a:ext cx="9005887" cy="6446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/>
              <a:t> </a:t>
            </a:r>
            <a:r>
              <a:rPr lang="en-US" altLang="zh-CN" b="1" dirty="0"/>
              <a:t>int</a:t>
            </a:r>
            <a:r>
              <a:rPr lang="en-US" altLang="zh-CN" dirty="0"/>
              <a:t> LocateElem_Sq(SqList L, ElemType e,</a:t>
            </a:r>
            <a:endParaRPr lang="en-US" altLang="zh-CN" dirty="0"/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   </a:t>
            </a:r>
            <a:r>
              <a:rPr lang="en-US" altLang="zh-CN" b="1" dirty="0"/>
              <a:t>Status</a:t>
            </a:r>
            <a:r>
              <a:rPr lang="en-US" altLang="zh-CN" dirty="0"/>
              <a:t> (*compare)(ElemType, ElemType)) </a:t>
            </a:r>
            <a:r>
              <a:rPr lang="en-US" altLang="zh-CN" b="1" dirty="0"/>
              <a:t>{</a:t>
            </a:r>
            <a:endParaRPr lang="en-US" altLang="zh-CN" sz="3600" b="1" dirty="0"/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/>
              <a:t>   </a:t>
            </a:r>
            <a:r>
              <a:rPr lang="en-US" altLang="zh-CN" sz="2800" b="1" dirty="0">
                <a:ea typeface="楷体_GB2312" pitchFamily="49" charset="-122"/>
              </a:rPr>
              <a:t>//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在顺序表中查询第一个满足判定条件的数据元素，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800" b="1" dirty="0">
                <a:ea typeface="楷体_GB2312" pitchFamily="49" charset="-122"/>
              </a:rPr>
              <a:t>//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 若存在，则返回它的位序，否则返回 0</a:t>
            </a:r>
            <a:endParaRPr lang="en-US" altLang="zh-CN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}</a:t>
            </a:r>
            <a:r>
              <a:rPr lang="en-US" altLang="zh-CN" dirty="0"/>
              <a:t> // LocateElem_Sq</a:t>
            </a:r>
            <a:endParaRPr lang="en-US" altLang="zh-CN" dirty="0"/>
          </a:p>
        </p:txBody>
      </p:sp>
      <p:sp>
        <p:nvSpPr>
          <p:cNvPr id="60419" name="Text Box 3"/>
          <p:cNvSpPr txBox="1"/>
          <p:nvPr/>
        </p:nvSpPr>
        <p:spPr>
          <a:xfrm>
            <a:off x="4191000" y="6064250"/>
            <a:ext cx="4070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dirty="0"/>
              <a:t>  </a:t>
            </a:r>
            <a:r>
              <a:rPr lang="en-US" altLang="zh-CN" sz="3600" b="1" dirty="0"/>
              <a:t>O( ListLength(L) )</a:t>
            </a:r>
            <a:endParaRPr lang="en-US" altLang="zh-CN" sz="4400" dirty="0"/>
          </a:p>
        </p:txBody>
      </p:sp>
      <p:sp>
        <p:nvSpPr>
          <p:cNvPr id="60420" name="Text Box 4"/>
          <p:cNvSpPr txBox="1"/>
          <p:nvPr/>
        </p:nvSpPr>
        <p:spPr>
          <a:xfrm>
            <a:off x="4267200" y="5516563"/>
            <a:ext cx="42799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ea typeface="隶书" pitchFamily="49" charset="-122"/>
              </a:rPr>
              <a:t>算法的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时间复杂度</a:t>
            </a:r>
            <a:r>
              <a:rPr lang="zh-CN" altLang="en-US" b="1" dirty="0">
                <a:ea typeface="隶书" pitchFamily="49" charset="-122"/>
              </a:rPr>
              <a:t>为：</a:t>
            </a:r>
            <a:endParaRPr lang="zh-CN" altLang="en-US" sz="2400" dirty="0"/>
          </a:p>
        </p:txBody>
      </p:sp>
      <p:sp>
        <p:nvSpPr>
          <p:cNvPr id="60421" name="Rectangle 5"/>
          <p:cNvSpPr/>
          <p:nvPr/>
        </p:nvSpPr>
        <p:spPr>
          <a:xfrm>
            <a:off x="563563" y="2500313"/>
            <a:ext cx="8326437" cy="12334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9999"/>
                </a:solidFill>
              </a:rPr>
              <a:t>i = 1;           </a:t>
            </a:r>
            <a:r>
              <a:rPr lang="en-US" altLang="zh-CN" sz="2800" b="1" dirty="0">
                <a:solidFill>
                  <a:srgbClr val="009999"/>
                </a:solidFill>
                <a:ea typeface="楷体_GB2312" pitchFamily="49" charset="-122"/>
              </a:rPr>
              <a:t>//</a:t>
            </a:r>
            <a:r>
              <a:rPr lang="en-US" altLang="zh-CN" sz="28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 i </a:t>
            </a:r>
            <a:r>
              <a:rPr lang="zh-CN" altLang="en-US" sz="28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的初值为第 </a:t>
            </a:r>
            <a:r>
              <a:rPr lang="en-US" altLang="zh-CN" sz="28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元素的位序</a:t>
            </a:r>
            <a:endParaRPr lang="zh-CN" altLang="en-US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990000"/>
                </a:solidFill>
              </a:rPr>
              <a:t>p = L.elem;</a:t>
            </a:r>
            <a:r>
              <a:rPr lang="en-US" altLang="zh-CN" sz="3600" dirty="0">
                <a:solidFill>
                  <a:srgbClr val="990000"/>
                </a:solidFill>
              </a:rPr>
              <a:t>      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//</a:t>
            </a:r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p </a:t>
            </a: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的初值为第 </a:t>
            </a:r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元素的存储位置</a:t>
            </a:r>
            <a:endParaRPr lang="zh-CN" altLang="en-US" dirty="0"/>
          </a:p>
        </p:txBody>
      </p:sp>
      <p:sp>
        <p:nvSpPr>
          <p:cNvPr id="60422" name="Rectangle 6"/>
          <p:cNvSpPr/>
          <p:nvPr/>
        </p:nvSpPr>
        <p:spPr>
          <a:xfrm>
            <a:off x="533400" y="3686175"/>
            <a:ext cx="7067550" cy="1212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while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6600CC"/>
                </a:solidFill>
              </a:rPr>
              <a:t>(i &lt;= L.length </a:t>
            </a:r>
            <a:r>
              <a:rPr lang="en-US" altLang="zh-CN" b="1" dirty="0">
                <a:solidFill>
                  <a:srgbClr val="6600CC"/>
                </a:solidFill>
              </a:rPr>
              <a:t>&amp;&amp; </a:t>
            </a:r>
            <a:endParaRPr lang="en-US" altLang="zh-CN" b="1" dirty="0">
              <a:solidFill>
                <a:srgbClr val="6600CC"/>
              </a:solidFill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6600CC"/>
                </a:solidFill>
              </a:rPr>
              <a:t>                       !</a:t>
            </a:r>
            <a:r>
              <a:rPr lang="en-US" altLang="zh-CN" dirty="0">
                <a:solidFill>
                  <a:srgbClr val="6600CC"/>
                </a:solidFill>
              </a:rPr>
              <a:t>(*compare)(*p++, e))</a:t>
            </a:r>
            <a:r>
              <a:rPr lang="en-US" altLang="zh-CN" dirty="0"/>
              <a:t>  ++i;</a:t>
            </a:r>
            <a:endParaRPr lang="en-US" altLang="zh-CN" dirty="0"/>
          </a:p>
        </p:txBody>
      </p:sp>
      <p:sp>
        <p:nvSpPr>
          <p:cNvPr id="60423" name="Rectangle 7"/>
          <p:cNvSpPr/>
          <p:nvPr/>
        </p:nvSpPr>
        <p:spPr>
          <a:xfrm>
            <a:off x="609600" y="4800600"/>
            <a:ext cx="4600575" cy="1212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990000"/>
                </a:solidFill>
              </a:rPr>
              <a:t>if</a:t>
            </a:r>
            <a:r>
              <a:rPr lang="en-US" altLang="zh-CN" dirty="0">
                <a:solidFill>
                  <a:srgbClr val="990000"/>
                </a:solidFill>
              </a:rPr>
              <a:t> (i &lt;= L.length)  </a:t>
            </a:r>
            <a:r>
              <a:rPr lang="en-US" altLang="zh-CN" b="1" dirty="0">
                <a:solidFill>
                  <a:srgbClr val="990000"/>
                </a:solidFill>
              </a:rPr>
              <a:t>return</a:t>
            </a:r>
            <a:r>
              <a:rPr lang="en-US" altLang="zh-CN" dirty="0">
                <a:solidFill>
                  <a:srgbClr val="990000"/>
                </a:solidFill>
              </a:rPr>
              <a:t> i;</a:t>
            </a:r>
            <a:endParaRPr lang="en-US" altLang="zh-CN" dirty="0"/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9999"/>
                </a:solidFill>
              </a:rPr>
              <a:t>else  return</a:t>
            </a:r>
            <a:r>
              <a:rPr lang="en-US" altLang="zh-CN" dirty="0">
                <a:solidFill>
                  <a:srgbClr val="009999"/>
                </a:solidFill>
              </a:rPr>
              <a:t> 0;</a:t>
            </a:r>
            <a:endParaRPr lang="en-US" altLang="zh-CN" dirty="0">
              <a:solidFill>
                <a:srgbClr val="009999"/>
              </a:solidFill>
            </a:endParaRPr>
          </a:p>
        </p:txBody>
      </p:sp>
      <p:sp>
        <p:nvSpPr>
          <p:cNvPr id="168969" name="AutoShape 9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Text Box 2"/>
          <p:cNvSpPr txBox="1"/>
          <p:nvPr/>
        </p:nvSpPr>
        <p:spPr>
          <a:xfrm>
            <a:off x="138113" y="209550"/>
            <a:ext cx="9005887" cy="6446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/>
              <a:t> </a:t>
            </a:r>
            <a:r>
              <a:rPr lang="en-US" altLang="zh-CN" b="1" dirty="0"/>
              <a:t>int</a:t>
            </a:r>
            <a:r>
              <a:rPr lang="en-US" altLang="zh-CN" dirty="0"/>
              <a:t> LocateElem_Sq(SqList L, ElemType e) </a:t>
            </a:r>
            <a:endParaRPr lang="en-US" altLang="zh-CN" dirty="0"/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{</a:t>
            </a:r>
            <a:endParaRPr lang="en-US" altLang="zh-CN" sz="3600" b="1" dirty="0"/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/>
              <a:t>   </a:t>
            </a:r>
            <a:r>
              <a:rPr lang="en-US" altLang="zh-CN" sz="2800" b="1" dirty="0">
                <a:ea typeface="楷体_GB2312" pitchFamily="49" charset="-122"/>
              </a:rPr>
              <a:t>//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在顺序表中查询第一个满足判定条件的数据元素，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800" b="1" dirty="0">
                <a:ea typeface="楷体_GB2312" pitchFamily="49" charset="-122"/>
              </a:rPr>
              <a:t>//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 若存在，则返回它的位序，否则返回 0</a:t>
            </a:r>
            <a:endParaRPr lang="en-US" altLang="zh-CN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}</a:t>
            </a:r>
            <a:r>
              <a:rPr lang="en-US" altLang="zh-CN" dirty="0"/>
              <a:t> // LocateElem_Sq</a:t>
            </a:r>
            <a:endParaRPr lang="en-US" altLang="zh-CN" dirty="0"/>
          </a:p>
        </p:txBody>
      </p:sp>
      <p:sp>
        <p:nvSpPr>
          <p:cNvPr id="188419" name="Text Box 3"/>
          <p:cNvSpPr txBox="1"/>
          <p:nvPr/>
        </p:nvSpPr>
        <p:spPr>
          <a:xfrm>
            <a:off x="4191000" y="6064250"/>
            <a:ext cx="4070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dirty="0"/>
              <a:t>  </a:t>
            </a:r>
            <a:r>
              <a:rPr lang="en-US" altLang="zh-CN" sz="3600" b="1" dirty="0"/>
              <a:t>O( ListLength(L) )</a:t>
            </a:r>
            <a:endParaRPr lang="en-US" altLang="zh-CN" sz="4400" dirty="0"/>
          </a:p>
        </p:txBody>
      </p:sp>
      <p:sp>
        <p:nvSpPr>
          <p:cNvPr id="188420" name="Text Box 4"/>
          <p:cNvSpPr txBox="1"/>
          <p:nvPr/>
        </p:nvSpPr>
        <p:spPr>
          <a:xfrm>
            <a:off x="4267200" y="5516563"/>
            <a:ext cx="427990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ea typeface="隶书" pitchFamily="49" charset="-122"/>
              </a:rPr>
              <a:t>算法的</a:t>
            </a: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时间复杂度</a:t>
            </a:r>
            <a:r>
              <a:rPr lang="zh-CN" altLang="en-US" b="1" dirty="0">
                <a:ea typeface="隶书" pitchFamily="49" charset="-122"/>
              </a:rPr>
              <a:t>为：</a:t>
            </a:r>
            <a:endParaRPr lang="zh-CN" altLang="en-US" sz="2400" dirty="0"/>
          </a:p>
        </p:txBody>
      </p:sp>
      <p:sp>
        <p:nvSpPr>
          <p:cNvPr id="188421" name="Rectangle 5"/>
          <p:cNvSpPr/>
          <p:nvPr/>
        </p:nvSpPr>
        <p:spPr>
          <a:xfrm>
            <a:off x="563563" y="2500313"/>
            <a:ext cx="8326437" cy="12334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9999"/>
                </a:solidFill>
              </a:rPr>
              <a:t>i = 1;           </a:t>
            </a:r>
            <a:r>
              <a:rPr lang="en-US" altLang="zh-CN" sz="2800" b="1" dirty="0">
                <a:solidFill>
                  <a:srgbClr val="009999"/>
                </a:solidFill>
                <a:ea typeface="楷体_GB2312" pitchFamily="49" charset="-122"/>
              </a:rPr>
              <a:t>//</a:t>
            </a:r>
            <a:r>
              <a:rPr lang="en-US" altLang="zh-CN" sz="28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 i </a:t>
            </a:r>
            <a:r>
              <a:rPr lang="zh-CN" altLang="en-US" sz="28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的初值为第 </a:t>
            </a:r>
            <a:r>
              <a:rPr lang="en-US" altLang="zh-CN" sz="28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 dirty="0">
                <a:solidFill>
                  <a:srgbClr val="009999"/>
                </a:solidFill>
                <a:latin typeface="楷体_GB2312" pitchFamily="49" charset="-122"/>
                <a:ea typeface="楷体_GB2312" pitchFamily="49" charset="-122"/>
              </a:rPr>
              <a:t>元素的位序</a:t>
            </a:r>
            <a:endParaRPr lang="zh-CN" altLang="en-US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990000"/>
                </a:solidFill>
              </a:rPr>
              <a:t>p = L.elem;</a:t>
            </a:r>
            <a:r>
              <a:rPr lang="en-US" altLang="zh-CN" sz="3600" dirty="0">
                <a:solidFill>
                  <a:srgbClr val="990000"/>
                </a:solidFill>
              </a:rPr>
              <a:t>      </a:t>
            </a:r>
            <a:r>
              <a:rPr lang="en-US" altLang="zh-CN" sz="2800" b="1" dirty="0">
                <a:solidFill>
                  <a:srgbClr val="990000"/>
                </a:solidFill>
                <a:ea typeface="楷体_GB2312" pitchFamily="49" charset="-122"/>
              </a:rPr>
              <a:t>//</a:t>
            </a:r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p </a:t>
            </a: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的初值为第 </a:t>
            </a:r>
            <a:r>
              <a:rPr lang="en-US" altLang="zh-CN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元素的存储位置</a:t>
            </a:r>
            <a:endParaRPr lang="zh-CN" altLang="en-US" dirty="0"/>
          </a:p>
        </p:txBody>
      </p:sp>
      <p:sp>
        <p:nvSpPr>
          <p:cNvPr id="188422" name="Rectangle 6"/>
          <p:cNvSpPr/>
          <p:nvPr/>
        </p:nvSpPr>
        <p:spPr>
          <a:xfrm>
            <a:off x="533400" y="3686175"/>
            <a:ext cx="7772400" cy="1212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while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6600CC"/>
                </a:solidFill>
              </a:rPr>
              <a:t>(i &lt;= L.length </a:t>
            </a:r>
            <a:r>
              <a:rPr lang="en-US" altLang="zh-CN" b="1" dirty="0">
                <a:solidFill>
                  <a:srgbClr val="6600CC"/>
                </a:solidFill>
              </a:rPr>
              <a:t>&amp;&amp; </a:t>
            </a:r>
            <a:r>
              <a:rPr lang="en-US" altLang="zh-CN" dirty="0">
                <a:solidFill>
                  <a:srgbClr val="6600CC"/>
                </a:solidFill>
              </a:rPr>
              <a:t>(*p++!= e))</a:t>
            </a:r>
            <a:r>
              <a:rPr lang="en-US" altLang="zh-CN" dirty="0"/>
              <a:t>     </a:t>
            </a:r>
            <a:endParaRPr lang="en-US" altLang="zh-CN" dirty="0"/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           ++i;</a:t>
            </a:r>
            <a:endParaRPr lang="en-US" altLang="zh-CN" dirty="0"/>
          </a:p>
        </p:txBody>
      </p:sp>
      <p:sp>
        <p:nvSpPr>
          <p:cNvPr id="188423" name="Rectangle 7"/>
          <p:cNvSpPr/>
          <p:nvPr/>
        </p:nvSpPr>
        <p:spPr>
          <a:xfrm>
            <a:off x="609600" y="4800600"/>
            <a:ext cx="4600575" cy="1212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990000"/>
                </a:solidFill>
              </a:rPr>
              <a:t>if</a:t>
            </a:r>
            <a:r>
              <a:rPr lang="en-US" altLang="zh-CN" dirty="0">
                <a:solidFill>
                  <a:srgbClr val="990000"/>
                </a:solidFill>
              </a:rPr>
              <a:t> (i &lt;= L.length)  </a:t>
            </a:r>
            <a:r>
              <a:rPr lang="en-US" altLang="zh-CN" b="1" dirty="0">
                <a:solidFill>
                  <a:srgbClr val="990000"/>
                </a:solidFill>
              </a:rPr>
              <a:t>return</a:t>
            </a:r>
            <a:r>
              <a:rPr lang="en-US" altLang="zh-CN" dirty="0">
                <a:solidFill>
                  <a:srgbClr val="990000"/>
                </a:solidFill>
              </a:rPr>
              <a:t> i;</a:t>
            </a:r>
            <a:endParaRPr lang="en-US" altLang="zh-CN" dirty="0"/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9999"/>
                </a:solidFill>
              </a:rPr>
              <a:t>else  return</a:t>
            </a:r>
            <a:r>
              <a:rPr lang="en-US" altLang="zh-CN" dirty="0">
                <a:solidFill>
                  <a:srgbClr val="009999"/>
                </a:solidFill>
              </a:rPr>
              <a:t> 0;</a:t>
            </a:r>
            <a:endParaRPr lang="en-US" altLang="zh-CN" dirty="0">
              <a:solidFill>
                <a:srgbClr val="009999"/>
              </a:solidFill>
            </a:endParaRPr>
          </a:p>
        </p:txBody>
      </p:sp>
      <p:sp>
        <p:nvSpPr>
          <p:cNvPr id="188425" name="AutoShape 9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/>
      <p:bldP spid="188419" grpId="0"/>
      <p:bldP spid="188420" grpId="0"/>
      <p:bldP spid="188421" grpId="0"/>
      <p:bldP spid="188422" grpId="0"/>
      <p:bldP spid="188423" grpId="0"/>
      <p:bldP spid="18842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ln/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4000" dirty="0"/>
              <a:t>算法</a:t>
            </a:r>
            <a:r>
              <a:rPr lang="en-US" altLang="zh-CN" sz="4000" dirty="0"/>
              <a:t>2.6-1  </a:t>
            </a:r>
            <a:r>
              <a:rPr lang="zh-CN" altLang="en-US" sz="4000" dirty="0"/>
              <a:t>顺序表中元素的查找</a:t>
            </a:r>
            <a:endParaRPr lang="zh-CN" altLang="en-US" sz="4000" dirty="0"/>
          </a:p>
        </p:txBody>
      </p:sp>
      <p:sp>
        <p:nvSpPr>
          <p:cNvPr id="169987" name="Rectangle 3"/>
          <p:cNvSpPr>
            <a:spLocks noGrp="1"/>
          </p:cNvSpPr>
          <p:nvPr>
            <p:ph idx="1"/>
          </p:nvPr>
        </p:nvSpPr>
        <p:spPr>
          <a:xfrm>
            <a:off x="685800" y="1066800"/>
            <a:ext cx="8458200" cy="5105400"/>
          </a:xfrm>
          <a:ln/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CN" b="1" i="1" dirty="0"/>
              <a:t>int  LocateElem_Sq(Sqlist L, ElemType  e){</a:t>
            </a:r>
            <a:endParaRPr lang="en-US" altLang="zh-CN" b="1" i="1" dirty="0"/>
          </a:p>
          <a:p>
            <a:pPr eaLnBrk="1" hangingPunct="1">
              <a:buNone/>
            </a:pPr>
            <a:r>
              <a:rPr lang="en-US" altLang="zh-CN" b="1" i="1" dirty="0"/>
              <a:t>    i=0;   </a:t>
            </a:r>
            <a:endParaRPr lang="en-US" altLang="zh-CN" b="1" i="1" dirty="0"/>
          </a:p>
          <a:p>
            <a:pPr eaLnBrk="1" hangingPunct="1">
              <a:buNone/>
            </a:pPr>
            <a:r>
              <a:rPr lang="en-US" altLang="zh-CN" b="1" i="1" dirty="0"/>
              <a:t>	while (i&lt;L.length &amp;&amp; L.elem[i]!=e)  ++i;</a:t>
            </a:r>
            <a:endParaRPr lang="en-US" altLang="zh-CN" b="1" i="1" dirty="0"/>
          </a:p>
          <a:p>
            <a:pPr eaLnBrk="1" hangingPunct="1">
              <a:buNone/>
            </a:pPr>
            <a:r>
              <a:rPr lang="en-US" altLang="zh-CN" b="1" i="1" dirty="0"/>
              <a:t>   	if (i&lt;L.length) return i+1;</a:t>
            </a:r>
            <a:endParaRPr lang="en-US" altLang="zh-CN" b="1" i="1" dirty="0"/>
          </a:p>
          <a:p>
            <a:pPr eaLnBrk="1" hangingPunct="1">
              <a:buNone/>
            </a:pPr>
            <a:r>
              <a:rPr lang="en-US" altLang="zh-CN" b="1" i="1" dirty="0"/>
              <a:t>    else return 0;</a:t>
            </a:r>
            <a:endParaRPr lang="en-US" altLang="zh-CN" b="1" i="1" dirty="0"/>
          </a:p>
          <a:p>
            <a:pPr eaLnBrk="1" hangingPunct="1">
              <a:buNone/>
            </a:pPr>
            <a:r>
              <a:rPr lang="en-US" altLang="zh-CN" b="1" i="1" dirty="0"/>
              <a:t>  }//LocateElem_Sq</a:t>
            </a:r>
            <a:endParaRPr lang="en-US" altLang="zh-CN" b="1" i="1" dirty="0"/>
          </a:p>
        </p:txBody>
      </p:sp>
      <p:sp>
        <p:nvSpPr>
          <p:cNvPr id="169988" name="Rectangle 4"/>
          <p:cNvSpPr/>
          <p:nvPr/>
        </p:nvSpPr>
        <p:spPr>
          <a:xfrm>
            <a:off x="1116013" y="5229225"/>
            <a:ext cx="5603875" cy="5492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2D22BE"/>
                </a:solidFill>
                <a:ea typeface="楷体_GB2312" pitchFamily="49" charset="-122"/>
              </a:rPr>
              <a:t>注 </a:t>
            </a:r>
            <a:r>
              <a:rPr lang="zh-CN" altLang="en-US" sz="2800" b="1" i="1" dirty="0">
                <a:solidFill>
                  <a:srgbClr val="2D22BE"/>
                </a:solidFill>
                <a:ea typeface="楷体_GB2312" pitchFamily="49" charset="-122"/>
              </a:rPr>
              <a:t>   ： </a:t>
            </a:r>
            <a:r>
              <a:rPr lang="zh-CN" altLang="en-US" sz="2800" b="1" dirty="0">
                <a:solidFill>
                  <a:srgbClr val="2D22BE"/>
                </a:solidFill>
                <a:ea typeface="楷体_GB2312" pitchFamily="49" charset="-122"/>
              </a:rPr>
              <a:t>设</a:t>
            </a:r>
            <a:r>
              <a:rPr lang="en-US" altLang="zh-CN" sz="2800" b="1" i="1" dirty="0">
                <a:solidFill>
                  <a:srgbClr val="2D22BE"/>
                </a:solidFill>
                <a:ea typeface="楷体_GB2312" pitchFamily="49" charset="-122"/>
              </a:rPr>
              <a:t>L.length=n</a:t>
            </a:r>
            <a:r>
              <a:rPr lang="zh-CN" altLang="en-US" sz="2800" b="1" i="1" dirty="0">
                <a:solidFill>
                  <a:srgbClr val="2D22BE"/>
                </a:solidFill>
                <a:ea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2D22BE"/>
                </a:solidFill>
                <a:ea typeface="楷体_GB2312" pitchFamily="49" charset="-122"/>
              </a:rPr>
              <a:t>则</a:t>
            </a:r>
            <a:r>
              <a:rPr lang="en-US" altLang="zh-CN" sz="2800" b="1" i="1" dirty="0">
                <a:solidFill>
                  <a:srgbClr val="2D22BE"/>
                </a:solidFill>
                <a:ea typeface="楷体_GB2312" pitchFamily="49" charset="-122"/>
              </a:rPr>
              <a:t>T(n)=O(n)</a:t>
            </a:r>
            <a:endParaRPr lang="en-US" altLang="zh-CN" sz="2800" b="1" i="1" dirty="0">
              <a:solidFill>
                <a:srgbClr val="2D22B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998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987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4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87">
                                            <p:txEl>
                                              <p:charRg st="4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9987">
                                            <p:txEl>
                                              <p:charRg st="4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5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9987">
                                            <p:txEl>
                                              <p:charRg st="5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987">
                                            <p:txEl>
                                              <p:charRg st="5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9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87">
                                            <p:txEl>
                                              <p:charRg st="9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987">
                                            <p:txEl>
                                              <p:charRg st="9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12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9987">
                                            <p:txEl>
                                              <p:charRg st="12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9987">
                                            <p:txEl>
                                              <p:charRg st="12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charRg st="14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9987">
                                            <p:txEl>
                                              <p:charRg st="14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9987">
                                            <p:txEl>
                                              <p:charRg st="14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/>
      <p:bldP spid="169987" grpId="0" build="p"/>
      <p:bldP spid="1699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381000" y="228600"/>
            <a:ext cx="8580438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抽象数据类型</a:t>
            </a:r>
            <a:r>
              <a:rPr lang="zh-CN" altLang="en-US" sz="4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线性表</a:t>
            </a: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的定义如下：</a:t>
            </a:r>
            <a:endParaRPr lang="zh-CN" altLang="en-US" sz="4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533400" y="990600"/>
            <a:ext cx="255746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ea typeface="楷体_GB2312" pitchFamily="49" charset="-122"/>
              </a:rPr>
              <a:t>ADT List {</a:t>
            </a:r>
            <a:endParaRPr lang="en-US" altLang="zh-CN" sz="3600" dirty="0"/>
          </a:p>
        </p:txBody>
      </p:sp>
      <p:sp>
        <p:nvSpPr>
          <p:cNvPr id="9220" name="Text Box 4"/>
          <p:cNvSpPr txBox="1"/>
          <p:nvPr/>
        </p:nvSpPr>
        <p:spPr>
          <a:xfrm>
            <a:off x="609600" y="1471613"/>
            <a:ext cx="32416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lang="zh-CN" altLang="en-US" sz="3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4" name="Text Box 8"/>
          <p:cNvSpPr txBox="1"/>
          <p:nvPr/>
        </p:nvSpPr>
        <p:spPr>
          <a:xfrm>
            <a:off x="990600" y="1981200"/>
            <a:ext cx="7896225" cy="20685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D</a:t>
            </a:r>
            <a:r>
              <a:rPr lang="zh-CN" altLang="en-US" sz="3600" dirty="0">
                <a:ea typeface="楷体_GB2312" pitchFamily="49" charset="-122"/>
              </a:rPr>
              <a:t>＝</a:t>
            </a:r>
            <a:r>
              <a:rPr lang="en-US" altLang="zh-CN" sz="3600" dirty="0">
                <a:ea typeface="楷体_GB2312" pitchFamily="49" charset="-122"/>
              </a:rPr>
              <a:t>{ a</a:t>
            </a:r>
            <a:r>
              <a:rPr lang="en-US" altLang="zh-CN" sz="3600" baseline="-25000" dirty="0">
                <a:ea typeface="楷体_GB2312" pitchFamily="49" charset="-122"/>
              </a:rPr>
              <a:t>i</a:t>
            </a:r>
            <a:r>
              <a:rPr lang="en-US" altLang="zh-CN" sz="3600" dirty="0">
                <a:ea typeface="楷体_GB2312" pitchFamily="49" charset="-122"/>
              </a:rPr>
              <a:t> | a</a:t>
            </a:r>
            <a:r>
              <a:rPr lang="en-US" altLang="zh-CN" sz="3600" baseline="-25000" dirty="0">
                <a:ea typeface="楷体_GB2312" pitchFamily="49" charset="-122"/>
              </a:rPr>
              <a:t>i</a:t>
            </a:r>
            <a:r>
              <a:rPr lang="en-US" altLang="zh-CN" sz="3600" dirty="0">
                <a:ea typeface="楷体_GB2312" pitchFamily="49" charset="-122"/>
              </a:rPr>
              <a:t> ∈ElemSet, i=1,2,...,n,  n≥0 }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         {</a:t>
            </a:r>
            <a:r>
              <a:rPr lang="zh-CN" altLang="en-US" sz="3600" dirty="0">
                <a:ea typeface="楷体_GB2312" pitchFamily="49" charset="-122"/>
              </a:rPr>
              <a:t>称 </a:t>
            </a:r>
            <a:r>
              <a:rPr lang="en-US" altLang="zh-CN" sz="3600" b="1" dirty="0">
                <a:solidFill>
                  <a:srgbClr val="CC3300"/>
                </a:solidFill>
                <a:ea typeface="楷体_GB2312" pitchFamily="49" charset="-122"/>
              </a:rPr>
              <a:t>n</a:t>
            </a:r>
            <a:r>
              <a:rPr lang="en-US" altLang="zh-CN" sz="3600" dirty="0">
                <a:ea typeface="楷体_GB2312" pitchFamily="49" charset="-122"/>
              </a:rPr>
              <a:t> </a:t>
            </a:r>
            <a:r>
              <a:rPr lang="zh-CN" altLang="en-US" sz="3600" dirty="0">
                <a:ea typeface="楷体_GB2312" pitchFamily="49" charset="-122"/>
              </a:rPr>
              <a:t>为线性表的</a:t>
            </a:r>
            <a:r>
              <a:rPr lang="zh-CN" altLang="en-US" sz="3600" b="1" dirty="0">
                <a:solidFill>
                  <a:srgbClr val="FF00FF"/>
                </a:solidFill>
                <a:ea typeface="楷体_GB2312" pitchFamily="49" charset="-122"/>
              </a:rPr>
              <a:t>表长</a:t>
            </a:r>
            <a:r>
              <a:rPr lang="en-US" altLang="zh-CN" sz="3600" dirty="0">
                <a:ea typeface="楷体_GB2312" pitchFamily="49" charset="-122"/>
              </a:rPr>
              <a:t>; </a:t>
            </a:r>
            <a:endParaRPr lang="en-US" altLang="zh-CN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              </a:t>
            </a:r>
            <a:r>
              <a:rPr lang="zh-CN" altLang="en-US" sz="3600" dirty="0">
                <a:ea typeface="楷体_GB2312" pitchFamily="49" charset="-122"/>
              </a:rPr>
              <a:t>称 </a:t>
            </a:r>
            <a:r>
              <a:rPr lang="en-US" altLang="zh-CN" sz="3600" b="1" dirty="0">
                <a:solidFill>
                  <a:srgbClr val="CC3300"/>
                </a:solidFill>
                <a:ea typeface="楷体_GB2312" pitchFamily="49" charset="-122"/>
              </a:rPr>
              <a:t>n=0</a:t>
            </a:r>
            <a:r>
              <a:rPr lang="en-US" altLang="zh-CN" sz="3600" dirty="0">
                <a:ea typeface="楷体_GB2312" pitchFamily="49" charset="-122"/>
              </a:rPr>
              <a:t> </a:t>
            </a:r>
            <a:r>
              <a:rPr lang="zh-CN" altLang="en-US" sz="3600" dirty="0">
                <a:ea typeface="楷体_GB2312" pitchFamily="49" charset="-122"/>
              </a:rPr>
              <a:t>时的线性表为</a:t>
            </a:r>
            <a:r>
              <a:rPr lang="zh-CN" altLang="en-US" sz="3600" b="1" dirty="0">
                <a:solidFill>
                  <a:srgbClr val="FF00FF"/>
                </a:solidFill>
                <a:ea typeface="楷体_GB2312" pitchFamily="49" charset="-122"/>
              </a:rPr>
              <a:t>空表</a:t>
            </a:r>
            <a:r>
              <a:rPr lang="zh-CN" altLang="en-US" sz="3600" dirty="0">
                <a:ea typeface="楷体_GB2312" pitchFamily="49" charset="-122"/>
              </a:rPr>
              <a:t>。</a:t>
            </a:r>
            <a:r>
              <a:rPr lang="en-US" altLang="zh-CN" sz="3600" dirty="0">
                <a:ea typeface="楷体_GB2312" pitchFamily="49" charset="-122"/>
              </a:rPr>
              <a:t>}</a:t>
            </a:r>
            <a:endParaRPr lang="en-US" altLang="zh-CN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8" name="Text Box 12"/>
          <p:cNvSpPr txBox="1"/>
          <p:nvPr/>
        </p:nvSpPr>
        <p:spPr>
          <a:xfrm>
            <a:off x="762000" y="3833813"/>
            <a:ext cx="30892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9" name="Text Box 13"/>
          <p:cNvSpPr txBox="1"/>
          <p:nvPr/>
        </p:nvSpPr>
        <p:spPr>
          <a:xfrm>
            <a:off x="1066800" y="4495800"/>
            <a:ext cx="7219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dirty="0">
                <a:ea typeface="楷体_GB2312" pitchFamily="49" charset="-122"/>
              </a:rPr>
              <a:t>R1</a:t>
            </a:r>
            <a:r>
              <a:rPr lang="zh-CN" altLang="en-US" sz="3600" dirty="0">
                <a:ea typeface="楷体_GB2312" pitchFamily="49" charset="-122"/>
              </a:rPr>
              <a:t>＝</a:t>
            </a:r>
            <a:r>
              <a:rPr lang="en-US" altLang="zh-CN" sz="3600" dirty="0">
                <a:ea typeface="楷体_GB2312" pitchFamily="49" charset="-122"/>
              </a:rPr>
              <a:t>{ &lt;a</a:t>
            </a:r>
            <a:r>
              <a:rPr lang="en-US" altLang="zh-CN" sz="3600" baseline="-25000" dirty="0">
                <a:ea typeface="楷体_GB2312" pitchFamily="49" charset="-122"/>
              </a:rPr>
              <a:t>i-1</a:t>
            </a:r>
            <a:r>
              <a:rPr lang="en-US" altLang="zh-CN" sz="3600" dirty="0">
                <a:ea typeface="楷体_GB2312" pitchFamily="49" charset="-122"/>
              </a:rPr>
              <a:t> ,a</a:t>
            </a:r>
            <a:r>
              <a:rPr lang="en-US" altLang="zh-CN" sz="3600" baseline="-25000" dirty="0">
                <a:ea typeface="楷体_GB2312" pitchFamily="49" charset="-122"/>
              </a:rPr>
              <a:t>i</a:t>
            </a:r>
            <a:r>
              <a:rPr lang="en-US" altLang="zh-CN" sz="3600" dirty="0">
                <a:ea typeface="楷体_GB2312" pitchFamily="49" charset="-122"/>
              </a:rPr>
              <a:t> &gt;|a</a:t>
            </a:r>
            <a:r>
              <a:rPr lang="en-US" altLang="zh-CN" sz="3600" baseline="-25000" dirty="0">
                <a:ea typeface="楷体_GB2312" pitchFamily="49" charset="-122"/>
              </a:rPr>
              <a:t>i-1</a:t>
            </a:r>
            <a:r>
              <a:rPr lang="en-US" altLang="zh-CN" sz="3600" dirty="0">
                <a:ea typeface="楷体_GB2312" pitchFamily="49" charset="-122"/>
              </a:rPr>
              <a:t> ,a</a:t>
            </a:r>
            <a:r>
              <a:rPr lang="en-US" altLang="zh-CN" sz="3600" baseline="-25000" dirty="0">
                <a:ea typeface="楷体_GB2312" pitchFamily="49" charset="-122"/>
              </a:rPr>
              <a:t>i</a:t>
            </a:r>
            <a:r>
              <a:rPr lang="en-US" altLang="zh-CN" sz="3600" dirty="0">
                <a:ea typeface="楷体_GB2312" pitchFamily="49" charset="-122"/>
              </a:rPr>
              <a:t>∈D,  i=2,...,n }</a:t>
            </a:r>
            <a:endParaRPr lang="en-US" altLang="zh-CN" sz="2400" dirty="0"/>
          </a:p>
        </p:txBody>
      </p:sp>
      <p:sp>
        <p:nvSpPr>
          <p:cNvPr id="9230" name="Text Box 14"/>
          <p:cNvSpPr txBox="1"/>
          <p:nvPr/>
        </p:nvSpPr>
        <p:spPr>
          <a:xfrm>
            <a:off x="404813" y="5235575"/>
            <a:ext cx="8434387" cy="169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ea typeface="楷体_GB2312" pitchFamily="49" charset="-122"/>
              </a:rPr>
              <a:t>{</a:t>
            </a:r>
            <a:r>
              <a:rPr lang="zh-CN" altLang="en-US" dirty="0">
                <a:ea typeface="楷体_GB2312" pitchFamily="49" charset="-122"/>
              </a:rPr>
              <a:t>设线性表为 </a:t>
            </a:r>
            <a:r>
              <a:rPr lang="en-US" altLang="zh-CN" dirty="0">
                <a:ea typeface="楷体_GB2312" pitchFamily="49" charset="-122"/>
              </a:rPr>
              <a:t>(a</a:t>
            </a:r>
            <a:r>
              <a:rPr lang="en-US" altLang="zh-CN" baseline="-25000" dirty="0">
                <a:ea typeface="楷体_GB2312" pitchFamily="49" charset="-122"/>
              </a:rPr>
              <a:t>1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en-US" altLang="zh-CN" baseline="-25000" dirty="0">
                <a:ea typeface="楷体_GB2312" pitchFamily="49" charset="-122"/>
              </a:rPr>
              <a:t>2</a:t>
            </a:r>
            <a:r>
              <a:rPr lang="en-US" altLang="zh-CN" dirty="0">
                <a:ea typeface="楷体_GB2312" pitchFamily="49" charset="-122"/>
              </a:rPr>
              <a:t>,  . . . 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en-US" altLang="zh-CN" baseline="-25000" dirty="0">
                <a:ea typeface="楷体_GB2312" pitchFamily="49" charset="-122"/>
              </a:rPr>
              <a:t>i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. . . </a:t>
            </a:r>
            <a:r>
              <a:rPr lang="zh-CN" altLang="en-US" dirty="0">
                <a:ea typeface="楷体_GB2312" pitchFamily="49" charset="-122"/>
              </a:rPr>
              <a:t>，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en-US" altLang="zh-CN" baseline="-25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), </a:t>
            </a: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ea typeface="楷体_GB2312" pitchFamily="49" charset="-122"/>
              </a:rPr>
              <a:t>                    </a:t>
            </a:r>
            <a:r>
              <a:rPr lang="zh-CN" altLang="en-US" dirty="0">
                <a:ea typeface="楷体_GB2312" pitchFamily="49" charset="-122"/>
              </a:rPr>
              <a:t>称 </a:t>
            </a:r>
            <a:r>
              <a:rPr lang="en-US" altLang="zh-CN" dirty="0">
                <a:ea typeface="楷体_GB2312" pitchFamily="49" charset="-122"/>
              </a:rPr>
              <a:t>i </a:t>
            </a:r>
            <a:r>
              <a:rPr lang="zh-CN" altLang="en-US" dirty="0">
                <a:ea typeface="楷体_GB2312" pitchFamily="49" charset="-122"/>
              </a:rPr>
              <a:t>为 </a:t>
            </a:r>
            <a:r>
              <a:rPr lang="en-US" altLang="zh-CN" dirty="0">
                <a:ea typeface="楷体_GB2312" pitchFamily="49" charset="-122"/>
              </a:rPr>
              <a:t>a</a:t>
            </a:r>
            <a:r>
              <a:rPr lang="en-US" altLang="zh-CN" baseline="-25000" dirty="0">
                <a:ea typeface="楷体_GB2312" pitchFamily="49" charset="-122"/>
              </a:rPr>
              <a:t>i </a:t>
            </a:r>
            <a:r>
              <a:rPr lang="zh-CN" altLang="en-US" dirty="0">
                <a:ea typeface="楷体_GB2312" pitchFamily="49" charset="-122"/>
              </a:rPr>
              <a:t>在线性表中的</a:t>
            </a: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位序</a:t>
            </a:r>
            <a:r>
              <a:rPr lang="zh-CN" altLang="en-US" dirty="0">
                <a:ea typeface="楷体_GB2312" pitchFamily="49" charset="-122"/>
              </a:rPr>
              <a:t>。</a:t>
            </a:r>
            <a:r>
              <a:rPr lang="en-US" altLang="zh-CN" dirty="0">
                <a:ea typeface="楷体_GB2312" pitchFamily="49" charset="-122"/>
              </a:rPr>
              <a:t>}</a:t>
            </a:r>
            <a:endParaRPr lang="en-US" altLang="zh-CN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4" grpId="0"/>
      <p:bldP spid="9228" grpId="0"/>
      <p:bldP spid="9229" grpId="0"/>
      <p:bldP spid="923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ln/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zh-CN" sz="4000" dirty="0"/>
              <a:t>       </a:t>
            </a:r>
            <a:r>
              <a:rPr lang="zh-CN" altLang="en-US" sz="4000" dirty="0"/>
              <a:t>算法</a:t>
            </a:r>
            <a:r>
              <a:rPr lang="en-US" altLang="zh-CN" sz="4000" dirty="0"/>
              <a:t>2.7  </a:t>
            </a:r>
            <a:r>
              <a:rPr lang="zh-CN" altLang="en-US" sz="4000" dirty="0"/>
              <a:t>顺序表的合并</a:t>
            </a:r>
            <a:endParaRPr lang="zh-CN" altLang="en-US" sz="4000" dirty="0"/>
          </a:p>
        </p:txBody>
      </p:sp>
      <p:sp>
        <p:nvSpPr>
          <p:cNvPr id="171011" name="Rectangle 3"/>
          <p:cNvSpPr>
            <a:spLocks noGrp="1"/>
          </p:cNvSpPr>
          <p:nvPr>
            <p:ph idx="1"/>
          </p:nvPr>
        </p:nvSpPr>
        <p:spPr>
          <a:xfrm>
            <a:off x="755650" y="692150"/>
            <a:ext cx="8077200" cy="5715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Status MergeList_Sq(Sqlist La, Sqlist Lb, Sqlist &amp;Lc){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	pa=La.elem;  pb=Lb.elem; 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	Lc.ListSize=Lc.length=La.length+Lb.length;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pc=Lc.elem= (ElemType*) 			malloc(Lc.ListSize*sizeof(ElemType));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	if (!pc) return OVERFLOW;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	pa_last=pa+La.length-1;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pb_last=pb+Lb.length-1;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	while ((pa&lt;=pa_last) &amp;&amp;(pb&lt;=pb_last) 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  	if (*pa&lt;=*pb) *pc++=*pa++;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		else *pc++=*pb++;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while (pa&lt;=pa_last)   *pc++=*pa++;          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	 while (pb&lt;=pb_last)   *pc++=*pb++;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}</a:t>
            </a:r>
            <a:endParaRPr lang="en-US" altLang="zh-CN" sz="2400" b="1" i="1" dirty="0"/>
          </a:p>
        </p:txBody>
      </p:sp>
      <p:sp>
        <p:nvSpPr>
          <p:cNvPr id="171012" name="Rectangle 4"/>
          <p:cNvSpPr/>
          <p:nvPr/>
        </p:nvSpPr>
        <p:spPr>
          <a:xfrm>
            <a:off x="1547813" y="6165850"/>
            <a:ext cx="4930775" cy="5492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2D22BE"/>
                </a:solidFill>
                <a:ea typeface="楷体_GB2312" pitchFamily="49" charset="-122"/>
              </a:rPr>
              <a:t>则</a:t>
            </a:r>
            <a:r>
              <a:rPr lang="en-US" altLang="zh-CN" sz="2800" b="1" i="1" dirty="0">
                <a:solidFill>
                  <a:srgbClr val="2D22BE"/>
                </a:solidFill>
                <a:ea typeface="楷体_GB2312" pitchFamily="49" charset="-122"/>
              </a:rPr>
              <a:t>T(n)=O(La.length+Lb.length)</a:t>
            </a:r>
            <a:endParaRPr lang="en-US" altLang="zh-CN" sz="2800" b="1" i="1" dirty="0">
              <a:solidFill>
                <a:srgbClr val="2D22B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1011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5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1011">
                                            <p:txEl>
                                              <p:charRg st="5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8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1011">
                                            <p:txEl>
                                              <p:charRg st="86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130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1011">
                                            <p:txEl>
                                              <p:charRg st="130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200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1011">
                                            <p:txEl>
                                              <p:charRg st="200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227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1011">
                                            <p:txEl>
                                              <p:charRg st="227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252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1011">
                                            <p:txEl>
                                              <p:charRg st="252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281" end="3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1011">
                                            <p:txEl>
                                              <p:charRg st="281" end="3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320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1011">
                                            <p:txEl>
                                              <p:charRg st="320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358" end="3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1011">
                                            <p:txEl>
                                              <p:charRg st="358" end="3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378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1011">
                                            <p:txEl>
                                              <p:charRg st="378" end="4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429" end="4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1011">
                                            <p:txEl>
                                              <p:charRg st="429" end="4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467" end="4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71011">
                                            <p:txEl>
                                              <p:charRg st="467" end="4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/>
      <p:bldP spid="171011" grpId="0" bldLvl="5" build="p"/>
      <p:bldP spid="1710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ln/>
        </p:spPr>
        <p:txBody>
          <a:bodyPr vert="horz" wrap="square" lIns="91440" tIns="45720" rIns="91440" bIns="45720" anchor="b"/>
          <a:p>
            <a:pPr algn="ctr" eaLnBrk="1" hangingPunct="1"/>
            <a:r>
              <a:rPr lang="en-US" altLang="zh-CN" sz="4000" dirty="0"/>
              <a:t>       </a:t>
            </a:r>
            <a:r>
              <a:rPr lang="zh-CN" altLang="en-US" sz="4000" dirty="0"/>
              <a:t>算法</a:t>
            </a:r>
            <a:r>
              <a:rPr lang="en-US" altLang="zh-CN" sz="4000" dirty="0"/>
              <a:t>2.7  </a:t>
            </a:r>
            <a:r>
              <a:rPr lang="zh-CN" altLang="en-US" sz="4000" dirty="0"/>
              <a:t>顺序表的合并</a:t>
            </a:r>
            <a:endParaRPr lang="zh-CN" altLang="en-US" sz="4000" dirty="0"/>
          </a:p>
        </p:txBody>
      </p:sp>
      <p:sp>
        <p:nvSpPr>
          <p:cNvPr id="184323" name="Rectangle 3"/>
          <p:cNvSpPr>
            <a:spLocks noGrp="1"/>
          </p:cNvSpPr>
          <p:nvPr>
            <p:ph idx="1"/>
          </p:nvPr>
        </p:nvSpPr>
        <p:spPr>
          <a:xfrm>
            <a:off x="755650" y="692150"/>
            <a:ext cx="8388350" cy="57150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Status MergeList_Sq(Sqlist La, Sqlist Lb, Sqlist &amp;Lc){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Lc.ListSize=Lc.length=La.length+Lb.length;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Lc.elem= (ElemType*) 			malloc(Lc.ListSize*sizeof(ElemType));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	  if (! Lc.elem) return OVERFLOW;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i=j=k=0;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while ((i&lt;=La.length-1) &amp;&amp;(j&lt;=Lb.length-1) 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  	if (La.elem[i]&lt;=Lb.elem[j]) 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             Lc.elem[k++]=la.elem[i++];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		else    Lc.elem[k++]=lb.elem[j++];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while (i&lt;=La.length-1)    Lc.elem[k++]=la.elem[i++];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	 while (j&lt;=Lb.length-1)     Lc.elem[k++]=lb.elem[j++]; }</a:t>
            </a:r>
            <a:endParaRPr lang="en-US" altLang="zh-CN" sz="2400" b="1" i="1" dirty="0"/>
          </a:p>
        </p:txBody>
      </p:sp>
      <p:sp>
        <p:nvSpPr>
          <p:cNvPr id="184324" name="Rectangle 4"/>
          <p:cNvSpPr/>
          <p:nvPr/>
        </p:nvSpPr>
        <p:spPr>
          <a:xfrm>
            <a:off x="1547813" y="6165850"/>
            <a:ext cx="4930775" cy="549275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2D22BE"/>
                </a:solidFill>
                <a:ea typeface="楷体_GB2312" pitchFamily="49" charset="-122"/>
              </a:rPr>
              <a:t>则</a:t>
            </a:r>
            <a:r>
              <a:rPr lang="en-US" altLang="zh-CN" sz="2800" b="1" i="1" dirty="0">
                <a:solidFill>
                  <a:srgbClr val="2D22BE"/>
                </a:solidFill>
                <a:ea typeface="楷体_GB2312" pitchFamily="49" charset="-122"/>
              </a:rPr>
              <a:t>T(n)=O(La.length+Lb.length)</a:t>
            </a:r>
            <a:endParaRPr lang="en-US" altLang="zh-CN" sz="2800" b="1" i="1" dirty="0">
              <a:solidFill>
                <a:srgbClr val="2D22B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432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5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4323">
                                            <p:txEl>
                                              <p:charRg st="55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9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23">
                                            <p:txEl>
                                              <p:charRg st="98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16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84323">
                                            <p:txEl>
                                              <p:charRg st="160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195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4323">
                                            <p:txEl>
                                              <p:charRg st="195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209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4323">
                                            <p:txEl>
                                              <p:charRg st="209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25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84323">
                                            <p:txEl>
                                              <p:charRg st="255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295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4323">
                                            <p:txEl>
                                              <p:charRg st="295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343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4323">
                                            <p:txEl>
                                              <p:charRg st="343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380" end="4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84323">
                                            <p:txEl>
                                              <p:charRg st="380" end="4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439" end="4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84323">
                                            <p:txEl>
                                              <p:charRg st="439" end="4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 bldLvl="5" build="p"/>
      <p:bldP spid="1843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顺序存储结构的优缺点</a:t>
            </a:r>
            <a:endParaRPr lang="zh-CN" altLang="en-US" b="1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468313" y="1844675"/>
            <a:ext cx="8278812" cy="4114800"/>
          </a:xfrm>
          <a:ln/>
        </p:spPr>
        <p:txBody>
          <a:bodyPr vert="horz" wrap="square" lIns="91440" tIns="45720" rIns="91440" bIns="45720" anchor="t"/>
          <a:p>
            <a:pPr lvl="2" eaLnBrk="1" hangingPunct="1"/>
            <a:r>
              <a:rPr lang="zh-CN" altLang="en-US" sz="2800" b="1" dirty="0"/>
              <a:t>优点</a:t>
            </a:r>
            <a:endParaRPr lang="zh-CN" altLang="en-US" sz="2800" b="1" dirty="0"/>
          </a:p>
          <a:p>
            <a:pPr lvl="3" eaLnBrk="1" hangingPunct="1"/>
            <a:r>
              <a:rPr lang="zh-CN" altLang="en-US" sz="2800" b="1" dirty="0"/>
              <a:t>逻辑相邻，物理相邻</a:t>
            </a:r>
            <a:endParaRPr lang="zh-CN" altLang="en-US" sz="2800" b="1" dirty="0"/>
          </a:p>
          <a:p>
            <a:pPr lvl="3" eaLnBrk="1" hangingPunct="1"/>
            <a:r>
              <a:rPr lang="zh-CN" altLang="en-US" sz="2800" b="1" dirty="0"/>
              <a:t>可</a:t>
            </a:r>
            <a:r>
              <a:rPr lang="zh-CN" altLang="en-US" sz="2800" b="1" dirty="0">
                <a:solidFill>
                  <a:srgbClr val="FF5555"/>
                </a:solidFill>
              </a:rPr>
              <a:t>随机</a:t>
            </a:r>
            <a:r>
              <a:rPr lang="zh-CN" altLang="en-US" sz="2800" b="1" dirty="0"/>
              <a:t>存取任一元素</a:t>
            </a:r>
            <a:endParaRPr lang="zh-CN" altLang="en-US" sz="2800" b="1" dirty="0"/>
          </a:p>
          <a:p>
            <a:pPr lvl="3" eaLnBrk="1" hangingPunct="1"/>
            <a:r>
              <a:rPr lang="zh-CN" altLang="en-US" sz="2800" b="1" dirty="0"/>
              <a:t>存储空间使用紧凑</a:t>
            </a:r>
            <a:endParaRPr lang="zh-CN" altLang="en-US" sz="2800" b="1" dirty="0"/>
          </a:p>
          <a:p>
            <a:pPr lvl="2" eaLnBrk="1" hangingPunct="1"/>
            <a:r>
              <a:rPr lang="zh-CN" altLang="en-US" sz="2800" b="1" dirty="0"/>
              <a:t>缺点</a:t>
            </a:r>
            <a:endParaRPr lang="zh-CN" altLang="en-US" sz="2800" b="1" dirty="0"/>
          </a:p>
          <a:p>
            <a:pPr lvl="3" eaLnBrk="1" hangingPunct="1"/>
            <a:r>
              <a:rPr lang="zh-CN" altLang="en-US" sz="2800" b="1" dirty="0">
                <a:solidFill>
                  <a:srgbClr val="2D22BE"/>
                </a:solidFill>
              </a:rPr>
              <a:t>插入、删除</a:t>
            </a:r>
            <a:r>
              <a:rPr lang="zh-CN" altLang="en-US" sz="2800" b="1" dirty="0"/>
              <a:t>操作需要</a:t>
            </a:r>
            <a:r>
              <a:rPr lang="zh-CN" altLang="en-US" sz="2800" b="1" dirty="0">
                <a:solidFill>
                  <a:srgbClr val="FF5555"/>
                </a:solidFill>
              </a:rPr>
              <a:t>移动</a:t>
            </a:r>
            <a:r>
              <a:rPr lang="zh-CN" altLang="en-US" sz="2800" b="1" dirty="0"/>
              <a:t>大量的元素；</a:t>
            </a:r>
            <a:endParaRPr lang="zh-CN" altLang="en-US" sz="2800" b="1" dirty="0"/>
          </a:p>
          <a:p>
            <a:pPr lvl="3" eaLnBrk="1" hangingPunct="1"/>
            <a:r>
              <a:rPr lang="zh-CN" altLang="en-US" sz="2800" b="1" dirty="0"/>
              <a:t>预先分配空间需按最大空间分配，空间利用不充分。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9" name="WordArt 3"/>
          <p:cNvSpPr>
            <a:spLocks noChangeArrowheads="1" noChangeShapeType="1" noTextEdit="1"/>
          </p:cNvSpPr>
          <p:nvPr/>
        </p:nvSpPr>
        <p:spPr bwMode="auto">
          <a:xfrm>
            <a:off x="228600" y="1447800"/>
            <a:ext cx="8534400" cy="35814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37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6000" b="1" i="0" u="none" strike="noStrike" kern="10" cap="none" spc="0" normalizeH="0" baseline="0" noProof="0">
                <a:ln w="0">
                  <a:solidFill>
                    <a:srgbClr val="993366"/>
                  </a:solidFill>
                  <a:round/>
                </a:ln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23922"/>
                        <a:invGamma/>
                      </a:srgbClr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2.3 </a:t>
            </a:r>
            <a:r>
              <a:rPr kumimoji="1" lang="zh-CN" altLang="en-US" sz="6000" b="1" i="0" u="none" strike="noStrike" kern="10" cap="none" spc="0" normalizeH="0" baseline="0" noProof="0">
                <a:ln w="0">
                  <a:solidFill>
                    <a:srgbClr val="993366"/>
                  </a:solidFill>
                  <a:round/>
                </a:ln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23922"/>
                        <a:invGamma/>
                      </a:srgbClr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线性表类型</a:t>
            </a:r>
            <a:endParaRPr kumimoji="1" lang="zh-CN" altLang="en-US" sz="6000" b="1" i="0" u="none" strike="noStrike" kern="10" cap="none" spc="0" normalizeH="0" baseline="0" noProof="0">
              <a:ln w="0">
                <a:solidFill>
                  <a:srgbClr val="993366"/>
                </a:solidFill>
                <a:round/>
              </a:ln>
              <a:gradFill rotWithShape="0">
                <a:gsLst>
                  <a:gs pos="0">
                    <a:srgbClr val="993366"/>
                  </a:gs>
                  <a:gs pos="100000">
                    <a:srgbClr val="993366">
                      <a:gamma/>
                      <a:shade val="23922"/>
                      <a:invGamma/>
                    </a:srgbClr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楷体_GB2312"/>
              <a:ea typeface="楷体_GB231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6000" b="1" i="0" u="none" strike="noStrike" kern="10" cap="none" spc="0" normalizeH="0" baseline="0" noProof="0">
                <a:ln w="0">
                  <a:solidFill>
                    <a:srgbClr val="993366"/>
                  </a:solidFill>
                  <a:round/>
                </a:ln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23922"/>
                        <a:invGamma/>
                      </a:srgbClr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的实现</a:t>
            </a:r>
            <a:r>
              <a:rPr kumimoji="1" lang="en-US" altLang="zh-CN" sz="6000" b="1" i="0" u="none" strike="noStrike" kern="10" cap="none" spc="0" normalizeH="0" baseline="0" noProof="0">
                <a:ln w="0">
                  <a:solidFill>
                    <a:srgbClr val="993366"/>
                  </a:solidFill>
                  <a:round/>
                </a:ln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23922"/>
                        <a:invGamma/>
                      </a:srgbClr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---</a:t>
            </a:r>
            <a:r>
              <a:rPr kumimoji="1" lang="zh-CN" altLang="en-US" sz="6000" b="1" i="0" u="none" strike="noStrike" kern="10" cap="none" spc="0" normalizeH="0" baseline="0" noProof="0">
                <a:ln w="0">
                  <a:solidFill>
                    <a:srgbClr val="993366"/>
                  </a:solidFill>
                  <a:round/>
                </a:ln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23922"/>
                        <a:invGamma/>
                      </a:srgbClr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链式映象</a:t>
            </a:r>
            <a:endParaRPr kumimoji="1" lang="zh-CN" altLang="en-US" sz="6000" b="1" i="0" u="none" strike="noStrike" kern="10" cap="none" spc="0" normalizeH="0" baseline="0" noProof="0">
              <a:ln w="0">
                <a:solidFill>
                  <a:srgbClr val="993366"/>
                </a:solidFill>
                <a:round/>
              </a:ln>
              <a:gradFill rotWithShape="0">
                <a:gsLst>
                  <a:gs pos="0">
                    <a:srgbClr val="993366"/>
                  </a:gs>
                  <a:gs pos="100000">
                    <a:srgbClr val="993366">
                      <a:gamma/>
                      <a:shade val="23922"/>
                      <a:invGamma/>
                    </a:srgbClr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4" name="Text Box 2">
            <a:hlinkClick r:id="" action="ppaction://hlinkshowjump?jump=nextslide"/>
          </p:cNvPr>
          <p:cNvSpPr txBox="1"/>
          <p:nvPr/>
        </p:nvSpPr>
        <p:spPr>
          <a:xfrm>
            <a:off x="1019175" y="730250"/>
            <a:ext cx="24860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  <a:ea typeface="隶书" pitchFamily="49" charset="-122"/>
              </a:rPr>
              <a:t>一、单链表</a:t>
            </a:r>
            <a:endParaRPr lang="zh-CN" altLang="en-US" sz="3600" b="1" dirty="0">
              <a:solidFill>
                <a:srgbClr val="660033"/>
              </a:solidFill>
              <a:ea typeface="隶书" pitchFamily="49" charset="-122"/>
            </a:endParaRPr>
          </a:p>
        </p:txBody>
      </p:sp>
      <p:sp>
        <p:nvSpPr>
          <p:cNvPr id="125955" name="Text Box 3">
            <a:hlinkClick r:id="rId1" action="ppaction://hlinksldjump"/>
          </p:cNvPr>
          <p:cNvSpPr txBox="1"/>
          <p:nvPr/>
        </p:nvSpPr>
        <p:spPr>
          <a:xfrm>
            <a:off x="990600" y="1644650"/>
            <a:ext cx="686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lang="en-US" altLang="zh-CN" sz="36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C </a:t>
            </a:r>
            <a:r>
              <a:rPr lang="zh-CN" altLang="en-US" sz="36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lang="zh-CN" altLang="en-US" sz="3600" dirty="0"/>
          </a:p>
        </p:txBody>
      </p:sp>
      <p:sp>
        <p:nvSpPr>
          <p:cNvPr id="125956" name="Text Box 4">
            <a:hlinkClick r:id="rId2" action="ppaction://hlinksldjump"/>
          </p:cNvPr>
          <p:cNvSpPr txBox="1"/>
          <p:nvPr/>
        </p:nvSpPr>
        <p:spPr>
          <a:xfrm>
            <a:off x="990600" y="2559050"/>
            <a:ext cx="7550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  <a:ea typeface="隶书" pitchFamily="49" charset="-122"/>
              </a:rPr>
              <a:t>三、线性表的操作在单链表中的实现</a:t>
            </a:r>
            <a:endParaRPr lang="zh-CN" altLang="en-US" sz="3600" b="1" dirty="0">
              <a:solidFill>
                <a:srgbClr val="660033"/>
              </a:solidFill>
              <a:ea typeface="隶书" pitchFamily="49" charset="-122"/>
            </a:endParaRPr>
          </a:p>
        </p:txBody>
      </p:sp>
      <p:sp>
        <p:nvSpPr>
          <p:cNvPr id="125958" name="Text Box 6">
            <a:hlinkClick r:id="" action="ppaction://noaction"/>
          </p:cNvPr>
          <p:cNvSpPr txBox="1"/>
          <p:nvPr/>
        </p:nvSpPr>
        <p:spPr>
          <a:xfrm>
            <a:off x="1116013" y="3500438"/>
            <a:ext cx="429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  <a:ea typeface="隶书" pitchFamily="49" charset="-122"/>
              </a:rPr>
              <a:t>四、其它形式的链表</a:t>
            </a:r>
            <a:endParaRPr lang="zh-CN" altLang="en-US" sz="3600" b="1" dirty="0">
              <a:solidFill>
                <a:srgbClr val="660033"/>
              </a:solidFill>
              <a:ea typeface="隶书" pitchFamily="49" charset="-122"/>
            </a:endParaRPr>
          </a:p>
        </p:txBody>
      </p:sp>
      <p:sp>
        <p:nvSpPr>
          <p:cNvPr id="125962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53400" y="6096000"/>
            <a:ext cx="685800" cy="381000"/>
          </a:xfrm>
          <a:prstGeom prst="actionButtonBeginning">
            <a:avLst/>
          </a:prstGeom>
          <a:solidFill>
            <a:schemeClr val="bg2"/>
          </a:soli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6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/>
      <p:bldP spid="125955" grpId="0"/>
      <p:bldP spid="125956" grpId="0"/>
      <p:bldP spid="125958" grpId="0"/>
      <p:bldP spid="12596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2"/>
          <p:cNvSpPr txBox="1"/>
          <p:nvPr/>
        </p:nvSpPr>
        <p:spPr>
          <a:xfrm>
            <a:off x="685800" y="912813"/>
            <a:ext cx="80772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800" b="1" dirty="0">
                <a:ea typeface="楷体_GB2312" pitchFamily="49" charset="-122"/>
              </a:rPr>
              <a:t> </a:t>
            </a:r>
            <a:r>
              <a:rPr lang="en-US" altLang="zh-CN" sz="2400" b="1" dirty="0">
                <a:ea typeface="楷体_GB2312" pitchFamily="49" charset="-122"/>
              </a:rPr>
              <a:t>    </a:t>
            </a: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用一组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地址任意</a:t>
            </a: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的存储单元</a:t>
            </a:r>
            <a:r>
              <a:rPr lang="zh-CN" altLang="en-US" sz="3600" b="1" dirty="0">
                <a:solidFill>
                  <a:srgbClr val="000099"/>
                </a:solidFill>
                <a:ea typeface="楷体_GB2312" pitchFamily="49" charset="-122"/>
              </a:rPr>
              <a:t>存放</a:t>
            </a: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线性表中的数据元素。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68611" name="Text Box 43"/>
          <p:cNvSpPr txBox="1"/>
          <p:nvPr/>
        </p:nvSpPr>
        <p:spPr>
          <a:xfrm>
            <a:off x="757238" y="212725"/>
            <a:ext cx="274796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663300"/>
                </a:solidFill>
                <a:ea typeface="隶书" pitchFamily="49" charset="-122"/>
              </a:rPr>
              <a:t>一、单链表</a:t>
            </a:r>
            <a:endParaRPr lang="zh-CN" altLang="en-US" sz="2400" dirty="0"/>
          </a:p>
        </p:txBody>
      </p:sp>
      <p:sp>
        <p:nvSpPr>
          <p:cNvPr id="51244" name="Text Box 44"/>
          <p:cNvSpPr txBox="1"/>
          <p:nvPr/>
        </p:nvSpPr>
        <p:spPr>
          <a:xfrm>
            <a:off x="914400" y="2276475"/>
            <a:ext cx="7372350" cy="2676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以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元素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数据元素的映象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endParaRPr lang="en-US" altLang="zh-CN" dirty="0">
              <a:solidFill>
                <a:srgbClr val="0000FF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            </a:t>
            </a:r>
            <a:r>
              <a:rPr lang="en-US" altLang="zh-CN" sz="3600" dirty="0">
                <a:solidFill>
                  <a:srgbClr val="0000FF"/>
                </a:solidFill>
                <a:ea typeface="楷体_GB2312" pitchFamily="49" charset="-122"/>
              </a:rPr>
              <a:t>+ 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指针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指示后继元素存储位置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     =  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结点</a:t>
            </a:r>
            <a:endParaRPr lang="zh-CN" altLang="en-US" sz="3600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       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表示数据元素  或  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数据元素的映象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)</a:t>
            </a:r>
            <a:endParaRPr lang="en-US" altLang="zh-CN" dirty="0"/>
          </a:p>
        </p:txBody>
      </p:sp>
      <p:sp>
        <p:nvSpPr>
          <p:cNvPr id="51245" name="Text Box 45"/>
          <p:cNvSpPr txBox="1"/>
          <p:nvPr/>
        </p:nvSpPr>
        <p:spPr>
          <a:xfrm>
            <a:off x="758825" y="5105400"/>
            <a:ext cx="704850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以“</a:t>
            </a:r>
            <a:r>
              <a:rPr lang="zh-CN" altLang="en-US" sz="3600" b="1" dirty="0">
                <a:solidFill>
                  <a:srgbClr val="0000FF"/>
                </a:solidFill>
                <a:ea typeface="楷体_GB2312" pitchFamily="49" charset="-122"/>
              </a:rPr>
              <a:t>结点的序列</a:t>
            </a: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”表示线性表</a:t>
            </a:r>
            <a:endParaRPr lang="zh-CN" altLang="en-US" sz="36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                                   </a:t>
            </a:r>
            <a:r>
              <a:rPr lang="zh-CN" altLang="en-US" sz="3600" b="1" dirty="0">
                <a:solidFill>
                  <a:srgbClr val="000099"/>
                </a:solidFill>
                <a:ea typeface="楷体_GB2312" pitchFamily="49" charset="-122"/>
                <a:sym typeface="Symbol" panose="05050102010706020507" pitchFamily="18" charset="2"/>
              </a:rPr>
              <a:t></a:t>
            </a:r>
            <a:r>
              <a:rPr lang="zh-CN" altLang="en-US" sz="3600" b="1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olidFill>
                  <a:srgbClr val="000099"/>
                </a:solidFill>
                <a:ea typeface="楷体_GB2312" pitchFamily="49" charset="-122"/>
              </a:rPr>
              <a:t>称作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链表</a:t>
            </a:r>
            <a:endParaRPr lang="zh-CN" altLang="en-US" sz="3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44" grpId="0"/>
      <p:bldP spid="5124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716213" y="3216275"/>
            <a:ext cx="542925" cy="746125"/>
            <a:chOff x="450" y="1479"/>
            <a:chExt cx="342" cy="470"/>
          </a:xfrm>
        </p:grpSpPr>
        <p:sp>
          <p:nvSpPr>
            <p:cNvPr id="69690" name="Rectangle 3"/>
            <p:cNvSpPr/>
            <p:nvPr/>
          </p:nvSpPr>
          <p:spPr>
            <a:xfrm>
              <a:off x="450" y="1693"/>
              <a:ext cx="342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rIns="93600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latin typeface="Arial Narrow" panose="020B0506020202030204" pitchFamily="34" charset="0"/>
                </a:rPr>
                <a:t>160</a:t>
              </a:r>
              <a:endParaRPr lang="en-US" altLang="zh-CN" sz="2000" b="1" dirty="0">
                <a:latin typeface="Arial Narrow" panose="020B0506020202030204" pitchFamily="34" charset="0"/>
              </a:endParaRPr>
            </a:p>
          </p:txBody>
        </p:sp>
        <p:sp>
          <p:nvSpPr>
            <p:cNvPr id="69691" name="Text Box 4"/>
            <p:cNvSpPr txBox="1"/>
            <p:nvPr/>
          </p:nvSpPr>
          <p:spPr>
            <a:xfrm>
              <a:off x="521" y="1479"/>
              <a:ext cx="2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rIns="93600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000" b="1" dirty="0">
                  <a:latin typeface="Arial Narrow" panose="020B0506020202030204" pitchFamily="34" charset="0"/>
                </a:rPr>
                <a:t>H</a:t>
              </a:r>
              <a:endParaRPr lang="en-US" altLang="zh-CN" sz="2000" b="1" dirty="0">
                <a:latin typeface="Arial Narrow" panose="020B0506020202030204" pitchFamily="34" charset="0"/>
              </a:endParaRPr>
            </a:p>
          </p:txBody>
        </p:sp>
      </p:grpSp>
      <p:sp>
        <p:nvSpPr>
          <p:cNvPr id="69635" name="Rectangle 6"/>
          <p:cNvSpPr>
            <a:spLocks noGrp="1"/>
          </p:cNvSpPr>
          <p:nvPr>
            <p:ph idx="1"/>
          </p:nvPr>
        </p:nvSpPr>
        <p:spPr>
          <a:xfrm>
            <a:off x="395288" y="692150"/>
            <a:ext cx="8208962" cy="122396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sz="2800" b="1" dirty="0"/>
              <a:t>先看一个例子：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     线性表  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a</a:t>
            </a:r>
            <a:r>
              <a:rPr lang="en-US" altLang="zh-CN" sz="2800" b="1" i="1" baseline="-25000" dirty="0"/>
              <a:t>1</a:t>
            </a:r>
            <a:r>
              <a:rPr lang="en-US" altLang="zh-CN" sz="2800" b="1" i="1" dirty="0"/>
              <a:t>,a</a:t>
            </a:r>
            <a:r>
              <a:rPr lang="en-US" altLang="zh-CN" sz="2800" b="1" i="1" baseline="-25000" dirty="0"/>
              <a:t>2</a:t>
            </a:r>
            <a:r>
              <a:rPr lang="en-US" altLang="zh-CN" sz="2800" b="1" i="1" dirty="0"/>
              <a:t>,a</a:t>
            </a:r>
            <a:r>
              <a:rPr lang="en-US" altLang="zh-CN" sz="2800" b="1" i="1" baseline="-25000" dirty="0"/>
              <a:t>3</a:t>
            </a:r>
            <a:r>
              <a:rPr lang="en-US" altLang="zh-CN" sz="2800" b="1" i="1" dirty="0"/>
              <a:t>,a</a:t>
            </a:r>
            <a:r>
              <a:rPr lang="en-US" altLang="zh-CN" sz="2800" b="1" i="1" baseline="-25000" dirty="0"/>
              <a:t>4</a:t>
            </a:r>
            <a:r>
              <a:rPr lang="en-US" altLang="zh-CN" sz="2800" b="1" i="1" dirty="0"/>
              <a:t>,a</a:t>
            </a:r>
            <a:r>
              <a:rPr lang="en-US" altLang="zh-CN" sz="2800" b="1" i="1" baseline="-25000" dirty="0"/>
              <a:t>5</a:t>
            </a:r>
            <a:r>
              <a:rPr lang="en-US" altLang="zh-CN" sz="2800" b="1" i="1" dirty="0"/>
              <a:t>,a</a:t>
            </a:r>
            <a:r>
              <a:rPr lang="en-US" altLang="zh-CN" sz="2800" b="1" i="1" baseline="-25000" dirty="0"/>
              <a:t>6</a:t>
            </a:r>
            <a:r>
              <a:rPr lang="en-US" altLang="zh-CN" sz="2800" b="1" i="1" dirty="0"/>
              <a:t>,a</a:t>
            </a:r>
            <a:r>
              <a:rPr lang="en-US" altLang="zh-CN" sz="2800" b="1" i="1" baseline="-25000" dirty="0"/>
              <a:t>7</a:t>
            </a:r>
            <a:r>
              <a:rPr lang="en-US" altLang="zh-CN" sz="2800" b="1" i="1" dirty="0"/>
              <a:t>,a</a:t>
            </a:r>
            <a:r>
              <a:rPr lang="en-US" altLang="zh-CN" sz="2800" b="1" i="1" baseline="-25000" dirty="0"/>
              <a:t>8</a:t>
            </a:r>
            <a:r>
              <a:rPr lang="en-US" altLang="zh-CN" sz="2800" b="1" dirty="0"/>
              <a:t>)</a:t>
            </a:r>
            <a:endParaRPr lang="en-US" altLang="zh-CN" sz="2800" b="1" dirty="0"/>
          </a:p>
        </p:txBody>
      </p:sp>
      <p:graphicFrame>
        <p:nvGraphicFramePr>
          <p:cNvPr id="172105" name="Group 73"/>
          <p:cNvGraphicFramePr>
            <a:graphicFrameLocks noGrp="1"/>
          </p:cNvGraphicFramePr>
          <p:nvPr/>
        </p:nvGraphicFramePr>
        <p:xfrm>
          <a:off x="6076950" y="2286000"/>
          <a:ext cx="1066800" cy="400685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9630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指针域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2BE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2D22BE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61" name="AutoShape 29"/>
          <p:cNvSpPr/>
          <p:nvPr/>
        </p:nvSpPr>
        <p:spPr>
          <a:xfrm>
            <a:off x="1292225" y="2454275"/>
            <a:ext cx="1298575" cy="561975"/>
          </a:xfrm>
          <a:prstGeom prst="wedgeEllipseCallout">
            <a:avLst>
              <a:gd name="adj1" fmla="val 61370"/>
              <a:gd name="adj2" fmla="val 146894"/>
            </a:avLst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zh-CN" altLang="en-US" sz="2000" b="1" dirty="0">
                <a:ea typeface="隶书" pitchFamily="49" charset="-122"/>
              </a:rPr>
              <a:t>头指针</a:t>
            </a:r>
            <a:endParaRPr lang="zh-CN" altLang="en-US" sz="2000" b="1" dirty="0">
              <a:ea typeface="隶书" pitchFamily="49" charset="-122"/>
            </a:endParaRPr>
          </a:p>
        </p:txBody>
      </p:sp>
      <p:graphicFrame>
        <p:nvGraphicFramePr>
          <p:cNvPr id="172106" name="Group 74"/>
          <p:cNvGraphicFramePr>
            <a:graphicFrameLocks noGrp="1"/>
          </p:cNvGraphicFramePr>
          <p:nvPr/>
        </p:nvGraphicFramePr>
        <p:xfrm>
          <a:off x="3733800" y="2286000"/>
          <a:ext cx="2362200" cy="4006850"/>
        </p:xfrm>
        <a:graphic>
          <a:graphicData uri="http://schemas.openxmlformats.org/drawingml/2006/table">
            <a:tbl>
              <a:tblPr/>
              <a:tblGrid>
                <a:gridCol w="1295400"/>
                <a:gridCol w="1066800"/>
              </a:tblGrid>
              <a:tr h="39630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存储地址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数据域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555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555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555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555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334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555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555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50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555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92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5555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5555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6"/>
          <p:cNvGrpSpPr/>
          <p:nvPr/>
        </p:nvGrpSpPr>
        <p:grpSpPr>
          <a:xfrm>
            <a:off x="457200" y="1038225"/>
            <a:ext cx="762000" cy="790575"/>
            <a:chOff x="288" y="720"/>
            <a:chExt cx="480" cy="498"/>
          </a:xfrm>
        </p:grpSpPr>
        <p:sp>
          <p:nvSpPr>
            <p:cNvPr id="70690" name="Line 27"/>
            <p:cNvSpPr/>
            <p:nvPr/>
          </p:nvSpPr>
          <p:spPr>
            <a:xfrm>
              <a:off x="288" y="1218"/>
              <a:ext cx="480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91" name="Line 28"/>
            <p:cNvSpPr/>
            <p:nvPr/>
          </p:nvSpPr>
          <p:spPr>
            <a:xfrm>
              <a:off x="288" y="720"/>
              <a:ext cx="0" cy="498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46"/>
          <p:cNvGrpSpPr/>
          <p:nvPr/>
        </p:nvGrpSpPr>
        <p:grpSpPr>
          <a:xfrm>
            <a:off x="457200" y="2667000"/>
            <a:ext cx="8382000" cy="1800225"/>
            <a:chOff x="288" y="1680"/>
            <a:chExt cx="5280" cy="1134"/>
          </a:xfrm>
        </p:grpSpPr>
        <p:sp>
          <p:nvSpPr>
            <p:cNvPr id="70688" name="Text Box 29"/>
            <p:cNvSpPr txBox="1"/>
            <p:nvPr/>
          </p:nvSpPr>
          <p:spPr>
            <a:xfrm>
              <a:off x="288" y="1680"/>
              <a:ext cx="5280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dirty="0">
                  <a:latin typeface="隶书" pitchFamily="49" charset="-122"/>
                  <a:ea typeface="隶书" pitchFamily="49" charset="-122"/>
                </a:rPr>
                <a:t>  </a:t>
              </a:r>
              <a:r>
                <a:rPr lang="zh-CN" altLang="en-US" sz="3600" dirty="0">
                  <a:solidFill>
                    <a:srgbClr val="660033"/>
                  </a:solidFill>
                  <a:latin typeface="隶书" pitchFamily="49" charset="-122"/>
                  <a:ea typeface="隶书" pitchFamily="49" charset="-122"/>
                </a:rPr>
                <a:t>以线性表中第一个数据元素    </a:t>
              </a:r>
              <a:r>
                <a:rPr lang="zh-CN" altLang="en-US" sz="3600" dirty="0">
                  <a:solidFill>
                    <a:srgbClr val="CC0000"/>
                  </a:solidFill>
                  <a:latin typeface="隶书" pitchFamily="49" charset="-122"/>
                  <a:ea typeface="隶书" pitchFamily="49" charset="-122"/>
                </a:rPr>
                <a:t>的存储地址</a:t>
              </a:r>
              <a:r>
                <a:rPr lang="zh-CN" altLang="en-US" sz="3600" dirty="0">
                  <a:solidFill>
                    <a:srgbClr val="660033"/>
                  </a:solidFill>
                  <a:latin typeface="隶书" pitchFamily="49" charset="-122"/>
                  <a:ea typeface="隶书" pitchFamily="49" charset="-122"/>
                </a:rPr>
                <a:t>作为线性表的地址，称作线性表的</a:t>
              </a:r>
              <a:r>
                <a:rPr lang="zh-CN" altLang="en-US" sz="3600" dirty="0">
                  <a:solidFill>
                    <a:srgbClr val="CC0000"/>
                  </a:solidFill>
                  <a:latin typeface="隶书" pitchFamily="49" charset="-122"/>
                  <a:ea typeface="隶书" pitchFamily="49" charset="-122"/>
                </a:rPr>
                <a:t>头指针</a:t>
              </a:r>
              <a:r>
                <a:rPr lang="zh-CN" altLang="en-US" sz="4000" b="1" dirty="0">
                  <a:solidFill>
                    <a:srgbClr val="993366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  <a:endParaRPr lang="zh-CN" altLang="en-US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70689" name="Object 30"/>
            <p:cNvGraphicFramePr>
              <a:graphicFrameLocks noChangeAspect="1"/>
            </p:cNvGraphicFramePr>
            <p:nvPr/>
          </p:nvGraphicFramePr>
          <p:xfrm>
            <a:off x="4289" y="1728"/>
            <a:ext cx="22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" imgW="268605" imgH="396240" progId="Equation.3">
                    <p:embed/>
                  </p:oleObj>
                </mc:Choice>
                <mc:Fallback>
                  <p:oleObj name="" r:id="rId1" imgW="268605" imgH="39624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CC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9" y="1728"/>
                          <a:ext cx="223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007" name="Text Box 31"/>
          <p:cNvSpPr txBox="1"/>
          <p:nvPr/>
        </p:nvSpPr>
        <p:spPr>
          <a:xfrm>
            <a:off x="1101725" y="944563"/>
            <a:ext cx="14128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b="1" dirty="0">
                <a:solidFill>
                  <a:srgbClr val="FF0000"/>
                </a:solidFill>
                <a:ea typeface="隶书" pitchFamily="49" charset="-122"/>
              </a:rPr>
              <a:t>头结点</a:t>
            </a:r>
            <a:endParaRPr lang="zh-CN" altLang="en-US" sz="2400" dirty="0"/>
          </a:p>
        </p:txBody>
      </p:sp>
      <p:grpSp>
        <p:nvGrpSpPr>
          <p:cNvPr id="4" name="Group 40"/>
          <p:cNvGrpSpPr/>
          <p:nvPr/>
        </p:nvGrpSpPr>
        <p:grpSpPr>
          <a:xfrm>
            <a:off x="2590800" y="1325563"/>
            <a:ext cx="6553200" cy="1189037"/>
            <a:chOff x="1632" y="835"/>
            <a:chExt cx="4128" cy="749"/>
          </a:xfrm>
        </p:grpSpPr>
        <p:sp>
          <p:nvSpPr>
            <p:cNvPr id="70678" name="Text Box 32"/>
            <p:cNvSpPr txBox="1"/>
            <p:nvPr/>
          </p:nvSpPr>
          <p:spPr>
            <a:xfrm>
              <a:off x="1632" y="835"/>
              <a:ext cx="4128" cy="74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4800" dirty="0">
                  <a:ea typeface="楷体_GB2312" pitchFamily="49" charset="-122"/>
                </a:rPr>
                <a:t>   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1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       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2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      … ...    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n  </a:t>
              </a:r>
              <a:r>
                <a:rPr lang="en-US" altLang="zh-CN" sz="6000" b="1" baseline="-25000" dirty="0">
                  <a:solidFill>
                    <a:srgbClr val="000099"/>
                  </a:solidFill>
                  <a:ea typeface="楷体_GB2312" pitchFamily="49" charset="-122"/>
                </a:rPr>
                <a:t>^</a:t>
              </a:r>
              <a:endParaRPr lang="en-US" altLang="zh-CN" sz="4800" baseline="-25000" dirty="0">
                <a:solidFill>
                  <a:srgbClr val="000099"/>
                </a:solidFill>
                <a:ea typeface="楷体_GB2312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en-US" altLang="zh-CN" sz="2400" dirty="0"/>
            </a:p>
          </p:txBody>
        </p:sp>
        <p:sp>
          <p:nvSpPr>
            <p:cNvPr id="70679" name="Line 11"/>
            <p:cNvSpPr/>
            <p:nvPr/>
          </p:nvSpPr>
          <p:spPr>
            <a:xfrm>
              <a:off x="2400" y="97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0" name="Line 13"/>
            <p:cNvSpPr/>
            <p:nvPr/>
          </p:nvSpPr>
          <p:spPr>
            <a:xfrm>
              <a:off x="2496" y="1152"/>
              <a:ext cx="3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0681" name="Line 17"/>
            <p:cNvSpPr/>
            <p:nvPr/>
          </p:nvSpPr>
          <p:spPr>
            <a:xfrm>
              <a:off x="3408" y="97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2" name="Line 18"/>
            <p:cNvSpPr/>
            <p:nvPr/>
          </p:nvSpPr>
          <p:spPr>
            <a:xfrm>
              <a:off x="3504" y="1152"/>
              <a:ext cx="28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0683" name="Line 24"/>
            <p:cNvSpPr/>
            <p:nvPr/>
          </p:nvSpPr>
          <p:spPr>
            <a:xfrm>
              <a:off x="5376" y="97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4" name="Line 25"/>
            <p:cNvSpPr/>
            <p:nvPr/>
          </p:nvSpPr>
          <p:spPr>
            <a:xfrm>
              <a:off x="4656" y="1152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0685" name="Rectangle 33"/>
            <p:cNvSpPr/>
            <p:nvPr/>
          </p:nvSpPr>
          <p:spPr>
            <a:xfrm>
              <a:off x="1872" y="960"/>
              <a:ext cx="72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70686" name="Rectangle 34"/>
            <p:cNvSpPr/>
            <p:nvPr/>
          </p:nvSpPr>
          <p:spPr>
            <a:xfrm>
              <a:off x="2880" y="960"/>
              <a:ext cx="72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70687" name="Rectangle 35"/>
            <p:cNvSpPr/>
            <p:nvPr/>
          </p:nvSpPr>
          <p:spPr>
            <a:xfrm>
              <a:off x="4896" y="960"/>
              <a:ext cx="720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5" name="Group 39"/>
          <p:cNvGrpSpPr/>
          <p:nvPr/>
        </p:nvGrpSpPr>
        <p:grpSpPr>
          <a:xfrm>
            <a:off x="1219200" y="1524000"/>
            <a:ext cx="1143000" cy="609600"/>
            <a:chOff x="768" y="960"/>
            <a:chExt cx="720" cy="384"/>
          </a:xfrm>
        </p:grpSpPr>
        <p:sp>
          <p:nvSpPr>
            <p:cNvPr id="70676" name="Rectangle 37"/>
            <p:cNvSpPr/>
            <p:nvPr/>
          </p:nvSpPr>
          <p:spPr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70677" name="Line 38"/>
            <p:cNvSpPr/>
            <p:nvPr/>
          </p:nvSpPr>
          <p:spPr>
            <a:xfrm>
              <a:off x="1296" y="96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6988" name="Line 12"/>
          <p:cNvSpPr/>
          <p:nvPr/>
        </p:nvSpPr>
        <p:spPr>
          <a:xfrm>
            <a:off x="2209800" y="1828800"/>
            <a:ext cx="762000" cy="0"/>
          </a:xfrm>
          <a:prstGeom prst="line">
            <a:avLst/>
          </a:prstGeom>
          <a:ln w="25400" cap="flat" cmpd="sng">
            <a:solidFill>
              <a:srgbClr val="660033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27018" name="AutoShape 42"/>
          <p:cNvSpPr/>
          <p:nvPr/>
        </p:nvSpPr>
        <p:spPr>
          <a:xfrm>
            <a:off x="2743200" y="381000"/>
            <a:ext cx="1600200" cy="457200"/>
          </a:xfrm>
          <a:prstGeom prst="wedgeRoundRectCallout">
            <a:avLst>
              <a:gd name="adj1" fmla="val -53870"/>
              <a:gd name="adj2" fmla="val 212500"/>
              <a:gd name="adj3" fmla="val 16667"/>
            </a:avLst>
          </a:prstGeom>
          <a:solidFill>
            <a:srgbClr val="CCFFCC">
              <a:alpha val="50195"/>
            </a:srgbClr>
          </a:solidFill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chemeClr val="tx2"/>
                </a:solidFill>
                <a:ea typeface="隶书" pitchFamily="49" charset="-122"/>
              </a:rPr>
              <a:t>头指针</a:t>
            </a:r>
            <a:endParaRPr lang="zh-CN" altLang="en-US" sz="3600" dirty="0"/>
          </a:p>
        </p:txBody>
      </p:sp>
      <p:sp>
        <p:nvSpPr>
          <p:cNvPr id="127019" name="AutoShape 43"/>
          <p:cNvSpPr/>
          <p:nvPr/>
        </p:nvSpPr>
        <p:spPr>
          <a:xfrm>
            <a:off x="685800" y="228600"/>
            <a:ext cx="1600200" cy="457200"/>
          </a:xfrm>
          <a:prstGeom prst="wedgeRoundRectCallout">
            <a:avLst>
              <a:gd name="adj1" fmla="val -61014"/>
              <a:gd name="adj2" fmla="val 195833"/>
              <a:gd name="adj3" fmla="val 16667"/>
            </a:avLst>
          </a:prstGeom>
          <a:solidFill>
            <a:srgbClr val="CCFFCC">
              <a:alpha val="50195"/>
            </a:srgbClr>
          </a:solidFill>
          <a:ln w="190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chemeClr val="tx2"/>
                </a:solidFill>
                <a:ea typeface="隶书" pitchFamily="49" charset="-122"/>
              </a:rPr>
              <a:t>头指针</a:t>
            </a:r>
            <a:endParaRPr lang="zh-CN" altLang="en-US" sz="3600" dirty="0"/>
          </a:p>
        </p:txBody>
      </p:sp>
      <p:sp useBgFill="1">
        <p:nvSpPr>
          <p:cNvPr id="127020" name="AutoShape 44"/>
          <p:cNvSpPr/>
          <p:nvPr/>
        </p:nvSpPr>
        <p:spPr>
          <a:xfrm>
            <a:off x="2362200" y="304800"/>
            <a:ext cx="2057400" cy="762000"/>
          </a:xfrm>
          <a:prstGeom prst="wedgeRoundRectCallout">
            <a:avLst>
              <a:gd name="adj1" fmla="val -35417"/>
              <a:gd name="adj2" fmla="val 142500"/>
              <a:gd name="adj3" fmla="val 16667"/>
            </a:avLst>
          </a:prstGeom>
          <a:ln w="1905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zh-CN" sz="3600" dirty="0"/>
          </a:p>
        </p:txBody>
      </p:sp>
      <p:sp>
        <p:nvSpPr>
          <p:cNvPr id="127021" name="Text Box 45"/>
          <p:cNvSpPr txBox="1"/>
          <p:nvPr/>
        </p:nvSpPr>
        <p:spPr>
          <a:xfrm>
            <a:off x="457200" y="4570413"/>
            <a:ext cx="8321675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990000"/>
                </a:solidFill>
                <a:ea typeface="隶书" pitchFamily="49" charset="-122"/>
              </a:rPr>
              <a:t>   </a:t>
            </a:r>
            <a:r>
              <a:rPr lang="zh-CN" altLang="en-US" sz="3600" dirty="0">
                <a:solidFill>
                  <a:srgbClr val="660033"/>
                </a:solidFill>
                <a:ea typeface="隶书" pitchFamily="49" charset="-122"/>
              </a:rPr>
              <a:t>有时为了操作方便，在第一个结点之前虚加一个“头结点”，以</a:t>
            </a:r>
            <a:r>
              <a:rPr lang="zh-CN" altLang="en-US" sz="3600" dirty="0">
                <a:solidFill>
                  <a:srgbClr val="FF0000"/>
                </a:solidFill>
                <a:ea typeface="隶书" pitchFamily="49" charset="-122"/>
              </a:rPr>
              <a:t>指向头结点的指针</a:t>
            </a:r>
            <a:r>
              <a:rPr lang="zh-CN" altLang="en-US" sz="3600" dirty="0">
                <a:solidFill>
                  <a:srgbClr val="660033"/>
                </a:solidFill>
                <a:ea typeface="隶书" pitchFamily="49" charset="-122"/>
              </a:rPr>
              <a:t>为链表的头指针</a:t>
            </a:r>
            <a:r>
              <a:rPr lang="zh-CN" altLang="en-US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4000" b="1" dirty="0">
              <a:solidFill>
                <a:srgbClr val="99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7024" name="AutoShape 48"/>
          <p:cNvSpPr/>
          <p:nvPr/>
        </p:nvSpPr>
        <p:spPr>
          <a:xfrm>
            <a:off x="7162800" y="533400"/>
            <a:ext cx="1447800" cy="533400"/>
          </a:xfrm>
          <a:prstGeom prst="wedgeRoundRectCallout">
            <a:avLst>
              <a:gd name="adj1" fmla="val 54935"/>
              <a:gd name="adj2" fmla="val 162796"/>
              <a:gd name="adj3" fmla="val 16667"/>
            </a:avLst>
          </a:prstGeom>
          <a:solidFill>
            <a:srgbClr val="CCFFFF">
              <a:alpha val="50195"/>
            </a:srgbClr>
          </a:solidFill>
          <a:ln w="19050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000099"/>
                </a:solidFill>
                <a:ea typeface="隶书" pitchFamily="49" charset="-122"/>
              </a:rPr>
              <a:t>空指针</a:t>
            </a:r>
            <a:endParaRPr lang="zh-CN" altLang="en-US" sz="3600" dirty="0"/>
          </a:p>
        </p:txBody>
      </p:sp>
      <p:sp>
        <p:nvSpPr>
          <p:cNvPr id="127028" name="AutoShape 52"/>
          <p:cNvSpPr/>
          <p:nvPr/>
        </p:nvSpPr>
        <p:spPr>
          <a:xfrm>
            <a:off x="2895600" y="228600"/>
            <a:ext cx="3429000" cy="762000"/>
          </a:xfrm>
          <a:prstGeom prst="wedgeRoundRectCallout">
            <a:avLst>
              <a:gd name="adj1" fmla="val -64861"/>
              <a:gd name="adj2" fmla="val 121042"/>
              <a:gd name="adj3" fmla="val 16667"/>
            </a:avLst>
          </a:prstGeom>
          <a:solidFill>
            <a:srgbClr val="FFFF99">
              <a:alpha val="50195"/>
            </a:srgbClr>
          </a:solidFill>
          <a:ln w="9525" cap="flat" cmpd="sng">
            <a:solidFill>
              <a:srgbClr val="66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zh-CN" altLang="en-US" sz="2800" dirty="0">
                <a:solidFill>
                  <a:srgbClr val="660033"/>
                </a:solidFill>
                <a:ea typeface="隶书" pitchFamily="49" charset="-122"/>
              </a:rPr>
              <a:t>线性表为空表时，</a:t>
            </a:r>
            <a:endParaRPr lang="zh-CN" altLang="en-US" sz="2800" dirty="0">
              <a:solidFill>
                <a:srgbClr val="660033"/>
              </a:solidFill>
              <a:ea typeface="隶书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zh-CN" altLang="en-US" sz="2800" dirty="0">
                <a:solidFill>
                  <a:srgbClr val="660033"/>
                </a:solidFill>
                <a:ea typeface="隶书" pitchFamily="49" charset="-122"/>
              </a:rPr>
              <a:t>头结点的指针域为空</a:t>
            </a:r>
            <a:endParaRPr lang="zh-CN" altLang="en-US" sz="3600" dirty="0"/>
          </a:p>
        </p:txBody>
      </p:sp>
      <p:sp useBgFill="1">
        <p:nvSpPr>
          <p:cNvPr id="127032" name="Rectangle 56"/>
          <p:cNvSpPr/>
          <p:nvPr/>
        </p:nvSpPr>
        <p:spPr>
          <a:xfrm>
            <a:off x="2133600" y="1752600"/>
            <a:ext cx="838200" cy="1524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6" name="Group 53"/>
          <p:cNvGrpSpPr/>
          <p:nvPr/>
        </p:nvGrpSpPr>
        <p:grpSpPr>
          <a:xfrm>
            <a:off x="1219200" y="1524000"/>
            <a:ext cx="1143000" cy="609600"/>
            <a:chOff x="768" y="960"/>
            <a:chExt cx="720" cy="384"/>
          </a:xfrm>
        </p:grpSpPr>
        <p:sp>
          <p:nvSpPr>
            <p:cNvPr id="70674" name="Rectangle 54"/>
            <p:cNvSpPr/>
            <p:nvPr/>
          </p:nvSpPr>
          <p:spPr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70675" name="Line 55"/>
            <p:cNvSpPr/>
            <p:nvPr/>
          </p:nvSpPr>
          <p:spPr>
            <a:xfrm>
              <a:off x="1296" y="96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7033" name="Text Box 57"/>
          <p:cNvSpPr txBox="1"/>
          <p:nvPr/>
        </p:nvSpPr>
        <p:spPr>
          <a:xfrm>
            <a:off x="1965325" y="1408113"/>
            <a:ext cx="4603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endParaRPr lang="en-US" altLang="zh-CN" sz="3600" dirty="0"/>
          </a:p>
        </p:txBody>
      </p:sp>
      <p:sp>
        <p:nvSpPr>
          <p:cNvPr id="127034" name="AutoShape 58">
            <a:hlinkClick r:id="rId3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2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7" grpId="0"/>
      <p:bldP spid="127018" grpId="0" animBg="1"/>
      <p:bldP spid="127019" grpId="0" animBg="1"/>
      <p:bldP spid="127020" grpId="0" animBg="1"/>
      <p:bldP spid="127021" grpId="0"/>
      <p:bldP spid="127024" grpId="0" animBg="1"/>
      <p:bldP spid="127028" grpId="0" animBg="1"/>
      <p:bldP spid="127032" grpId="0" animBg="1"/>
      <p:bldP spid="127033" grpId="0"/>
      <p:bldP spid="1270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ext Box 2"/>
          <p:cNvSpPr txBox="1"/>
          <p:nvPr/>
        </p:nvSpPr>
        <p:spPr>
          <a:xfrm>
            <a:off x="488950" y="1524000"/>
            <a:ext cx="6851650" cy="3019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b="1" dirty="0"/>
              <a:t>   </a:t>
            </a:r>
            <a:r>
              <a:rPr lang="en-US" altLang="zh-CN" sz="4800" b="1" dirty="0"/>
              <a:t> </a:t>
            </a:r>
            <a:r>
              <a:rPr lang="en-US" altLang="zh-CN" sz="3600" b="1" dirty="0"/>
              <a:t>Typedef  </a:t>
            </a:r>
            <a:r>
              <a:rPr lang="en-US" altLang="zh-CN" sz="3600" b="1" dirty="0">
                <a:solidFill>
                  <a:srgbClr val="CC0000"/>
                </a:solidFill>
              </a:rPr>
              <a:t>struct  LNode</a:t>
            </a:r>
            <a:r>
              <a:rPr lang="en-US" altLang="zh-CN" sz="3600" b="1" dirty="0"/>
              <a:t> {</a:t>
            </a:r>
            <a:endParaRPr lang="en-US" altLang="zh-CN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/>
              <a:t>      ElemType      </a:t>
            </a:r>
            <a:r>
              <a:rPr lang="en-US" altLang="zh-CN" sz="3600" dirty="0">
                <a:solidFill>
                  <a:srgbClr val="CC0000"/>
                </a:solidFill>
              </a:rPr>
              <a:t>data;</a:t>
            </a:r>
            <a:r>
              <a:rPr lang="en-US" altLang="zh-CN" sz="3600" dirty="0"/>
              <a:t>  // </a:t>
            </a:r>
            <a:r>
              <a:rPr lang="zh-CN" altLang="en-US" sz="3600" dirty="0">
                <a:solidFill>
                  <a:srgbClr val="0000FF"/>
                </a:solidFill>
                <a:ea typeface="隶书" pitchFamily="49" charset="-122"/>
              </a:rPr>
              <a:t>数据域</a:t>
            </a:r>
            <a:endParaRPr lang="zh-CN" altLang="en-US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/>
              <a:t>      </a:t>
            </a:r>
            <a:r>
              <a:rPr lang="en-US" altLang="zh-CN" sz="3600" b="1" dirty="0">
                <a:solidFill>
                  <a:srgbClr val="CC0000"/>
                </a:solidFill>
              </a:rPr>
              <a:t>struct</a:t>
            </a:r>
            <a:r>
              <a:rPr lang="en-US" altLang="zh-CN" sz="3600" dirty="0">
                <a:solidFill>
                  <a:srgbClr val="CC0000"/>
                </a:solidFill>
              </a:rPr>
              <a:t> LNode   </a:t>
            </a:r>
            <a:r>
              <a:rPr lang="en-US" altLang="zh-CN" sz="3600" b="1" dirty="0">
                <a:solidFill>
                  <a:srgbClr val="CC0000"/>
                </a:solidFill>
              </a:rPr>
              <a:t>*</a:t>
            </a:r>
            <a:r>
              <a:rPr lang="en-US" altLang="zh-CN" sz="3600" dirty="0">
                <a:solidFill>
                  <a:srgbClr val="CC0000"/>
                </a:solidFill>
              </a:rPr>
              <a:t>next;</a:t>
            </a:r>
            <a:r>
              <a:rPr lang="en-US" altLang="zh-CN" sz="3600" dirty="0"/>
              <a:t>  // </a:t>
            </a:r>
            <a:r>
              <a:rPr lang="zh-CN" altLang="en-US" sz="3600" dirty="0">
                <a:solidFill>
                  <a:srgbClr val="0000FF"/>
                </a:solidFill>
                <a:ea typeface="隶书" pitchFamily="49" charset="-122"/>
              </a:rPr>
              <a:t>指针域</a:t>
            </a:r>
            <a:endParaRPr lang="zh-CN" altLang="en-US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/>
              <a:t>   </a:t>
            </a:r>
            <a:r>
              <a:rPr lang="en-US" altLang="zh-CN" sz="3600" b="1" dirty="0"/>
              <a:t>}</a:t>
            </a:r>
            <a:r>
              <a:rPr lang="en-US" altLang="zh-CN" sz="3600" dirty="0"/>
              <a:t> LNode, </a:t>
            </a:r>
            <a:r>
              <a:rPr lang="en-US" altLang="zh-CN" sz="3600" b="1" dirty="0">
                <a:solidFill>
                  <a:schemeClr val="tx2"/>
                </a:solidFill>
              </a:rPr>
              <a:t>*LinkList</a:t>
            </a:r>
            <a:r>
              <a:rPr lang="en-US" altLang="zh-CN" sz="3600" dirty="0"/>
              <a:t>;</a:t>
            </a:r>
            <a:r>
              <a:rPr lang="en-US" altLang="zh-CN" sz="4800" dirty="0"/>
              <a:t>  </a:t>
            </a:r>
            <a:endParaRPr lang="en-US" altLang="zh-CN" sz="2400" dirty="0"/>
          </a:p>
        </p:txBody>
      </p:sp>
      <p:sp>
        <p:nvSpPr>
          <p:cNvPr id="52227" name="Text Box 3"/>
          <p:cNvSpPr txBox="1"/>
          <p:nvPr/>
        </p:nvSpPr>
        <p:spPr>
          <a:xfrm>
            <a:off x="479425" y="519113"/>
            <a:ext cx="76025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隶书" pitchFamily="49" charset="-122"/>
                <a:ea typeface="隶书" pitchFamily="49" charset="-122"/>
              </a:rPr>
              <a:t>二、结点和单链表的 </a:t>
            </a:r>
            <a:r>
              <a:rPr lang="en-US" altLang="zh-CN" sz="4000" b="1" dirty="0">
                <a:solidFill>
                  <a:srgbClr val="663300"/>
                </a:solidFill>
                <a:ea typeface="隶书" pitchFamily="49" charset="-122"/>
              </a:rPr>
              <a:t>C </a:t>
            </a:r>
            <a:r>
              <a:rPr lang="zh-CN" altLang="en-US" sz="4000" b="1" dirty="0">
                <a:solidFill>
                  <a:srgbClr val="663300"/>
                </a:solidFill>
                <a:latin typeface="隶书" pitchFamily="49" charset="-122"/>
                <a:ea typeface="隶书" pitchFamily="49" charset="-122"/>
              </a:rPr>
              <a:t>语言描述</a:t>
            </a:r>
            <a:endParaRPr lang="zh-CN" altLang="en-US" sz="4000" b="1" dirty="0">
              <a:ea typeface="楷体_GB2312" pitchFamily="49" charset="-122"/>
            </a:endParaRPr>
          </a:p>
        </p:txBody>
      </p:sp>
      <p:sp>
        <p:nvSpPr>
          <p:cNvPr id="52228" name="Text Box 4"/>
          <p:cNvSpPr txBox="1"/>
          <p:nvPr/>
        </p:nvSpPr>
        <p:spPr>
          <a:xfrm>
            <a:off x="457200" y="4953000"/>
            <a:ext cx="84010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660033"/>
                </a:solidFill>
              </a:rPr>
              <a:t>LinkList  L</a:t>
            </a:r>
            <a:r>
              <a:rPr lang="zh-CN" altLang="en-US" sz="4000" b="1" dirty="0">
                <a:solidFill>
                  <a:srgbClr val="660033"/>
                </a:solidFill>
              </a:rPr>
              <a:t>；  </a:t>
            </a:r>
            <a:r>
              <a:rPr lang="en-US" altLang="zh-CN" sz="4000" b="1" dirty="0">
                <a:solidFill>
                  <a:srgbClr val="660033"/>
                </a:solidFill>
              </a:rPr>
              <a:t>// L </a:t>
            </a:r>
            <a:r>
              <a:rPr lang="zh-CN" altLang="en-US" sz="4000" b="1" dirty="0">
                <a:solidFill>
                  <a:srgbClr val="660033"/>
                </a:solidFill>
                <a:ea typeface="楷体_GB2312" pitchFamily="49" charset="-122"/>
              </a:rPr>
              <a:t>为单链表的头指针</a:t>
            </a:r>
            <a:endParaRPr lang="zh-CN" altLang="en-US" sz="2400" dirty="0"/>
          </a:p>
        </p:txBody>
      </p:sp>
      <p:sp>
        <p:nvSpPr>
          <p:cNvPr id="52230" name="AutoShape 6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5580063" y="4149725"/>
          <a:ext cx="2232025" cy="457200"/>
        </p:xfrm>
        <a:graphic>
          <a:graphicData uri="http://schemas.openxmlformats.org/drawingml/2006/table">
            <a:tbl>
              <a:tblPr/>
              <a:tblGrid>
                <a:gridCol w="1049337"/>
                <a:gridCol w="1182688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data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5"/>
          <p:cNvGrpSpPr/>
          <p:nvPr/>
        </p:nvGrpSpPr>
        <p:grpSpPr>
          <a:xfrm>
            <a:off x="684213" y="5734050"/>
            <a:ext cx="7086600" cy="685800"/>
            <a:chOff x="720" y="2256"/>
            <a:chExt cx="4464" cy="432"/>
          </a:xfrm>
        </p:grpSpPr>
        <p:sp>
          <p:nvSpPr>
            <p:cNvPr id="71695" name="Text Box 16"/>
            <p:cNvSpPr txBox="1"/>
            <p:nvPr/>
          </p:nvSpPr>
          <p:spPr>
            <a:xfrm>
              <a:off x="4613" y="2413"/>
              <a:ext cx="571" cy="2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None/>
              </a:pPr>
              <a:r>
                <a:rPr lang="en-US" altLang="zh-CN" sz="2000" b="1" i="1" dirty="0"/>
                <a:t>a</a:t>
              </a:r>
              <a:r>
                <a:rPr lang="en-US" altLang="zh-CN" sz="2000" b="1" i="1" baseline="-25000" dirty="0"/>
                <a:t>n</a:t>
              </a:r>
              <a:r>
                <a:rPr lang="en-US" altLang="zh-CN" sz="2000" b="1" i="1" dirty="0"/>
                <a:t>  ∧</a:t>
              </a:r>
              <a:endParaRPr lang="en-US" altLang="zh-CN" sz="2000" b="1" i="1" dirty="0"/>
            </a:p>
          </p:txBody>
        </p:sp>
        <p:grpSp>
          <p:nvGrpSpPr>
            <p:cNvPr id="71696" name="Group 17"/>
            <p:cNvGrpSpPr/>
            <p:nvPr/>
          </p:nvGrpSpPr>
          <p:grpSpPr>
            <a:xfrm>
              <a:off x="2138" y="2413"/>
              <a:ext cx="571" cy="275"/>
              <a:chOff x="2034" y="8154"/>
              <a:chExt cx="1080" cy="468"/>
            </a:xfrm>
          </p:grpSpPr>
          <p:sp>
            <p:nvSpPr>
              <p:cNvPr id="71709" name="Rectangle 18"/>
              <p:cNvSpPr/>
              <p:nvPr/>
            </p:nvSpPr>
            <p:spPr>
              <a:xfrm>
                <a:off x="2034" y="8154"/>
                <a:ext cx="1080" cy="46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None/>
                </a:pPr>
                <a:r>
                  <a:rPr lang="en-US" altLang="zh-CN" sz="2400" b="1" i="1" dirty="0"/>
                  <a:t>a</a:t>
                </a:r>
                <a:r>
                  <a:rPr lang="en-US" altLang="zh-CN" sz="2400" b="1" i="1" baseline="-25000" dirty="0"/>
                  <a:t>1</a:t>
                </a:r>
                <a:endParaRPr lang="en-US" altLang="zh-CN" sz="2400" b="1" i="1" baseline="-25000" dirty="0"/>
              </a:p>
              <a:p>
                <a:pPr marL="0" lvl="0" indent="0" algn="just">
                  <a:spcBef>
                    <a:spcPct val="0"/>
                  </a:spcBef>
                  <a:buClrTx/>
                  <a:buNone/>
                </a:pPr>
                <a:endParaRPr lang="en-US" altLang="zh-CN" sz="1000" b="1" dirty="0"/>
              </a:p>
            </p:txBody>
          </p:sp>
          <p:sp>
            <p:nvSpPr>
              <p:cNvPr id="71710" name="Line 19"/>
              <p:cNvSpPr/>
              <p:nvPr/>
            </p:nvSpPr>
            <p:spPr>
              <a:xfrm>
                <a:off x="2754" y="8154"/>
                <a:ext cx="0" cy="4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697" name="Rectangle 20"/>
            <p:cNvSpPr/>
            <p:nvPr/>
          </p:nvSpPr>
          <p:spPr>
            <a:xfrm>
              <a:off x="2995" y="2413"/>
              <a:ext cx="571" cy="27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None/>
              </a:pPr>
              <a:r>
                <a:rPr lang="en-US" altLang="zh-CN" sz="2400" b="1" i="1" dirty="0"/>
                <a:t>a</a:t>
              </a:r>
              <a:r>
                <a:rPr lang="en-US" altLang="zh-CN" sz="2400" b="1" i="1" baseline="-25000" dirty="0"/>
                <a:t>2</a:t>
              </a:r>
              <a:endParaRPr lang="en-US" altLang="zh-CN" sz="2400" b="1" i="1" baseline="-25000" dirty="0"/>
            </a:p>
            <a:p>
              <a:pPr marL="0" lvl="0" indent="0" algn="just">
                <a:spcBef>
                  <a:spcPct val="0"/>
                </a:spcBef>
                <a:buClrTx/>
                <a:buNone/>
              </a:pPr>
              <a:endParaRPr lang="en-US" altLang="zh-CN" sz="2400" b="1" i="1" dirty="0"/>
            </a:p>
          </p:txBody>
        </p:sp>
        <p:sp>
          <p:nvSpPr>
            <p:cNvPr id="71698" name="Line 21"/>
            <p:cNvSpPr/>
            <p:nvPr/>
          </p:nvSpPr>
          <p:spPr>
            <a:xfrm>
              <a:off x="1758" y="2502"/>
              <a:ext cx="3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699" name="Line 22"/>
            <p:cNvSpPr/>
            <p:nvPr/>
          </p:nvSpPr>
          <p:spPr>
            <a:xfrm>
              <a:off x="2614" y="2502"/>
              <a:ext cx="3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700" name="Line 23"/>
            <p:cNvSpPr/>
            <p:nvPr/>
          </p:nvSpPr>
          <p:spPr>
            <a:xfrm>
              <a:off x="3471" y="2502"/>
              <a:ext cx="3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701" name="Line 24"/>
            <p:cNvSpPr/>
            <p:nvPr/>
          </p:nvSpPr>
          <p:spPr>
            <a:xfrm>
              <a:off x="4232" y="2502"/>
              <a:ext cx="3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702" name="Line 25"/>
            <p:cNvSpPr/>
            <p:nvPr/>
          </p:nvSpPr>
          <p:spPr>
            <a:xfrm>
              <a:off x="3851" y="2504"/>
              <a:ext cx="381" cy="0"/>
            </a:xfrm>
            <a:prstGeom prst="line">
              <a:avLst/>
            </a:prstGeom>
            <a:ln w="1905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1703" name="Line 26"/>
            <p:cNvSpPr/>
            <p:nvPr/>
          </p:nvSpPr>
          <p:spPr>
            <a:xfrm>
              <a:off x="1008" y="2435"/>
              <a:ext cx="2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71704" name="Rectangle 27"/>
            <p:cNvSpPr/>
            <p:nvPr/>
          </p:nvSpPr>
          <p:spPr>
            <a:xfrm>
              <a:off x="720" y="2256"/>
              <a:ext cx="288" cy="39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400" b="1" i="1" dirty="0"/>
                <a:t>L</a:t>
              </a:r>
              <a:endParaRPr lang="en-US" altLang="zh-CN" sz="2400" b="1" i="1" dirty="0"/>
            </a:p>
          </p:txBody>
        </p:sp>
        <p:sp>
          <p:nvSpPr>
            <p:cNvPr id="71705" name="Line 28"/>
            <p:cNvSpPr/>
            <p:nvPr/>
          </p:nvSpPr>
          <p:spPr>
            <a:xfrm>
              <a:off x="3360" y="2413"/>
              <a:ext cx="0" cy="2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6" name="Line 29"/>
            <p:cNvSpPr/>
            <p:nvPr/>
          </p:nvSpPr>
          <p:spPr>
            <a:xfrm>
              <a:off x="4896" y="2413"/>
              <a:ext cx="0" cy="27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7" name="Rectangle 30" descr="深色上对角线"/>
            <p:cNvSpPr/>
            <p:nvPr/>
          </p:nvSpPr>
          <p:spPr>
            <a:xfrm>
              <a:off x="1260" y="2376"/>
              <a:ext cx="336" cy="288"/>
            </a:xfrm>
            <a:prstGeom prst="rect">
              <a:avLst/>
            </a:prstGeom>
            <a:pattFill prst="dkUpDiag">
              <a:fgClr>
                <a:schemeClr val="folHlink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endParaRPr lang="zh-CN" altLang="en-US" sz="6000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71708" name="Rectangle 31"/>
            <p:cNvSpPr/>
            <p:nvPr/>
          </p:nvSpPr>
          <p:spPr>
            <a:xfrm>
              <a:off x="1596" y="2376"/>
              <a:ext cx="288" cy="28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05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lang="zh-CN" altLang="zh-CN" sz="2400" b="1" i="1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1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28" grpId="0"/>
      <p:bldP spid="5223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Text Box 3"/>
          <p:cNvSpPr txBox="1"/>
          <p:nvPr/>
        </p:nvSpPr>
        <p:spPr>
          <a:xfrm>
            <a:off x="530225" y="381000"/>
            <a:ext cx="53117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663300"/>
                </a:solidFill>
                <a:ea typeface="隶书" pitchFamily="49" charset="-122"/>
              </a:rPr>
              <a:t>三、单链表操作的实现</a:t>
            </a:r>
            <a:endParaRPr lang="zh-CN" altLang="en-US" sz="48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2707" name="Text Box 5">
            <a:hlinkClick r:id="" action="ppaction://hlinkshowjump?jump=nextslide"/>
          </p:cNvPr>
          <p:cNvSpPr txBox="1"/>
          <p:nvPr/>
        </p:nvSpPr>
        <p:spPr>
          <a:xfrm>
            <a:off x="514350" y="1371600"/>
            <a:ext cx="75628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GetElem(L, i, &amp;e)</a:t>
            </a:r>
            <a:r>
              <a:rPr lang="en-US" altLang="zh-CN" sz="3600" dirty="0">
                <a:solidFill>
                  <a:srgbClr val="660033"/>
                </a:solidFill>
              </a:rPr>
              <a:t>    // </a:t>
            </a:r>
            <a:r>
              <a:rPr lang="zh-CN" altLang="en-US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取第</a:t>
            </a:r>
            <a:r>
              <a:rPr lang="en-US" altLang="zh-CN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个数据元素</a:t>
            </a:r>
            <a:endParaRPr lang="zh-CN" altLang="en-US" sz="3600" dirty="0"/>
          </a:p>
        </p:txBody>
      </p:sp>
      <p:sp>
        <p:nvSpPr>
          <p:cNvPr id="72708" name="Text Box 6">
            <a:hlinkClick r:id="rId1" action="ppaction://hlinksldjump"/>
          </p:cNvPr>
          <p:cNvSpPr txBox="1"/>
          <p:nvPr/>
        </p:nvSpPr>
        <p:spPr>
          <a:xfrm>
            <a:off x="457200" y="2286000"/>
            <a:ext cx="71755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ListInsert(&amp;L, i, e)</a:t>
            </a:r>
            <a:r>
              <a:rPr lang="en-US" altLang="zh-CN" sz="3600" dirty="0">
                <a:solidFill>
                  <a:srgbClr val="660033"/>
                </a:solidFill>
              </a:rPr>
              <a:t>    // </a:t>
            </a:r>
            <a:r>
              <a:rPr lang="zh-CN" altLang="en-US" b="1" dirty="0">
                <a:solidFill>
                  <a:srgbClr val="660033"/>
                </a:solidFill>
                <a:ea typeface="楷体_GB2312" pitchFamily="49" charset="-122"/>
              </a:rPr>
              <a:t>插入</a:t>
            </a:r>
            <a:r>
              <a:rPr lang="zh-CN" altLang="en-US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lang="zh-CN" altLang="en-US" sz="3600" dirty="0"/>
          </a:p>
        </p:txBody>
      </p:sp>
      <p:sp>
        <p:nvSpPr>
          <p:cNvPr id="72709" name="Text Box 7">
            <a:hlinkClick r:id="rId2" action="ppaction://hlinksldjump"/>
          </p:cNvPr>
          <p:cNvSpPr txBox="1"/>
          <p:nvPr/>
        </p:nvSpPr>
        <p:spPr>
          <a:xfrm>
            <a:off x="457200" y="3200400"/>
            <a:ext cx="75882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ListDelete(&amp;L, i, &amp;e)</a:t>
            </a:r>
            <a:r>
              <a:rPr lang="en-US" altLang="zh-CN" sz="3600" dirty="0">
                <a:solidFill>
                  <a:srgbClr val="660033"/>
                </a:solidFill>
              </a:rPr>
              <a:t>    // </a:t>
            </a:r>
            <a:r>
              <a:rPr lang="zh-CN" altLang="en-US" b="1" dirty="0">
                <a:solidFill>
                  <a:srgbClr val="660033"/>
                </a:solidFill>
                <a:ea typeface="楷体_GB2312" pitchFamily="49" charset="-122"/>
              </a:rPr>
              <a:t>删除</a:t>
            </a:r>
            <a:r>
              <a:rPr lang="zh-CN" altLang="en-US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数据元素</a:t>
            </a:r>
            <a:endParaRPr lang="zh-CN" altLang="en-US" sz="3600" dirty="0"/>
          </a:p>
        </p:txBody>
      </p:sp>
      <p:sp>
        <p:nvSpPr>
          <p:cNvPr id="72710" name="Text Box 8">
            <a:hlinkClick r:id="rId3" action="ppaction://hlinksldjump"/>
          </p:cNvPr>
          <p:cNvSpPr txBox="1"/>
          <p:nvPr/>
        </p:nvSpPr>
        <p:spPr>
          <a:xfrm>
            <a:off x="457200" y="4114800"/>
            <a:ext cx="73596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ClearList(&amp;L)  </a:t>
            </a:r>
            <a:r>
              <a:rPr lang="en-US" altLang="zh-CN" sz="3600" dirty="0">
                <a:solidFill>
                  <a:srgbClr val="660033"/>
                </a:solidFill>
              </a:rPr>
              <a:t>    // </a:t>
            </a:r>
            <a:r>
              <a:rPr lang="zh-CN" altLang="en-US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重置线性表为空表</a:t>
            </a:r>
            <a:endParaRPr lang="zh-CN" altLang="en-US" sz="3600" dirty="0"/>
          </a:p>
        </p:txBody>
      </p:sp>
      <p:sp>
        <p:nvSpPr>
          <p:cNvPr id="72711" name="Text Box 9">
            <a:hlinkClick r:id="rId4" action="ppaction://hlinksldjump"/>
          </p:cNvPr>
          <p:cNvSpPr txBox="1"/>
          <p:nvPr/>
        </p:nvSpPr>
        <p:spPr>
          <a:xfrm>
            <a:off x="457200" y="5029200"/>
            <a:ext cx="7543800" cy="11906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CreateList(&amp;L, n)</a:t>
            </a:r>
            <a:endParaRPr lang="en-US" altLang="zh-CN" sz="3600" b="1" dirty="0">
              <a:solidFill>
                <a:srgbClr val="660033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               </a:t>
            </a:r>
            <a:r>
              <a:rPr lang="en-US" altLang="zh-CN" sz="3600" dirty="0">
                <a:solidFill>
                  <a:srgbClr val="660033"/>
                </a:solidFill>
              </a:rPr>
              <a:t>   // </a:t>
            </a:r>
            <a:r>
              <a:rPr lang="zh-CN" altLang="en-US" b="1" dirty="0">
                <a:solidFill>
                  <a:srgbClr val="660033"/>
                </a:solidFill>
                <a:ea typeface="楷体_GB2312" pitchFamily="49" charset="-122"/>
              </a:rPr>
              <a:t>生成含 </a:t>
            </a:r>
            <a:r>
              <a:rPr lang="en-US" altLang="zh-CN" b="1" i="1" dirty="0">
                <a:solidFill>
                  <a:srgbClr val="660033"/>
                </a:solidFill>
                <a:ea typeface="楷体_GB2312" pitchFamily="49" charset="-122"/>
              </a:rPr>
              <a:t>n </a:t>
            </a:r>
            <a:r>
              <a:rPr lang="zh-CN" altLang="en-US" b="1" dirty="0">
                <a:solidFill>
                  <a:srgbClr val="660033"/>
                </a:solidFill>
                <a:ea typeface="楷体_GB2312" pitchFamily="49" charset="-122"/>
              </a:rPr>
              <a:t>个数据元素的链表</a:t>
            </a:r>
            <a:endParaRPr lang="zh-CN" altLang="en-US" sz="3600" dirty="0"/>
          </a:p>
        </p:txBody>
      </p:sp>
      <p:sp>
        <p:nvSpPr>
          <p:cNvPr id="54283" name="AutoShape 11">
            <a:hlinkClick r:id="rId5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1026"/>
          <p:cNvSpPr txBox="1"/>
          <p:nvPr/>
        </p:nvSpPr>
        <p:spPr>
          <a:xfrm>
            <a:off x="457200" y="665163"/>
            <a:ext cx="3251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基本操作：</a:t>
            </a:r>
            <a:endParaRPr lang="zh-CN" altLang="en-US" sz="2400" dirty="0"/>
          </a:p>
        </p:txBody>
      </p:sp>
      <p:sp>
        <p:nvSpPr>
          <p:cNvPr id="91139" name="Text Box 1027">
            <a:hlinkClick r:id="rId1" action="ppaction://hlinksldjump"/>
          </p:cNvPr>
          <p:cNvSpPr txBox="1"/>
          <p:nvPr/>
        </p:nvSpPr>
        <p:spPr>
          <a:xfrm>
            <a:off x="1077913" y="1524000"/>
            <a:ext cx="5170487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54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结构初始化操作</a:t>
            </a:r>
            <a:endParaRPr lang="zh-CN" altLang="en-US" sz="2400" dirty="0"/>
          </a:p>
        </p:txBody>
      </p:sp>
      <p:sp>
        <p:nvSpPr>
          <p:cNvPr id="91140" name="Text Box 1028">
            <a:hlinkClick r:id="rId2" action="ppaction://hlinksldjump"/>
          </p:cNvPr>
          <p:cNvSpPr txBox="1"/>
          <p:nvPr/>
        </p:nvSpPr>
        <p:spPr>
          <a:xfrm>
            <a:off x="1219200" y="2530475"/>
            <a:ext cx="4327525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54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结构销毁操作</a:t>
            </a:r>
            <a:endParaRPr lang="zh-CN" altLang="en-US" sz="2400" dirty="0"/>
          </a:p>
        </p:txBody>
      </p:sp>
      <p:sp>
        <p:nvSpPr>
          <p:cNvPr id="91141" name="Text Box 1029">
            <a:hlinkClick r:id="rId3" action="ppaction://hlinksldjump"/>
          </p:cNvPr>
          <p:cNvSpPr txBox="1"/>
          <p:nvPr/>
        </p:nvSpPr>
        <p:spPr>
          <a:xfrm>
            <a:off x="935038" y="3505200"/>
            <a:ext cx="3916362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54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引用型操作</a:t>
            </a:r>
            <a:endParaRPr lang="zh-CN" altLang="en-US" sz="4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1142" name="Text Box 1030">
            <a:hlinkClick r:id="rId4" action="ppaction://hlinksldjump"/>
          </p:cNvPr>
          <p:cNvSpPr txBox="1"/>
          <p:nvPr/>
        </p:nvSpPr>
        <p:spPr>
          <a:xfrm>
            <a:off x="914400" y="4495800"/>
            <a:ext cx="4132263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5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54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加工型操作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4800" dirty="0">
              <a:ea typeface="楷体_GB2312" pitchFamily="49" charset="-122"/>
            </a:endParaRPr>
          </a:p>
        </p:txBody>
      </p:sp>
      <p:sp>
        <p:nvSpPr>
          <p:cNvPr id="91144" name="AutoShape 1032">
            <a:hlinkClick r:id="rId5" action="ppaction://hlinksldjump"/>
          </p:cNvPr>
          <p:cNvSpPr/>
          <p:nvPr/>
        </p:nvSpPr>
        <p:spPr>
          <a:xfrm>
            <a:off x="8382000" y="6172200"/>
            <a:ext cx="457200" cy="457200"/>
          </a:xfrm>
          <a:prstGeom prst="actionButtonForwardNext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1145" name="Text Box 1033"/>
          <p:cNvSpPr txBox="1"/>
          <p:nvPr/>
        </p:nvSpPr>
        <p:spPr>
          <a:xfrm>
            <a:off x="304800" y="5638800"/>
            <a:ext cx="25003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>
                <a:ea typeface="楷体_GB2312" pitchFamily="49" charset="-122"/>
              </a:rPr>
              <a:t>} ADT</a:t>
            </a:r>
            <a:r>
              <a:rPr lang="en-US" altLang="zh-CN" sz="4000" dirty="0">
                <a:ea typeface="楷体_GB2312" pitchFamily="49" charset="-122"/>
              </a:rPr>
              <a:t> List</a:t>
            </a:r>
            <a:endParaRPr lang="en-US" altLang="zh-CN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0" grpId="0"/>
      <p:bldP spid="91141" grpId="0"/>
      <p:bldP spid="91142" grpId="0"/>
      <p:bldP spid="91144" grpId="0" animBg="1"/>
      <p:bldP spid="9114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71"/>
          <p:cNvGrpSpPr/>
          <p:nvPr/>
        </p:nvGrpSpPr>
        <p:grpSpPr>
          <a:xfrm>
            <a:off x="150813" y="3016250"/>
            <a:ext cx="1220787" cy="1555750"/>
            <a:chOff x="95" y="1900"/>
            <a:chExt cx="769" cy="980"/>
          </a:xfrm>
        </p:grpSpPr>
        <p:sp>
          <p:nvSpPr>
            <p:cNvPr id="73772" name="Rectangle 1042"/>
            <p:cNvSpPr/>
            <p:nvPr/>
          </p:nvSpPr>
          <p:spPr>
            <a:xfrm>
              <a:off x="288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endParaRPr lang="zh-CN" altLang="zh-CN" sz="3600" dirty="0"/>
            </a:p>
          </p:txBody>
        </p:sp>
        <p:sp>
          <p:nvSpPr>
            <p:cNvPr id="73773" name="Line 1043"/>
            <p:cNvSpPr/>
            <p:nvPr/>
          </p:nvSpPr>
          <p:spPr>
            <a:xfrm>
              <a:off x="672" y="2544"/>
              <a:ext cx="0" cy="336"/>
            </a:xfrm>
            <a:prstGeom prst="line">
              <a:avLst/>
            </a:prstGeom>
            <a:ln w="9525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74" name="Text Box 1053"/>
            <p:cNvSpPr txBox="1"/>
            <p:nvPr/>
          </p:nvSpPr>
          <p:spPr>
            <a:xfrm>
              <a:off x="96" y="1900"/>
              <a:ext cx="30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L</a:t>
              </a:r>
              <a:endParaRPr lang="en-US" altLang="zh-CN" sz="3600" dirty="0"/>
            </a:p>
          </p:txBody>
        </p:sp>
        <p:sp>
          <p:nvSpPr>
            <p:cNvPr id="73775" name="Arc 1054"/>
            <p:cNvSpPr/>
            <p:nvPr/>
          </p:nvSpPr>
          <p:spPr>
            <a:xfrm rot="-10459146">
              <a:off x="95" y="2176"/>
              <a:ext cx="433" cy="553"/>
            </a:xfrm>
            <a:custGeom>
              <a:avLst/>
              <a:gdLst>
                <a:gd name="txL" fmla="*/ 0 w 21600"/>
                <a:gd name="txT" fmla="*/ 0 h 20719"/>
                <a:gd name="txR" fmla="*/ 21600 w 21600"/>
                <a:gd name="txB" fmla="*/ 20719 h 20719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0719" fill="none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</a:path>
                <a:path w="21600" h="20719" stroke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  <a:lnTo>
                    <a:pt x="0" y="19336"/>
                  </a:lnTo>
                  <a:lnTo>
                    <a:pt x="9627" y="0"/>
                  </a:lnTo>
                  <a:close/>
                </a:path>
              </a:pathLst>
            </a:custGeom>
            <a:noFill/>
            <a:ln w="31750" cap="flat" cmpd="sng">
              <a:solidFill>
                <a:srgbClr val="000099">
                  <a:alpha val="100000"/>
                </a:srgbClr>
              </a:solidFill>
              <a:prstDash val="solid"/>
              <a:round/>
              <a:headEnd type="triangle" w="med" len="med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8002" name="Text Box 1026"/>
          <p:cNvSpPr txBox="1"/>
          <p:nvPr/>
        </p:nvSpPr>
        <p:spPr>
          <a:xfrm>
            <a:off x="457200" y="762000"/>
            <a:ext cx="8075613" cy="3079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dirty="0">
                <a:ea typeface="楷体_GB2312" pitchFamily="49" charset="-122"/>
              </a:rPr>
              <a:t>     </a:t>
            </a:r>
            <a:r>
              <a:rPr lang="zh-CN" altLang="en-US" sz="4000" dirty="0">
                <a:ea typeface="楷体_GB2312" pitchFamily="49" charset="-122"/>
              </a:rPr>
              <a:t>线性表的操作</a:t>
            </a:r>
            <a:r>
              <a:rPr lang="zh-CN" altLang="en-US" sz="4800" dirty="0">
                <a:ea typeface="楷体_GB2312" pitchFamily="49" charset="-122"/>
              </a:rPr>
              <a:t>  </a:t>
            </a:r>
            <a:endParaRPr lang="zh-CN" altLang="en-US" sz="48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800" dirty="0">
                <a:ea typeface="楷体_GB2312" pitchFamily="49" charset="-122"/>
              </a:rPr>
              <a:t>        </a:t>
            </a:r>
            <a:r>
              <a:rPr lang="en-US" altLang="zh-CN" sz="4800" b="1" dirty="0">
                <a:solidFill>
                  <a:srgbClr val="003399"/>
                </a:solidFill>
              </a:rPr>
              <a:t>GetElem(L, i, &amp;e)</a:t>
            </a:r>
            <a:endParaRPr lang="en-US" altLang="zh-CN" sz="4800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在单链表中的实现</a:t>
            </a:r>
            <a:r>
              <a:rPr lang="en-US" altLang="zh-CN" sz="4000" dirty="0"/>
              <a:t>,</a:t>
            </a:r>
            <a:r>
              <a:rPr lang="zh-CN" altLang="en-US" sz="4000" dirty="0">
                <a:ea typeface="楷体_GB2312" pitchFamily="49" charset="-122"/>
              </a:rPr>
              <a:t>如果：</a:t>
            </a:r>
            <a:r>
              <a:rPr lang="en-US" altLang="zh-CN" sz="4000" dirty="0">
                <a:ea typeface="楷体_GB2312" pitchFamily="49" charset="-122"/>
              </a:rPr>
              <a:t>i=3</a:t>
            </a:r>
            <a:endParaRPr lang="en-US" altLang="zh-CN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en-US" altLang="zh-CN" sz="4000" dirty="0">
              <a:ea typeface="楷体_GB2312" pitchFamily="49" charset="-122"/>
            </a:endParaRPr>
          </a:p>
        </p:txBody>
      </p:sp>
      <p:grpSp>
        <p:nvGrpSpPr>
          <p:cNvPr id="3" name="Group 1072"/>
          <p:cNvGrpSpPr/>
          <p:nvPr/>
        </p:nvGrpSpPr>
        <p:grpSpPr>
          <a:xfrm>
            <a:off x="1219200" y="4038600"/>
            <a:ext cx="1371600" cy="533400"/>
            <a:chOff x="768" y="2544"/>
            <a:chExt cx="864" cy="336"/>
          </a:xfrm>
        </p:grpSpPr>
        <p:sp>
          <p:nvSpPr>
            <p:cNvPr id="73769" name="Rectangle 1028"/>
            <p:cNvSpPr/>
            <p:nvPr/>
          </p:nvSpPr>
          <p:spPr>
            <a:xfrm>
              <a:off x="1056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8080"/>
                  </a:solidFill>
                </a:rPr>
                <a:t>21</a:t>
              </a:r>
              <a:endParaRPr lang="en-US" altLang="zh-CN" sz="3600" dirty="0"/>
            </a:p>
          </p:txBody>
        </p:sp>
        <p:sp>
          <p:nvSpPr>
            <p:cNvPr id="73770" name="Line 1030"/>
            <p:cNvSpPr/>
            <p:nvPr/>
          </p:nvSpPr>
          <p:spPr>
            <a:xfrm>
              <a:off x="1440" y="2544"/>
              <a:ext cx="0" cy="336"/>
            </a:xfrm>
            <a:prstGeom prst="line">
              <a:avLst/>
            </a:prstGeom>
            <a:ln w="9525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71" name="Line 1044"/>
            <p:cNvSpPr/>
            <p:nvPr/>
          </p:nvSpPr>
          <p:spPr>
            <a:xfrm>
              <a:off x="768" y="2736"/>
              <a:ext cx="288" cy="0"/>
            </a:xfrm>
            <a:prstGeom prst="line">
              <a:avLst/>
            </a:prstGeom>
            <a:ln w="25400" cap="flat" cmpd="sng">
              <a:solidFill>
                <a:srgbClr val="008080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4" name="Group 1073"/>
          <p:cNvGrpSpPr/>
          <p:nvPr/>
        </p:nvGrpSpPr>
        <p:grpSpPr>
          <a:xfrm>
            <a:off x="2438400" y="4038600"/>
            <a:ext cx="1371600" cy="533400"/>
            <a:chOff x="1536" y="2544"/>
            <a:chExt cx="864" cy="336"/>
          </a:xfrm>
        </p:grpSpPr>
        <p:sp>
          <p:nvSpPr>
            <p:cNvPr id="73766" name="Rectangle 1031"/>
            <p:cNvSpPr/>
            <p:nvPr/>
          </p:nvSpPr>
          <p:spPr>
            <a:xfrm>
              <a:off x="1824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8080"/>
                  </a:solidFill>
                </a:rPr>
                <a:t>18</a:t>
              </a:r>
              <a:endParaRPr lang="en-US" altLang="zh-CN" sz="3600" dirty="0"/>
            </a:p>
          </p:txBody>
        </p:sp>
        <p:sp>
          <p:nvSpPr>
            <p:cNvPr id="73767" name="Line 1032"/>
            <p:cNvSpPr/>
            <p:nvPr/>
          </p:nvSpPr>
          <p:spPr>
            <a:xfrm>
              <a:off x="2208" y="2544"/>
              <a:ext cx="0" cy="336"/>
            </a:xfrm>
            <a:prstGeom prst="line">
              <a:avLst/>
            </a:prstGeom>
            <a:ln w="9525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68" name="Line 1045"/>
            <p:cNvSpPr/>
            <p:nvPr/>
          </p:nvSpPr>
          <p:spPr>
            <a:xfrm>
              <a:off x="1536" y="2736"/>
              <a:ext cx="288" cy="0"/>
            </a:xfrm>
            <a:prstGeom prst="line">
              <a:avLst/>
            </a:prstGeom>
            <a:ln w="25400" cap="flat" cmpd="sng">
              <a:solidFill>
                <a:srgbClr val="008080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5" name="Group 1074"/>
          <p:cNvGrpSpPr/>
          <p:nvPr/>
        </p:nvGrpSpPr>
        <p:grpSpPr>
          <a:xfrm>
            <a:off x="3657600" y="4038600"/>
            <a:ext cx="1371600" cy="533400"/>
            <a:chOff x="2304" y="2544"/>
            <a:chExt cx="864" cy="336"/>
          </a:xfrm>
        </p:grpSpPr>
        <p:sp>
          <p:nvSpPr>
            <p:cNvPr id="73763" name="Rectangle 1033"/>
            <p:cNvSpPr/>
            <p:nvPr/>
          </p:nvSpPr>
          <p:spPr>
            <a:xfrm>
              <a:off x="2592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8080"/>
                  </a:solidFill>
                </a:rPr>
                <a:t>30</a:t>
              </a:r>
              <a:endParaRPr lang="en-US" altLang="zh-CN" sz="3600" dirty="0"/>
            </a:p>
          </p:txBody>
        </p:sp>
        <p:sp>
          <p:nvSpPr>
            <p:cNvPr id="73764" name="Line 1034"/>
            <p:cNvSpPr/>
            <p:nvPr/>
          </p:nvSpPr>
          <p:spPr>
            <a:xfrm>
              <a:off x="2976" y="2544"/>
              <a:ext cx="0" cy="336"/>
            </a:xfrm>
            <a:prstGeom prst="line">
              <a:avLst/>
            </a:prstGeom>
            <a:ln w="9525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65" name="Line 1046"/>
            <p:cNvSpPr/>
            <p:nvPr/>
          </p:nvSpPr>
          <p:spPr>
            <a:xfrm>
              <a:off x="2304" y="2736"/>
              <a:ext cx="288" cy="0"/>
            </a:xfrm>
            <a:prstGeom prst="line">
              <a:avLst/>
            </a:prstGeom>
            <a:ln w="25400" cap="flat" cmpd="sng">
              <a:solidFill>
                <a:srgbClr val="008080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6" name="Group 1075"/>
          <p:cNvGrpSpPr/>
          <p:nvPr/>
        </p:nvGrpSpPr>
        <p:grpSpPr>
          <a:xfrm>
            <a:off x="4876800" y="4038600"/>
            <a:ext cx="1371600" cy="533400"/>
            <a:chOff x="3072" y="2544"/>
            <a:chExt cx="864" cy="336"/>
          </a:xfrm>
        </p:grpSpPr>
        <p:sp>
          <p:nvSpPr>
            <p:cNvPr id="73760" name="Rectangle 1035"/>
            <p:cNvSpPr/>
            <p:nvPr/>
          </p:nvSpPr>
          <p:spPr>
            <a:xfrm>
              <a:off x="3360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8080"/>
                  </a:solidFill>
                </a:rPr>
                <a:t>75</a:t>
              </a:r>
              <a:endParaRPr lang="en-US" altLang="zh-CN" sz="3600" dirty="0"/>
            </a:p>
          </p:txBody>
        </p:sp>
        <p:sp>
          <p:nvSpPr>
            <p:cNvPr id="73761" name="Line 1036"/>
            <p:cNvSpPr/>
            <p:nvPr/>
          </p:nvSpPr>
          <p:spPr>
            <a:xfrm>
              <a:off x="3744" y="2544"/>
              <a:ext cx="0" cy="336"/>
            </a:xfrm>
            <a:prstGeom prst="line">
              <a:avLst/>
            </a:prstGeom>
            <a:ln w="9525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62" name="Line 1047"/>
            <p:cNvSpPr/>
            <p:nvPr/>
          </p:nvSpPr>
          <p:spPr>
            <a:xfrm>
              <a:off x="3072" y="2736"/>
              <a:ext cx="288" cy="0"/>
            </a:xfrm>
            <a:prstGeom prst="line">
              <a:avLst/>
            </a:prstGeom>
            <a:ln w="25400" cap="flat" cmpd="sng">
              <a:solidFill>
                <a:srgbClr val="008080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7" name="Group 1076"/>
          <p:cNvGrpSpPr/>
          <p:nvPr/>
        </p:nvGrpSpPr>
        <p:grpSpPr>
          <a:xfrm>
            <a:off x="6096000" y="4038600"/>
            <a:ext cx="1371600" cy="533400"/>
            <a:chOff x="3840" y="2544"/>
            <a:chExt cx="864" cy="336"/>
          </a:xfrm>
        </p:grpSpPr>
        <p:sp>
          <p:nvSpPr>
            <p:cNvPr id="73757" name="Rectangle 1037"/>
            <p:cNvSpPr/>
            <p:nvPr/>
          </p:nvSpPr>
          <p:spPr>
            <a:xfrm>
              <a:off x="4128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8080"/>
                  </a:solidFill>
                </a:rPr>
                <a:t>42</a:t>
              </a:r>
              <a:endParaRPr lang="en-US" altLang="zh-CN" sz="3600" dirty="0"/>
            </a:p>
          </p:txBody>
        </p:sp>
        <p:sp>
          <p:nvSpPr>
            <p:cNvPr id="73758" name="Line 1038"/>
            <p:cNvSpPr/>
            <p:nvPr/>
          </p:nvSpPr>
          <p:spPr>
            <a:xfrm>
              <a:off x="4512" y="2544"/>
              <a:ext cx="0" cy="336"/>
            </a:xfrm>
            <a:prstGeom prst="line">
              <a:avLst/>
            </a:prstGeom>
            <a:ln w="9525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9" name="Line 1048"/>
            <p:cNvSpPr/>
            <p:nvPr/>
          </p:nvSpPr>
          <p:spPr>
            <a:xfrm>
              <a:off x="3840" y="2736"/>
              <a:ext cx="288" cy="0"/>
            </a:xfrm>
            <a:prstGeom prst="line">
              <a:avLst/>
            </a:prstGeom>
            <a:ln w="25400" cap="flat" cmpd="sng">
              <a:solidFill>
                <a:srgbClr val="008080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8" name="Group 1077"/>
          <p:cNvGrpSpPr/>
          <p:nvPr/>
        </p:nvGrpSpPr>
        <p:grpSpPr>
          <a:xfrm>
            <a:off x="7315200" y="4038600"/>
            <a:ext cx="1516063" cy="533400"/>
            <a:chOff x="4608" y="2544"/>
            <a:chExt cx="955" cy="336"/>
          </a:xfrm>
        </p:grpSpPr>
        <p:sp>
          <p:nvSpPr>
            <p:cNvPr id="73753" name="Rectangle 1039"/>
            <p:cNvSpPr/>
            <p:nvPr/>
          </p:nvSpPr>
          <p:spPr>
            <a:xfrm>
              <a:off x="4896" y="2544"/>
              <a:ext cx="576" cy="336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25400" cap="flat" cmpd="sng">
              <a:solidFill>
                <a:srgbClr val="0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8080"/>
                  </a:solidFill>
                </a:rPr>
                <a:t>56</a:t>
              </a:r>
              <a:endParaRPr lang="en-US" altLang="zh-CN" sz="3600" dirty="0"/>
            </a:p>
          </p:txBody>
        </p:sp>
        <p:sp>
          <p:nvSpPr>
            <p:cNvPr id="73754" name="Line 1040"/>
            <p:cNvSpPr/>
            <p:nvPr/>
          </p:nvSpPr>
          <p:spPr>
            <a:xfrm>
              <a:off x="5280" y="2544"/>
              <a:ext cx="0" cy="336"/>
            </a:xfrm>
            <a:prstGeom prst="line">
              <a:avLst/>
            </a:prstGeom>
            <a:ln w="9525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755" name="Text Box 1041"/>
            <p:cNvSpPr txBox="1"/>
            <p:nvPr/>
          </p:nvSpPr>
          <p:spPr>
            <a:xfrm>
              <a:off x="5226" y="2553"/>
              <a:ext cx="33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800" b="1" dirty="0">
                  <a:solidFill>
                    <a:srgbClr val="008080"/>
                  </a:solidFill>
                </a:rPr>
                <a:t>∧</a:t>
              </a:r>
              <a:endParaRPr lang="en-US" altLang="zh-CN" sz="3600" dirty="0"/>
            </a:p>
          </p:txBody>
        </p:sp>
        <p:sp>
          <p:nvSpPr>
            <p:cNvPr id="73756" name="Line 1049"/>
            <p:cNvSpPr/>
            <p:nvPr/>
          </p:nvSpPr>
          <p:spPr>
            <a:xfrm>
              <a:off x="4608" y="2736"/>
              <a:ext cx="288" cy="0"/>
            </a:xfrm>
            <a:prstGeom prst="line">
              <a:avLst/>
            </a:prstGeom>
            <a:ln w="25400" cap="flat" cmpd="sng">
              <a:solidFill>
                <a:srgbClr val="008080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9" name="Group 1058"/>
          <p:cNvGrpSpPr/>
          <p:nvPr/>
        </p:nvGrpSpPr>
        <p:grpSpPr>
          <a:xfrm>
            <a:off x="1924050" y="4648200"/>
            <a:ext cx="438150" cy="990600"/>
            <a:chOff x="1212" y="2880"/>
            <a:chExt cx="276" cy="624"/>
          </a:xfrm>
        </p:grpSpPr>
        <p:sp>
          <p:nvSpPr>
            <p:cNvPr id="73751" name="Line 1056"/>
            <p:cNvSpPr/>
            <p:nvPr/>
          </p:nvSpPr>
          <p:spPr>
            <a:xfrm>
              <a:off x="1248" y="2880"/>
              <a:ext cx="0" cy="624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73752" name="Text Box 1057"/>
            <p:cNvSpPr txBox="1"/>
            <p:nvPr/>
          </p:nvSpPr>
          <p:spPr>
            <a:xfrm>
              <a:off x="1212" y="305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990000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10" name="Group 1059"/>
          <p:cNvGrpSpPr/>
          <p:nvPr/>
        </p:nvGrpSpPr>
        <p:grpSpPr>
          <a:xfrm>
            <a:off x="3124200" y="4648200"/>
            <a:ext cx="438150" cy="990600"/>
            <a:chOff x="1212" y="2880"/>
            <a:chExt cx="276" cy="624"/>
          </a:xfrm>
        </p:grpSpPr>
        <p:sp>
          <p:nvSpPr>
            <p:cNvPr id="73749" name="Line 1060"/>
            <p:cNvSpPr/>
            <p:nvPr/>
          </p:nvSpPr>
          <p:spPr>
            <a:xfrm>
              <a:off x="1248" y="2880"/>
              <a:ext cx="0" cy="624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73750" name="Text Box 1061"/>
            <p:cNvSpPr txBox="1"/>
            <p:nvPr/>
          </p:nvSpPr>
          <p:spPr>
            <a:xfrm>
              <a:off x="1212" y="305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990000"/>
                  </a:solidFill>
                </a:rPr>
                <a:t>p</a:t>
              </a:r>
              <a:endParaRPr lang="en-US" altLang="zh-CN" sz="3600" dirty="0"/>
            </a:p>
          </p:txBody>
        </p:sp>
      </p:grpSp>
      <p:grpSp>
        <p:nvGrpSpPr>
          <p:cNvPr id="11" name="Group 1062"/>
          <p:cNvGrpSpPr/>
          <p:nvPr/>
        </p:nvGrpSpPr>
        <p:grpSpPr>
          <a:xfrm>
            <a:off x="4362450" y="4648200"/>
            <a:ext cx="438150" cy="990600"/>
            <a:chOff x="1212" y="2880"/>
            <a:chExt cx="276" cy="624"/>
          </a:xfrm>
        </p:grpSpPr>
        <p:sp>
          <p:nvSpPr>
            <p:cNvPr id="73747" name="Line 1063"/>
            <p:cNvSpPr/>
            <p:nvPr/>
          </p:nvSpPr>
          <p:spPr>
            <a:xfrm>
              <a:off x="1248" y="2880"/>
              <a:ext cx="0" cy="624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73748" name="Text Box 1064"/>
            <p:cNvSpPr txBox="1"/>
            <p:nvPr/>
          </p:nvSpPr>
          <p:spPr>
            <a:xfrm>
              <a:off x="1212" y="3052"/>
              <a:ext cx="2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990000"/>
                  </a:solidFill>
                </a:rPr>
                <a:t>p</a:t>
              </a:r>
              <a:endParaRPr lang="en-US" altLang="zh-CN" sz="3600" dirty="0"/>
            </a:p>
          </p:txBody>
        </p:sp>
      </p:grpSp>
      <p:sp>
        <p:nvSpPr>
          <p:cNvPr id="128041" name="Text Box 1065"/>
          <p:cNvSpPr txBox="1"/>
          <p:nvPr/>
        </p:nvSpPr>
        <p:spPr>
          <a:xfrm>
            <a:off x="5267325" y="5699125"/>
            <a:ext cx="336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j</a:t>
            </a:r>
            <a:endParaRPr lang="en-US" altLang="zh-CN" sz="3600" dirty="0"/>
          </a:p>
        </p:txBody>
      </p:sp>
      <p:sp>
        <p:nvSpPr>
          <p:cNvPr id="128042" name="Text Box 1066"/>
          <p:cNvSpPr txBox="1"/>
          <p:nvPr/>
        </p:nvSpPr>
        <p:spPr>
          <a:xfrm>
            <a:off x="5724525" y="5734050"/>
            <a:ext cx="641350" cy="650875"/>
          </a:xfrm>
          <a:prstGeom prst="rect">
            <a:avLst/>
          </a:prstGeom>
          <a:solidFill>
            <a:srgbClr val="FFFF99">
              <a:alpha val="50195"/>
            </a:srgbClr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1</a:t>
            </a:r>
            <a:endParaRPr lang="en-US" altLang="zh-CN" sz="3600" dirty="0"/>
          </a:p>
        </p:txBody>
      </p:sp>
      <p:sp>
        <p:nvSpPr>
          <p:cNvPr id="128043" name="Text Box 1067"/>
          <p:cNvSpPr txBox="1"/>
          <p:nvPr/>
        </p:nvSpPr>
        <p:spPr>
          <a:xfrm>
            <a:off x="5724525" y="5734050"/>
            <a:ext cx="641350" cy="6508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2</a:t>
            </a:r>
            <a:endParaRPr lang="en-US" altLang="zh-CN" sz="3600" dirty="0"/>
          </a:p>
        </p:txBody>
      </p:sp>
      <p:sp>
        <p:nvSpPr>
          <p:cNvPr id="128044" name="Text Box 1068"/>
          <p:cNvSpPr txBox="1"/>
          <p:nvPr/>
        </p:nvSpPr>
        <p:spPr>
          <a:xfrm>
            <a:off x="5724525" y="5734050"/>
            <a:ext cx="641350" cy="650875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3</a:t>
            </a:r>
            <a:endParaRPr lang="en-US" altLang="zh-CN" sz="3600" dirty="0"/>
          </a:p>
        </p:txBody>
      </p:sp>
      <p:sp useBgFill="1">
        <p:nvSpPr>
          <p:cNvPr id="128054" name="Rectangle 1078"/>
          <p:cNvSpPr/>
          <p:nvPr/>
        </p:nvSpPr>
        <p:spPr>
          <a:xfrm>
            <a:off x="1828800" y="4648200"/>
            <a:ext cx="457200" cy="1143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 useBgFill="1">
        <p:nvSpPr>
          <p:cNvPr id="128055" name="Rectangle 1079"/>
          <p:cNvSpPr/>
          <p:nvPr/>
        </p:nvSpPr>
        <p:spPr>
          <a:xfrm>
            <a:off x="3048000" y="4648200"/>
            <a:ext cx="457200" cy="1143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/>
      <p:bldP spid="128041" grpId="0"/>
      <p:bldP spid="128042" grpId="0" animBg="1"/>
      <p:bldP spid="128043" grpId="0" animBg="1"/>
      <p:bldP spid="128044" grpId="0" animBg="1"/>
      <p:bldP spid="128054" grpId="0" animBg="1"/>
      <p:bldP spid="12805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Text Box 1026"/>
          <p:cNvSpPr txBox="1"/>
          <p:nvPr/>
        </p:nvSpPr>
        <p:spPr>
          <a:xfrm>
            <a:off x="700088" y="2803525"/>
            <a:ext cx="8139112" cy="1768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333399"/>
                </a:solidFill>
                <a:ea typeface="隶书" pitchFamily="49" charset="-122"/>
              </a:rPr>
              <a:t>  </a:t>
            </a:r>
            <a:r>
              <a:rPr lang="zh-CN" altLang="en-US" sz="4000" b="1" dirty="0">
                <a:solidFill>
                  <a:srgbClr val="660033"/>
                </a:solidFill>
                <a:ea typeface="隶书" pitchFamily="49" charset="-122"/>
              </a:rPr>
              <a:t>因此，查找第 </a:t>
            </a:r>
            <a:r>
              <a:rPr lang="en-US" altLang="zh-CN" sz="4000" b="1" dirty="0">
                <a:solidFill>
                  <a:srgbClr val="660033"/>
                </a:solidFill>
                <a:ea typeface="隶书" pitchFamily="49" charset="-122"/>
              </a:rPr>
              <a:t>i </a:t>
            </a:r>
            <a:r>
              <a:rPr lang="zh-CN" altLang="en-US" sz="4000" b="1" dirty="0">
                <a:solidFill>
                  <a:srgbClr val="660033"/>
                </a:solidFill>
                <a:ea typeface="隶书" pitchFamily="49" charset="-122"/>
              </a:rPr>
              <a:t>个数据元素的基本操作为：</a:t>
            </a:r>
            <a:r>
              <a:rPr lang="zh-CN" altLang="en-US" sz="4000" b="1" dirty="0">
                <a:solidFill>
                  <a:srgbClr val="FF0000"/>
                </a:solidFill>
                <a:ea typeface="隶书" pitchFamily="49" charset="-122"/>
              </a:rPr>
              <a:t>移动指针，比较 </a:t>
            </a:r>
            <a:r>
              <a:rPr lang="en-US" altLang="zh-CN" sz="4000" b="1" dirty="0">
                <a:solidFill>
                  <a:srgbClr val="FF0000"/>
                </a:solidFill>
                <a:ea typeface="隶书" pitchFamily="49" charset="-122"/>
              </a:rPr>
              <a:t>j </a:t>
            </a:r>
            <a:r>
              <a:rPr lang="zh-CN" altLang="en-US" sz="4000" b="1" dirty="0">
                <a:solidFill>
                  <a:srgbClr val="FF0000"/>
                </a:solidFill>
                <a:ea typeface="隶书" pitchFamily="49" charset="-122"/>
              </a:rPr>
              <a:t>和 </a:t>
            </a:r>
            <a:r>
              <a:rPr lang="en-US" altLang="zh-CN" sz="4000" b="1" dirty="0">
                <a:solidFill>
                  <a:srgbClr val="FF0000"/>
                </a:solidFill>
                <a:ea typeface="隶书" pitchFamily="49" charset="-122"/>
              </a:rPr>
              <a:t>i </a:t>
            </a:r>
            <a:r>
              <a:rPr lang="zh-CN" altLang="en-US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4800" dirty="0"/>
              <a:t> </a:t>
            </a:r>
            <a:endParaRPr lang="zh-CN" altLang="en-US" sz="4800" dirty="0"/>
          </a:p>
        </p:txBody>
      </p:sp>
      <p:sp>
        <p:nvSpPr>
          <p:cNvPr id="74755" name="Text Box 1027"/>
          <p:cNvSpPr txBox="1"/>
          <p:nvPr/>
        </p:nvSpPr>
        <p:spPr>
          <a:xfrm>
            <a:off x="593725" y="436563"/>
            <a:ext cx="8169275" cy="2154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  </a:t>
            </a:r>
            <a:r>
              <a:rPr lang="zh-CN" altLang="en-US" sz="3600" b="1" dirty="0">
                <a:solidFill>
                  <a:srgbClr val="000099"/>
                </a:solidFill>
                <a:ea typeface="楷体_GB2312" pitchFamily="49" charset="-122"/>
              </a:rPr>
              <a:t>单链表是一种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非随机存取</a:t>
            </a:r>
            <a:r>
              <a:rPr lang="zh-CN" altLang="en-US" sz="3600" b="1" dirty="0">
                <a:solidFill>
                  <a:srgbClr val="000099"/>
                </a:solidFill>
                <a:ea typeface="楷体_GB2312" pitchFamily="49" charset="-122"/>
              </a:rPr>
              <a:t>的结构，为找第 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i </a:t>
            </a:r>
            <a:r>
              <a:rPr lang="zh-CN" altLang="en-US" sz="3600" b="1" dirty="0">
                <a:solidFill>
                  <a:srgbClr val="000099"/>
                </a:solidFill>
                <a:ea typeface="楷体_GB2312" pitchFamily="49" charset="-122"/>
              </a:rPr>
              <a:t>个数据元素，必须先找到第 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i-1 </a:t>
            </a:r>
            <a:r>
              <a:rPr lang="zh-CN" altLang="en-US" sz="3600" b="1" dirty="0">
                <a:solidFill>
                  <a:srgbClr val="000099"/>
                </a:solidFill>
                <a:ea typeface="楷体_GB2312" pitchFamily="49" charset="-122"/>
              </a:rPr>
              <a:t>个数据元素。</a:t>
            </a:r>
            <a:endParaRPr lang="zh-CN" altLang="en-US" sz="3600" dirty="0"/>
          </a:p>
        </p:txBody>
      </p:sp>
      <p:sp>
        <p:nvSpPr>
          <p:cNvPr id="129028" name="Rectangle 1028"/>
          <p:cNvSpPr/>
          <p:nvPr/>
        </p:nvSpPr>
        <p:spPr>
          <a:xfrm>
            <a:off x="838200" y="4648200"/>
            <a:ext cx="74676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令指针 </a:t>
            </a:r>
            <a:r>
              <a:rPr lang="en-US" altLang="zh-CN" sz="4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en-US" altLang="zh-CN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始终</a:t>
            </a:r>
            <a:r>
              <a:rPr lang="zh-CN" altLang="en-US" sz="4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zh-CN" altLang="en-US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线性表中第 </a:t>
            </a:r>
            <a:r>
              <a:rPr lang="en-US" altLang="zh-CN" sz="4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en-US" altLang="zh-CN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个数据元素。</a:t>
            </a:r>
            <a:endParaRPr lang="zh-CN" altLang="en-US" sz="4000" b="1" dirty="0">
              <a:solidFill>
                <a:srgbClr val="99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76200" y="76200"/>
            <a:ext cx="9601200" cy="6737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r>
              <a:rPr lang="en-US" altLang="zh-CN" sz="2400" b="1" dirty="0"/>
              <a:t> </a:t>
            </a:r>
            <a:r>
              <a:rPr lang="en-US" altLang="zh-CN" b="1" dirty="0">
                <a:solidFill>
                  <a:srgbClr val="000099"/>
                </a:solidFill>
              </a:rPr>
              <a:t>Status</a:t>
            </a:r>
            <a:r>
              <a:rPr lang="en-US" altLang="zh-CN" dirty="0">
                <a:solidFill>
                  <a:srgbClr val="000099"/>
                </a:solidFill>
              </a:rPr>
              <a:t> GetElem_L(LinkList L, </a:t>
            </a:r>
            <a:r>
              <a:rPr lang="en-US" altLang="zh-CN" b="1" dirty="0">
                <a:solidFill>
                  <a:srgbClr val="000099"/>
                </a:solidFill>
              </a:rPr>
              <a:t>int</a:t>
            </a:r>
            <a:r>
              <a:rPr lang="en-US" altLang="zh-CN" dirty="0">
                <a:solidFill>
                  <a:srgbClr val="000099"/>
                </a:solidFill>
              </a:rPr>
              <a:t> i, ElemType </a:t>
            </a:r>
            <a:r>
              <a:rPr lang="en-US" altLang="zh-CN" b="1" dirty="0">
                <a:solidFill>
                  <a:srgbClr val="000099"/>
                </a:solidFill>
              </a:rPr>
              <a:t>&amp;</a:t>
            </a:r>
            <a:r>
              <a:rPr lang="en-US" altLang="zh-CN" dirty="0">
                <a:solidFill>
                  <a:srgbClr val="000099"/>
                </a:solidFill>
              </a:rPr>
              <a:t>e) </a:t>
            </a:r>
            <a:r>
              <a:rPr lang="en-US" altLang="zh-CN" b="1" dirty="0">
                <a:solidFill>
                  <a:srgbClr val="000099"/>
                </a:solidFill>
              </a:rPr>
              <a:t>{</a:t>
            </a:r>
            <a:endParaRPr lang="en-US" altLang="zh-CN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  // L</a:t>
            </a: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是带头结点的链表的头指针，以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e </a:t>
            </a: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返回第 </a:t>
            </a:r>
            <a:r>
              <a:rPr lang="en-US" altLang="zh-CN" sz="2800" b="1" dirty="0">
                <a:solidFill>
                  <a:srgbClr val="000099"/>
                </a:solidFill>
                <a:ea typeface="楷体_GB2312" pitchFamily="49" charset="-122"/>
              </a:rPr>
              <a:t>i </a:t>
            </a:r>
            <a:r>
              <a:rPr lang="zh-CN" altLang="en-US" sz="2800" b="1" dirty="0">
                <a:solidFill>
                  <a:srgbClr val="000099"/>
                </a:solidFill>
                <a:ea typeface="楷体_GB2312" pitchFamily="49" charset="-122"/>
              </a:rPr>
              <a:t>个元素</a:t>
            </a:r>
            <a:endParaRPr lang="zh-CN" altLang="en-US" b="1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}</a:t>
            </a:r>
            <a:r>
              <a:rPr lang="en-US" altLang="zh-CN" dirty="0">
                <a:solidFill>
                  <a:srgbClr val="000099"/>
                </a:solidFill>
              </a:rPr>
              <a:t> // GetElem_L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55299" name="Text Box 3"/>
          <p:cNvSpPr txBox="1"/>
          <p:nvPr/>
        </p:nvSpPr>
        <p:spPr>
          <a:xfrm>
            <a:off x="3733800" y="5562600"/>
            <a:ext cx="398780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2800" b="1" dirty="0">
                <a:ea typeface="隶书" pitchFamily="49" charset="-122"/>
              </a:rPr>
              <a:t>算法</a:t>
            </a:r>
            <a:r>
              <a:rPr lang="zh-CN" altLang="en-US" sz="4000" b="1" dirty="0">
                <a:solidFill>
                  <a:srgbClr val="FF0000"/>
                </a:solidFill>
                <a:ea typeface="隶书" pitchFamily="49" charset="-122"/>
              </a:rPr>
              <a:t>时间复杂度</a:t>
            </a:r>
            <a:r>
              <a:rPr lang="zh-CN" altLang="en-US" b="1" dirty="0">
                <a:ea typeface="隶书" pitchFamily="49" charset="-122"/>
              </a:rPr>
              <a:t>为</a:t>
            </a:r>
            <a:r>
              <a:rPr lang="en-US" altLang="zh-CN" dirty="0"/>
              <a:t>:</a:t>
            </a:r>
            <a:endParaRPr lang="en-US" altLang="zh-CN" sz="4000" dirty="0"/>
          </a:p>
        </p:txBody>
      </p:sp>
      <p:sp>
        <p:nvSpPr>
          <p:cNvPr id="55300" name="Text Box 4"/>
          <p:cNvSpPr txBox="1"/>
          <p:nvPr/>
        </p:nvSpPr>
        <p:spPr>
          <a:xfrm>
            <a:off x="3879850" y="6140450"/>
            <a:ext cx="3613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/>
              <a:t>O(ListLength(L))</a:t>
            </a:r>
            <a:endParaRPr lang="en-US" altLang="zh-CN" sz="2400" dirty="0"/>
          </a:p>
        </p:txBody>
      </p:sp>
      <p:sp>
        <p:nvSpPr>
          <p:cNvPr id="55301" name="Rectangle 5"/>
          <p:cNvSpPr/>
          <p:nvPr/>
        </p:nvSpPr>
        <p:spPr>
          <a:xfrm>
            <a:off x="533400" y="1219200"/>
            <a:ext cx="8482013" cy="603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660033"/>
                </a:solidFill>
              </a:rPr>
              <a:t>p = L-&gt;next;   j = 1;  </a:t>
            </a:r>
            <a:r>
              <a:rPr lang="en-US" altLang="zh-CN" sz="2000" dirty="0">
                <a:solidFill>
                  <a:srgbClr val="660033"/>
                </a:solidFill>
              </a:rPr>
              <a:t>// </a:t>
            </a:r>
            <a:r>
              <a:rPr lang="en-US" altLang="zh-CN" sz="28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指向第一个结点，</a:t>
            </a:r>
            <a:r>
              <a:rPr lang="en-US" altLang="zh-CN" sz="28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j</a:t>
            </a:r>
            <a:r>
              <a:rPr lang="zh-CN" altLang="en-US" sz="2800" b="1" dirty="0">
                <a:solidFill>
                  <a:srgbClr val="660033"/>
                </a:solidFill>
                <a:latin typeface="楷体_GB2312" pitchFamily="49" charset="-122"/>
                <a:ea typeface="楷体_GB2312" pitchFamily="49" charset="-122"/>
              </a:rPr>
              <a:t>为计数器</a:t>
            </a:r>
            <a:endParaRPr lang="zh-CN" altLang="en-US" sz="2000" b="1" dirty="0">
              <a:solidFill>
                <a:srgbClr val="660033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5302" name="Rectangle 6"/>
          <p:cNvSpPr/>
          <p:nvPr/>
        </p:nvSpPr>
        <p:spPr>
          <a:xfrm>
            <a:off x="533400" y="1828800"/>
            <a:ext cx="8096250" cy="1776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CC0000"/>
                </a:solidFill>
              </a:rPr>
              <a:t>while (p &amp;&amp; j&lt;i)  { p = p-&gt;next;  ++j;  }</a:t>
            </a:r>
            <a:endParaRPr lang="en-US" altLang="zh-CN" sz="36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        //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顺指针向后查找，直到 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指向第 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个元素</a:t>
            </a:r>
            <a:endParaRPr lang="zh-CN" altLang="en-US" sz="28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//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或 </a:t>
            </a:r>
            <a:r>
              <a:rPr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p </a:t>
            </a:r>
            <a:r>
              <a:rPr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为空</a:t>
            </a:r>
            <a:endParaRPr lang="zh-CN" altLang="en-US" sz="2800" dirty="0"/>
          </a:p>
        </p:txBody>
      </p:sp>
      <p:sp>
        <p:nvSpPr>
          <p:cNvPr id="55303" name="Rectangle 7"/>
          <p:cNvSpPr/>
          <p:nvPr/>
        </p:nvSpPr>
        <p:spPr>
          <a:xfrm>
            <a:off x="533400" y="3657600"/>
            <a:ext cx="7651750" cy="2428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8080"/>
                </a:solidFill>
              </a:rPr>
              <a:t>if</a:t>
            </a:r>
            <a:r>
              <a:rPr lang="en-US" altLang="zh-CN" dirty="0">
                <a:solidFill>
                  <a:srgbClr val="008080"/>
                </a:solidFill>
              </a:rPr>
              <a:t> ( </a:t>
            </a:r>
            <a:r>
              <a:rPr lang="en-US" altLang="zh-CN" b="1" dirty="0">
                <a:solidFill>
                  <a:srgbClr val="008080"/>
                </a:solidFill>
              </a:rPr>
              <a:t>!</a:t>
            </a:r>
            <a:r>
              <a:rPr lang="en-US" altLang="zh-CN" dirty="0">
                <a:solidFill>
                  <a:srgbClr val="008080"/>
                </a:solidFill>
              </a:rPr>
              <a:t>p || j&gt;i )</a:t>
            </a:r>
            <a:endParaRPr lang="en-US" altLang="zh-CN" dirty="0">
              <a:solidFill>
                <a:srgbClr val="00808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008080"/>
                </a:solidFill>
              </a:rPr>
              <a:t>    </a:t>
            </a:r>
            <a:r>
              <a:rPr lang="en-US" altLang="zh-CN" b="1" dirty="0">
                <a:solidFill>
                  <a:srgbClr val="008080"/>
                </a:solidFill>
              </a:rPr>
              <a:t>return</a:t>
            </a:r>
            <a:r>
              <a:rPr lang="en-US" altLang="zh-CN" dirty="0">
                <a:solidFill>
                  <a:srgbClr val="008080"/>
                </a:solidFill>
              </a:rPr>
              <a:t> ERROR;      </a:t>
            </a:r>
            <a:r>
              <a:rPr lang="en-US" altLang="zh-CN" sz="2000" dirty="0">
                <a:solidFill>
                  <a:srgbClr val="008080"/>
                </a:solidFill>
              </a:rPr>
              <a:t>//  </a:t>
            </a:r>
            <a:r>
              <a:rPr lang="zh-CN" altLang="en-US" b="1" dirty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第 </a:t>
            </a:r>
            <a:r>
              <a:rPr lang="en-US" altLang="zh-CN" b="1" dirty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i </a:t>
            </a:r>
            <a:r>
              <a:rPr lang="zh-CN" altLang="en-US" b="1" dirty="0">
                <a:solidFill>
                  <a:srgbClr val="008080"/>
                </a:solidFill>
                <a:latin typeface="隶书" pitchFamily="49" charset="-122"/>
                <a:ea typeface="隶书" pitchFamily="49" charset="-122"/>
              </a:rPr>
              <a:t>个元素不存在</a:t>
            </a:r>
            <a:endParaRPr lang="zh-CN" altLang="en-US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660033"/>
                </a:solidFill>
              </a:rPr>
              <a:t>e = p-&gt;data;                 </a:t>
            </a:r>
            <a:r>
              <a:rPr lang="en-US" altLang="zh-CN" sz="2000" dirty="0">
                <a:solidFill>
                  <a:srgbClr val="660033"/>
                </a:solidFill>
              </a:rPr>
              <a:t>//  </a:t>
            </a:r>
            <a:r>
              <a:rPr lang="zh-CN" altLang="en-US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取得第 </a:t>
            </a:r>
            <a:r>
              <a:rPr lang="en-US" altLang="zh-CN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i </a:t>
            </a:r>
            <a:r>
              <a:rPr lang="zh-CN" altLang="en-US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个元素</a:t>
            </a:r>
            <a:endParaRPr lang="zh-CN" altLang="en-US" sz="2000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660033"/>
                </a:solidFill>
              </a:rPr>
              <a:t>return</a:t>
            </a:r>
            <a:r>
              <a:rPr lang="en-US" altLang="zh-CN" dirty="0">
                <a:solidFill>
                  <a:srgbClr val="660033"/>
                </a:solidFill>
              </a:rPr>
              <a:t> OK;</a:t>
            </a:r>
            <a:endParaRPr lang="en-US" altLang="zh-CN" dirty="0">
              <a:solidFill>
                <a:srgbClr val="660033"/>
              </a:solidFill>
            </a:endParaRPr>
          </a:p>
        </p:txBody>
      </p:sp>
      <p:sp>
        <p:nvSpPr>
          <p:cNvPr id="55307" name="AutoShape 11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/>
      <p:bldP spid="55300" grpId="0"/>
      <p:bldP spid="55301" grpId="0"/>
      <p:bldP spid="55302" grpId="0"/>
      <p:bldP spid="55303" grpId="0"/>
      <p:bldP spid="5530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58"/>
          <p:cNvGrpSpPr/>
          <p:nvPr/>
        </p:nvGrpSpPr>
        <p:grpSpPr>
          <a:xfrm>
            <a:off x="1371600" y="4572000"/>
            <a:ext cx="1981200" cy="609600"/>
            <a:chOff x="864" y="2880"/>
            <a:chExt cx="1248" cy="384"/>
          </a:xfrm>
        </p:grpSpPr>
        <p:sp>
          <p:nvSpPr>
            <p:cNvPr id="76819" name="Rectangle 40"/>
            <p:cNvSpPr/>
            <p:nvPr/>
          </p:nvSpPr>
          <p:spPr>
            <a:xfrm>
              <a:off x="1440" y="2880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76820" name="Line 41"/>
            <p:cNvSpPr/>
            <p:nvPr/>
          </p:nvSpPr>
          <p:spPr>
            <a:xfrm>
              <a:off x="1920" y="2880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1" name="Line 48"/>
            <p:cNvSpPr/>
            <p:nvPr/>
          </p:nvSpPr>
          <p:spPr>
            <a:xfrm>
              <a:off x="864" y="3072"/>
              <a:ext cx="576" cy="0"/>
            </a:xfrm>
            <a:prstGeom prst="line">
              <a:avLst/>
            </a:prstGeom>
            <a:ln w="31750" cap="flat" cmpd="sng">
              <a:solidFill>
                <a:srgbClr val="000080"/>
              </a:solidFill>
              <a:prstDash val="solid"/>
              <a:headEnd type="oval" w="sm" len="sm"/>
              <a:tailEnd type="triangle" w="med" len="lg"/>
            </a:ln>
          </p:spPr>
        </p:sp>
      </p:grpSp>
      <p:sp>
        <p:nvSpPr>
          <p:cNvPr id="56322" name="Text Box 2"/>
          <p:cNvSpPr txBox="1"/>
          <p:nvPr/>
        </p:nvSpPr>
        <p:spPr>
          <a:xfrm>
            <a:off x="76200" y="228600"/>
            <a:ext cx="8610600" cy="188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5400" dirty="0"/>
              <a:t> 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线性表的操作</a:t>
            </a:r>
            <a:r>
              <a:rPr lang="zh-CN" altLang="en-US" sz="4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400" b="1" dirty="0">
                <a:solidFill>
                  <a:srgbClr val="003399"/>
                </a:solidFill>
              </a:rPr>
              <a:t>ListInsert(&amp;L, i, e)</a:t>
            </a:r>
            <a:endParaRPr lang="en-US" altLang="zh-CN" sz="44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4400" dirty="0"/>
              <a:t> </a:t>
            </a:r>
            <a:r>
              <a:rPr lang="zh-CN" altLang="en-US" sz="4000" dirty="0">
                <a:ea typeface="楷体_GB2312" pitchFamily="49" charset="-122"/>
              </a:rPr>
              <a:t>在单链表中的实现</a:t>
            </a:r>
            <a:r>
              <a:rPr lang="zh-CN" altLang="en-US" sz="4000" dirty="0"/>
              <a:t>：</a:t>
            </a:r>
            <a:endParaRPr lang="zh-CN" altLang="en-US" sz="4400" dirty="0"/>
          </a:p>
        </p:txBody>
      </p:sp>
      <p:sp>
        <p:nvSpPr>
          <p:cNvPr id="56323" name="Text Box 3"/>
          <p:cNvSpPr txBox="1"/>
          <p:nvPr/>
        </p:nvSpPr>
        <p:spPr>
          <a:xfrm>
            <a:off x="927100" y="2286000"/>
            <a:ext cx="7239000" cy="2165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4000" dirty="0"/>
              <a:t> </a:t>
            </a:r>
            <a:r>
              <a:rPr lang="zh-CN" altLang="en-US" sz="4000" b="1" dirty="0">
                <a:solidFill>
                  <a:srgbClr val="000099"/>
                </a:solidFill>
              </a:rPr>
              <a:t>有序对 </a:t>
            </a:r>
            <a:r>
              <a:rPr lang="en-US" altLang="zh-CN" sz="4000" b="1" dirty="0">
                <a:solidFill>
                  <a:srgbClr val="000099"/>
                </a:solidFill>
              </a:rPr>
              <a:t>&lt;a</a:t>
            </a:r>
            <a:r>
              <a:rPr lang="en-US" altLang="zh-CN" sz="4000" b="1" baseline="-25000" dirty="0">
                <a:solidFill>
                  <a:srgbClr val="000099"/>
                </a:solidFill>
              </a:rPr>
              <a:t>i-1</a:t>
            </a:r>
            <a:r>
              <a:rPr lang="en-US" altLang="zh-CN" sz="4000" b="1" dirty="0">
                <a:solidFill>
                  <a:srgbClr val="000099"/>
                </a:solidFill>
              </a:rPr>
              <a:t>, a</a:t>
            </a:r>
            <a:r>
              <a:rPr lang="en-US" altLang="zh-CN" sz="4000" b="1" baseline="-25000" dirty="0">
                <a:solidFill>
                  <a:srgbClr val="000099"/>
                </a:solidFill>
              </a:rPr>
              <a:t>i</a:t>
            </a:r>
            <a:r>
              <a:rPr lang="en-US" altLang="zh-CN" sz="4000" b="1" dirty="0">
                <a:solidFill>
                  <a:srgbClr val="000099"/>
                </a:solidFill>
              </a:rPr>
              <a:t>&gt;</a:t>
            </a:r>
            <a:endParaRPr lang="en-US" altLang="zh-CN" sz="4000" b="1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4000" b="1" dirty="0">
                <a:solidFill>
                  <a:srgbClr val="000099"/>
                </a:solidFill>
              </a:rPr>
              <a:t>             </a:t>
            </a:r>
            <a:r>
              <a:rPr lang="zh-CN" altLang="en-US" sz="4000" b="1" dirty="0">
                <a:solidFill>
                  <a:srgbClr val="000099"/>
                </a:solidFill>
              </a:rPr>
              <a:t>改变为 </a:t>
            </a:r>
            <a:r>
              <a:rPr lang="en-US" altLang="zh-CN" sz="4000" b="1" dirty="0">
                <a:solidFill>
                  <a:srgbClr val="000099"/>
                </a:solidFill>
              </a:rPr>
              <a:t>&lt;a</a:t>
            </a:r>
            <a:r>
              <a:rPr lang="en-US" altLang="zh-CN" sz="4000" b="1" baseline="-25000" dirty="0">
                <a:solidFill>
                  <a:srgbClr val="000099"/>
                </a:solidFill>
              </a:rPr>
              <a:t>i-1</a:t>
            </a:r>
            <a:r>
              <a:rPr lang="en-US" altLang="zh-CN" sz="4000" b="1" dirty="0">
                <a:solidFill>
                  <a:srgbClr val="000099"/>
                </a:solidFill>
              </a:rPr>
              <a:t>, e&gt; </a:t>
            </a:r>
            <a:r>
              <a:rPr lang="zh-CN" altLang="en-US" sz="4000" b="1" dirty="0">
                <a:solidFill>
                  <a:srgbClr val="000099"/>
                </a:solidFill>
              </a:rPr>
              <a:t>和</a:t>
            </a:r>
            <a:r>
              <a:rPr lang="en-US" altLang="zh-CN" sz="4000" b="1" dirty="0">
                <a:solidFill>
                  <a:srgbClr val="000099"/>
                </a:solidFill>
              </a:rPr>
              <a:t>&lt;e, a</a:t>
            </a:r>
            <a:r>
              <a:rPr lang="en-US" altLang="zh-CN" sz="4000" b="1" baseline="-25000" dirty="0">
                <a:solidFill>
                  <a:srgbClr val="000099"/>
                </a:solidFill>
              </a:rPr>
              <a:t>i</a:t>
            </a:r>
            <a:r>
              <a:rPr lang="en-US" altLang="zh-CN" sz="4000" b="1" dirty="0">
                <a:solidFill>
                  <a:srgbClr val="000099"/>
                </a:solidFill>
              </a:rPr>
              <a:t>&gt;</a:t>
            </a:r>
            <a:endParaRPr lang="en-US" altLang="zh-CN" sz="4400" dirty="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grpSp>
        <p:nvGrpSpPr>
          <p:cNvPr id="3" name="Group 30"/>
          <p:cNvGrpSpPr/>
          <p:nvPr/>
        </p:nvGrpSpPr>
        <p:grpSpPr>
          <a:xfrm>
            <a:off x="4038600" y="5715000"/>
            <a:ext cx="1066800" cy="609600"/>
            <a:chOff x="2544" y="3600"/>
            <a:chExt cx="672" cy="384"/>
          </a:xfrm>
        </p:grpSpPr>
        <p:sp>
          <p:nvSpPr>
            <p:cNvPr id="76817" name="Rectangle 15"/>
            <p:cNvSpPr/>
            <p:nvPr/>
          </p:nvSpPr>
          <p:spPr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990000"/>
                  </a:solidFill>
                </a:rPr>
                <a:t> e</a:t>
              </a:r>
              <a:endParaRPr lang="en-US" altLang="zh-CN" sz="3600" dirty="0"/>
            </a:p>
          </p:txBody>
        </p:sp>
        <p:sp>
          <p:nvSpPr>
            <p:cNvPr id="76818" name="Line 16"/>
            <p:cNvSpPr/>
            <p:nvPr/>
          </p:nvSpPr>
          <p:spPr>
            <a:xfrm>
              <a:off x="3024" y="3600"/>
              <a:ext cx="0" cy="384"/>
            </a:xfrm>
            <a:prstGeom prst="line">
              <a:avLst/>
            </a:prstGeom>
            <a:ln w="254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60"/>
          <p:cNvGrpSpPr/>
          <p:nvPr/>
        </p:nvGrpSpPr>
        <p:grpSpPr>
          <a:xfrm>
            <a:off x="3200400" y="4572000"/>
            <a:ext cx="3886200" cy="609600"/>
            <a:chOff x="2016" y="2880"/>
            <a:chExt cx="2448" cy="384"/>
          </a:xfrm>
        </p:grpSpPr>
        <p:sp>
          <p:nvSpPr>
            <p:cNvPr id="76813" name="Line 49"/>
            <p:cNvSpPr/>
            <p:nvPr/>
          </p:nvSpPr>
          <p:spPr>
            <a:xfrm>
              <a:off x="2016" y="3072"/>
              <a:ext cx="1344" cy="0"/>
            </a:xfrm>
            <a:prstGeom prst="line">
              <a:avLst/>
            </a:prstGeom>
            <a:ln w="31750" cap="flat" cmpd="sng">
              <a:solidFill>
                <a:srgbClr val="000080"/>
              </a:solidFill>
              <a:prstDash val="solid"/>
              <a:headEnd type="oval" w="sm" len="sm"/>
              <a:tailEnd type="triangle" w="med" len="lg"/>
            </a:ln>
          </p:spPr>
        </p:sp>
        <p:sp>
          <p:nvSpPr>
            <p:cNvPr id="76814" name="Rectangle 43"/>
            <p:cNvSpPr/>
            <p:nvPr/>
          </p:nvSpPr>
          <p:spPr>
            <a:xfrm>
              <a:off x="3360" y="2880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</a:t>
              </a:r>
              <a:endParaRPr lang="en-US" altLang="zh-CN" sz="3600" dirty="0"/>
            </a:p>
          </p:txBody>
        </p:sp>
        <p:sp>
          <p:nvSpPr>
            <p:cNvPr id="76815" name="Line 44"/>
            <p:cNvSpPr/>
            <p:nvPr/>
          </p:nvSpPr>
          <p:spPr>
            <a:xfrm>
              <a:off x="3840" y="2880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6" name="Line 50"/>
            <p:cNvSpPr/>
            <p:nvPr/>
          </p:nvSpPr>
          <p:spPr>
            <a:xfrm>
              <a:off x="3936" y="3072"/>
              <a:ext cx="528" cy="0"/>
            </a:xfrm>
            <a:prstGeom prst="line">
              <a:avLst/>
            </a:prstGeom>
            <a:ln w="31750" cap="flat" cmpd="sng">
              <a:solidFill>
                <a:srgbClr val="000080"/>
              </a:solidFill>
              <a:prstDash val="solid"/>
              <a:headEnd type="oval" w="sm" len="sm"/>
              <a:tailEnd type="triangle" w="med" len="lg"/>
            </a:ln>
          </p:spPr>
        </p:sp>
      </p:grpSp>
      <p:sp useBgFill="1">
        <p:nvSpPr>
          <p:cNvPr id="56372" name="Rectangle 52"/>
          <p:cNvSpPr/>
          <p:nvPr/>
        </p:nvSpPr>
        <p:spPr>
          <a:xfrm>
            <a:off x="3124200" y="4724400"/>
            <a:ext cx="2209800" cy="3048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5" name="Group 47"/>
          <p:cNvGrpSpPr/>
          <p:nvPr/>
        </p:nvGrpSpPr>
        <p:grpSpPr>
          <a:xfrm>
            <a:off x="2286000" y="4572000"/>
            <a:ext cx="1066800" cy="609600"/>
            <a:chOff x="1440" y="3504"/>
            <a:chExt cx="672" cy="384"/>
          </a:xfrm>
        </p:grpSpPr>
        <p:sp>
          <p:nvSpPr>
            <p:cNvPr id="76811" name="Rectangle 45"/>
            <p:cNvSpPr/>
            <p:nvPr/>
          </p:nvSpPr>
          <p:spPr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76812" name="Line 46"/>
            <p:cNvSpPr/>
            <p:nvPr/>
          </p:nvSpPr>
          <p:spPr>
            <a:xfrm>
              <a:off x="1920" y="3504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56373" name="AutoShape 53"/>
          <p:cNvCxnSpPr>
            <a:stCxn id="76811" idx="3"/>
            <a:endCxn id="76817" idx="1"/>
          </p:cNvCxnSpPr>
          <p:nvPr/>
        </p:nvCxnSpPr>
        <p:spPr>
          <a:xfrm>
            <a:off x="3363913" y="4876800"/>
            <a:ext cx="661987" cy="1143000"/>
          </a:xfrm>
          <a:prstGeom prst="bentConnector3">
            <a:avLst>
              <a:gd name="adj1" fmla="val 50120"/>
            </a:avLst>
          </a:prstGeom>
          <a:ln w="31750" cap="flat" cmpd="sng">
            <a:solidFill>
              <a:srgbClr val="008080"/>
            </a:solidFill>
            <a:prstDash val="solid"/>
            <a:miter/>
            <a:headEnd type="oval" w="sm" len="sm"/>
            <a:tailEnd type="triangle" w="med" len="lg"/>
          </a:ln>
        </p:spPr>
      </p:cxnSp>
      <p:cxnSp>
        <p:nvCxnSpPr>
          <p:cNvPr id="76810" name="AutoShape 54"/>
          <p:cNvCxnSpPr>
            <a:stCxn id="76817" idx="3"/>
            <a:endCxn id="76814" idx="2"/>
          </p:cNvCxnSpPr>
          <p:nvPr/>
        </p:nvCxnSpPr>
        <p:spPr>
          <a:xfrm flipV="1">
            <a:off x="5118100" y="5192713"/>
            <a:ext cx="749300" cy="827087"/>
          </a:xfrm>
          <a:prstGeom prst="bentConnector2">
            <a:avLst/>
          </a:prstGeom>
          <a:ln w="31750" cap="flat" cmpd="sng">
            <a:solidFill>
              <a:srgbClr val="008080"/>
            </a:solidFill>
            <a:prstDash val="solid"/>
            <a:miter/>
            <a:headEnd type="oval" w="sm" len="sm"/>
            <a:tailEnd type="triangle" w="med" len="lg"/>
          </a:ln>
        </p:spPr>
      </p:cxn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56323" grpId="0"/>
      <p:bldP spid="5637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Text Box 2"/>
          <p:cNvSpPr txBox="1"/>
          <p:nvPr/>
        </p:nvSpPr>
        <p:spPr>
          <a:xfrm>
            <a:off x="533400" y="3330575"/>
            <a:ext cx="8235950" cy="2841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333399"/>
                </a:solidFill>
              </a:rPr>
              <a:t>    </a:t>
            </a:r>
            <a:r>
              <a:rPr lang="zh-CN" altLang="en-US" sz="3600" b="1" dirty="0">
                <a:solidFill>
                  <a:srgbClr val="333399"/>
                </a:solidFill>
              </a:rPr>
              <a:t>因此，在单链表中第 </a:t>
            </a:r>
            <a:r>
              <a:rPr lang="en-US" altLang="zh-CN" sz="3600" b="1" dirty="0">
                <a:solidFill>
                  <a:srgbClr val="333399"/>
                </a:solidFill>
              </a:rPr>
              <a:t>i </a:t>
            </a:r>
            <a:r>
              <a:rPr lang="zh-CN" altLang="en-US" sz="3600" b="1" dirty="0">
                <a:solidFill>
                  <a:srgbClr val="333399"/>
                </a:solidFill>
              </a:rPr>
              <a:t>个结点之前进行插入的基本操作为</a:t>
            </a:r>
            <a:r>
              <a:rPr lang="en-US" altLang="zh-CN" sz="3600" b="1" dirty="0">
                <a:solidFill>
                  <a:srgbClr val="333399"/>
                </a:solidFill>
              </a:rPr>
              <a:t>:</a:t>
            </a:r>
            <a:endParaRPr lang="en-US" altLang="zh-CN" sz="3600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/>
              <a:t>    </a:t>
            </a:r>
            <a:r>
              <a:rPr lang="zh-CN" altLang="en-US" sz="36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找到线性表中第</a:t>
            </a:r>
            <a:r>
              <a:rPr lang="en-US" altLang="zh-CN" sz="36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sz="3600" b="1" dirty="0">
                <a:solidFill>
                  <a:srgbClr val="993366"/>
                </a:solidFill>
                <a:latin typeface="楷体_GB2312" pitchFamily="49" charset="-122"/>
                <a:ea typeface="楷体_GB2312" pitchFamily="49" charset="-122"/>
              </a:rPr>
              <a:t>个结点，然后修改其指向后继的指针。</a:t>
            </a:r>
            <a:endParaRPr lang="zh-CN" altLang="en-US" sz="3600" dirty="0">
              <a:solidFill>
                <a:srgbClr val="9933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27" name="Text Box 3"/>
          <p:cNvSpPr txBox="1"/>
          <p:nvPr/>
        </p:nvSpPr>
        <p:spPr>
          <a:xfrm>
            <a:off x="517525" y="358775"/>
            <a:ext cx="8093075" cy="2841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可见，在链表中插入结点只需要修改指针。但同时，若要在第 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i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个结点之前插入元素，修改的是第 </a:t>
            </a:r>
            <a:r>
              <a:rPr lang="en-US" altLang="zh-CN" sz="3600" b="1" dirty="0">
                <a:solidFill>
                  <a:srgbClr val="660033"/>
                </a:solidFill>
                <a:ea typeface="楷体_GB2312" pitchFamily="49" charset="-122"/>
              </a:rPr>
              <a:t>i-1 </a:t>
            </a:r>
            <a:r>
              <a:rPr lang="zh-CN" altLang="en-US" sz="3600" b="1" dirty="0">
                <a:solidFill>
                  <a:srgbClr val="660033"/>
                </a:solidFill>
                <a:ea typeface="楷体_GB2312" pitchFamily="49" charset="-122"/>
              </a:rPr>
              <a:t>个结点的指针。</a:t>
            </a:r>
            <a:endParaRPr lang="zh-CN" altLang="en-US" sz="36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ext Box 2"/>
          <p:cNvSpPr txBox="1"/>
          <p:nvPr/>
        </p:nvSpPr>
        <p:spPr>
          <a:xfrm>
            <a:off x="0" y="150813"/>
            <a:ext cx="8928100" cy="5934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  Status</a:t>
            </a:r>
            <a:r>
              <a:rPr lang="en-US" altLang="zh-CN" dirty="0"/>
              <a:t> ListInsert_L(LinkList L, </a:t>
            </a:r>
            <a:r>
              <a:rPr lang="en-US" altLang="zh-CN" b="1" dirty="0"/>
              <a:t>int</a:t>
            </a:r>
            <a:r>
              <a:rPr lang="en-US" altLang="zh-CN" dirty="0"/>
              <a:t> i, ElemType e)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    </a:t>
            </a:r>
            <a:r>
              <a:rPr lang="en-US" altLang="zh-CN" dirty="0">
                <a:solidFill>
                  <a:srgbClr val="000099"/>
                </a:solidFill>
              </a:rPr>
              <a:t>// </a:t>
            </a:r>
            <a:r>
              <a:rPr lang="en-US" altLang="zh-CN" b="1" dirty="0">
                <a:solidFill>
                  <a:srgbClr val="000099"/>
                </a:solidFill>
              </a:rPr>
              <a:t>L 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为带头结点的单链表的头指针，本算法</a:t>
            </a:r>
            <a:endParaRPr lang="zh-CN" altLang="en-US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000099"/>
                </a:solidFill>
                <a:ea typeface="楷体_GB2312" pitchFamily="49" charset="-122"/>
              </a:rPr>
              <a:t>     </a:t>
            </a:r>
            <a:r>
              <a:rPr lang="en-US" altLang="zh-CN" dirty="0">
                <a:solidFill>
                  <a:srgbClr val="000099"/>
                </a:solidFill>
                <a:ea typeface="楷体_GB2312" pitchFamily="49" charset="-122"/>
              </a:rPr>
              <a:t>// 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在链表中第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i </a:t>
            </a:r>
            <a:r>
              <a:rPr lang="zh-CN" altLang="en-US" b="1" dirty="0">
                <a:solidFill>
                  <a:srgbClr val="000099"/>
                </a:solidFill>
                <a:ea typeface="楷体_GB2312" pitchFamily="49" charset="-122"/>
              </a:rPr>
              <a:t>个结点之前插入新的元素 </a:t>
            </a:r>
            <a:r>
              <a:rPr lang="en-US" altLang="zh-CN" b="1" dirty="0">
                <a:solidFill>
                  <a:srgbClr val="000099"/>
                </a:solidFill>
                <a:ea typeface="楷体_GB2312" pitchFamily="49" charset="-122"/>
              </a:rPr>
              <a:t>e</a:t>
            </a:r>
            <a:endParaRPr lang="en-US" altLang="zh-CN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     </a:t>
            </a: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  }</a:t>
            </a:r>
            <a:r>
              <a:rPr lang="en-US" altLang="zh-CN" dirty="0"/>
              <a:t> // LinstInsert_L</a:t>
            </a:r>
            <a:endParaRPr lang="en-US" altLang="zh-CN" dirty="0"/>
          </a:p>
        </p:txBody>
      </p:sp>
      <p:sp>
        <p:nvSpPr>
          <p:cNvPr id="57348" name="Text Box 4"/>
          <p:cNvSpPr txBox="1"/>
          <p:nvPr/>
        </p:nvSpPr>
        <p:spPr>
          <a:xfrm>
            <a:off x="304800" y="6064250"/>
            <a:ext cx="44418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ea typeface="隶书" pitchFamily="49" charset="-122"/>
              </a:rPr>
              <a:t>算法的</a:t>
            </a:r>
            <a:r>
              <a:rPr lang="zh-CN" altLang="en-US" sz="3600" b="1" dirty="0">
                <a:solidFill>
                  <a:srgbClr val="FF0000"/>
                </a:solidFill>
                <a:ea typeface="隶书" pitchFamily="49" charset="-122"/>
              </a:rPr>
              <a:t>时间复杂度</a:t>
            </a:r>
            <a:r>
              <a:rPr lang="zh-CN" altLang="en-US" sz="3600" dirty="0"/>
              <a:t>为</a:t>
            </a:r>
            <a:r>
              <a:rPr lang="en-US" altLang="zh-CN" sz="3600" dirty="0"/>
              <a:t>:</a:t>
            </a:r>
            <a:endParaRPr lang="en-US" altLang="zh-CN" sz="3600" dirty="0"/>
          </a:p>
        </p:txBody>
      </p:sp>
      <p:sp>
        <p:nvSpPr>
          <p:cNvPr id="57349" name="Text Box 5"/>
          <p:cNvSpPr txBox="1"/>
          <p:nvPr/>
        </p:nvSpPr>
        <p:spPr>
          <a:xfrm>
            <a:off x="4953000" y="6003925"/>
            <a:ext cx="399732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/>
              <a:t>O(ListLength(L))</a:t>
            </a:r>
            <a:endParaRPr lang="en-US" altLang="zh-CN" sz="4000" dirty="0"/>
          </a:p>
        </p:txBody>
      </p:sp>
      <p:sp>
        <p:nvSpPr>
          <p:cNvPr id="57350" name="Text Box 6">
            <a:hlinkClick r:id="" action="ppaction://hlinkshowjump?jump=nextslide"/>
          </p:cNvPr>
          <p:cNvSpPr txBox="1"/>
          <p:nvPr/>
        </p:nvSpPr>
        <p:spPr>
          <a:xfrm>
            <a:off x="933450" y="4622800"/>
            <a:ext cx="140335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800" b="1" dirty="0">
                <a:solidFill>
                  <a:srgbClr val="6600CC"/>
                </a:solidFill>
              </a:rPr>
              <a:t>……</a:t>
            </a:r>
            <a:endParaRPr lang="en-US" altLang="zh-CN" sz="3600" dirty="0"/>
          </a:p>
        </p:txBody>
      </p:sp>
      <p:sp>
        <p:nvSpPr>
          <p:cNvPr id="57351" name="Rectangle 7"/>
          <p:cNvSpPr/>
          <p:nvPr/>
        </p:nvSpPr>
        <p:spPr>
          <a:xfrm>
            <a:off x="512763" y="1828800"/>
            <a:ext cx="8199437" cy="3013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p = L;    j = 0;</a:t>
            </a: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while </a:t>
            </a:r>
            <a:r>
              <a:rPr lang="en-US" altLang="zh-CN" dirty="0">
                <a:solidFill>
                  <a:srgbClr val="FF0000"/>
                </a:solidFill>
              </a:rPr>
              <a:t>(p </a:t>
            </a:r>
            <a:r>
              <a:rPr lang="en-US" altLang="zh-CN" b="1" dirty="0">
                <a:solidFill>
                  <a:srgbClr val="FF0000"/>
                </a:solidFill>
              </a:rPr>
              <a:t>&amp;&amp;</a:t>
            </a:r>
            <a:r>
              <a:rPr lang="en-US" altLang="zh-CN" dirty="0">
                <a:solidFill>
                  <a:srgbClr val="FF0000"/>
                </a:solidFill>
              </a:rPr>
              <a:t> j &lt; i-1)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{ </a:t>
            </a:r>
            <a:r>
              <a:rPr lang="en-US" altLang="zh-CN" dirty="0">
                <a:solidFill>
                  <a:srgbClr val="FF0000"/>
                </a:solidFill>
              </a:rPr>
              <a:t>p = p-&gt;next;  ++j;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r>
              <a:rPr lang="en-US" altLang="zh-CN" b="1" dirty="0"/>
              <a:t> 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99"/>
                </a:solidFill>
              </a:rPr>
              <a:t>//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rgbClr val="000099"/>
                </a:solidFill>
              </a:rPr>
              <a:t>寻找第 </a:t>
            </a:r>
            <a:r>
              <a:rPr lang="en-US" altLang="zh-CN" b="1" dirty="0">
                <a:solidFill>
                  <a:srgbClr val="000099"/>
                </a:solidFill>
              </a:rPr>
              <a:t>i-1 </a:t>
            </a:r>
            <a:r>
              <a:rPr lang="zh-CN" altLang="en-US" b="1" dirty="0">
                <a:solidFill>
                  <a:srgbClr val="000099"/>
                </a:solidFill>
              </a:rPr>
              <a:t>个结点</a:t>
            </a:r>
            <a:endParaRPr lang="zh-CN" altLang="en-US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if</a:t>
            </a:r>
            <a:r>
              <a:rPr lang="en-US" altLang="zh-CN" dirty="0"/>
              <a:t> (</a:t>
            </a:r>
            <a:r>
              <a:rPr lang="en-US" altLang="zh-CN" b="1" dirty="0"/>
              <a:t>!</a:t>
            </a:r>
            <a:r>
              <a:rPr lang="en-US" altLang="zh-CN" dirty="0"/>
              <a:t>p</a:t>
            </a:r>
            <a:r>
              <a:rPr lang="en-US" altLang="zh-CN" b="1" dirty="0"/>
              <a:t> || </a:t>
            </a:r>
            <a:r>
              <a:rPr lang="en-US" altLang="zh-CN" dirty="0"/>
              <a:t>j &gt; i-1)</a:t>
            </a:r>
            <a:endParaRPr lang="en-US" altLang="zh-CN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      </a:t>
            </a:r>
            <a:r>
              <a:rPr lang="en-US" altLang="zh-CN" b="1" dirty="0"/>
              <a:t>return</a:t>
            </a:r>
            <a:r>
              <a:rPr lang="en-US" altLang="zh-CN" dirty="0"/>
              <a:t> ERROR;      </a:t>
            </a:r>
            <a:r>
              <a:rPr lang="en-US" altLang="zh-CN" dirty="0">
                <a:solidFill>
                  <a:srgbClr val="000099"/>
                </a:solidFill>
              </a:rPr>
              <a:t>//</a:t>
            </a:r>
            <a:r>
              <a:rPr lang="en-US" altLang="zh-CN" sz="2400" dirty="0"/>
              <a:t> </a:t>
            </a:r>
            <a:r>
              <a:rPr lang="en-US" altLang="zh-CN" b="1" dirty="0">
                <a:solidFill>
                  <a:srgbClr val="000099"/>
                </a:solidFill>
              </a:rPr>
              <a:t>i </a:t>
            </a:r>
            <a:r>
              <a:rPr lang="zh-CN" altLang="en-US" b="1" dirty="0">
                <a:solidFill>
                  <a:srgbClr val="000099"/>
                </a:solidFill>
              </a:rPr>
              <a:t>大于表长或者小于</a:t>
            </a:r>
            <a:r>
              <a:rPr lang="en-US" altLang="zh-CN" b="1" dirty="0">
                <a:solidFill>
                  <a:srgbClr val="000099"/>
                </a:solidFill>
              </a:rPr>
              <a:t>1 </a:t>
            </a:r>
            <a:endParaRPr lang="en-US" altLang="zh-CN" b="1" dirty="0">
              <a:solidFill>
                <a:srgbClr val="000099"/>
              </a:solidFill>
            </a:endParaRPr>
          </a:p>
        </p:txBody>
      </p:sp>
      <p:sp>
        <p:nvSpPr>
          <p:cNvPr id="57353" name="AutoShape 9">
            <a:hlinkClick r:id="rId1" action="ppaction://hlinksldjump"/>
          </p:cNvPr>
          <p:cNvSpPr/>
          <p:nvPr/>
        </p:nvSpPr>
        <p:spPr>
          <a:xfrm>
            <a:off x="8534400" y="5486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1" grpId="0"/>
      <p:bldP spid="5735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/>
          <p:nvPr/>
        </p:nvSpPr>
        <p:spPr>
          <a:xfrm>
            <a:off x="609600" y="457200"/>
            <a:ext cx="8077200" cy="3386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CC"/>
                </a:solidFill>
              </a:rPr>
              <a:t>s = (LinkList) </a:t>
            </a:r>
            <a:r>
              <a:rPr lang="en-US" altLang="zh-CN" sz="3600" b="1" dirty="0">
                <a:solidFill>
                  <a:srgbClr val="6600CC"/>
                </a:solidFill>
              </a:rPr>
              <a:t>malloc </a:t>
            </a:r>
            <a:r>
              <a:rPr lang="en-US" altLang="zh-CN" sz="3600" dirty="0">
                <a:solidFill>
                  <a:srgbClr val="6600CC"/>
                </a:solidFill>
              </a:rPr>
              <a:t>( </a:t>
            </a:r>
            <a:r>
              <a:rPr lang="en-US" altLang="zh-CN" sz="3600" b="1" dirty="0">
                <a:solidFill>
                  <a:srgbClr val="6600CC"/>
                </a:solidFill>
              </a:rPr>
              <a:t>sizeof </a:t>
            </a:r>
            <a:r>
              <a:rPr lang="en-US" altLang="zh-CN" sz="3600" dirty="0">
                <a:solidFill>
                  <a:srgbClr val="6600CC"/>
                </a:solidFill>
              </a:rPr>
              <a:t>(LNode));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/>
              <a:t>                               </a:t>
            </a:r>
            <a:r>
              <a:rPr lang="en-US" altLang="zh-CN" sz="3600" dirty="0">
                <a:solidFill>
                  <a:srgbClr val="000099"/>
                </a:solidFill>
              </a:rPr>
              <a:t>// </a:t>
            </a:r>
            <a:r>
              <a:rPr lang="zh-CN" altLang="en-US" sz="3600" dirty="0">
                <a:solidFill>
                  <a:srgbClr val="000099"/>
                </a:solidFill>
              </a:rPr>
              <a:t>生成新结点</a:t>
            </a:r>
            <a:endParaRPr lang="zh-CN" altLang="en-US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CC"/>
                </a:solidFill>
              </a:rPr>
              <a:t>s</a:t>
            </a:r>
            <a:r>
              <a:rPr lang="en-US" altLang="zh-CN" sz="3600" b="1" dirty="0">
                <a:solidFill>
                  <a:srgbClr val="6600CC"/>
                </a:solidFill>
              </a:rPr>
              <a:t>-&gt;</a:t>
            </a:r>
            <a:r>
              <a:rPr lang="en-US" altLang="zh-CN" sz="3600" dirty="0">
                <a:solidFill>
                  <a:srgbClr val="6600CC"/>
                </a:solidFill>
              </a:rPr>
              <a:t>data = e; </a:t>
            </a:r>
            <a:endParaRPr lang="en-US" altLang="zh-CN" sz="3600" dirty="0">
              <a:solidFill>
                <a:srgbClr val="6600CC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CC"/>
                </a:solidFill>
              </a:rPr>
              <a:t>s-&gt;next = p-&gt;next;      p</a:t>
            </a:r>
            <a:r>
              <a:rPr lang="en-US" altLang="zh-CN" sz="3600" b="1" dirty="0">
                <a:solidFill>
                  <a:srgbClr val="6600CC"/>
                </a:solidFill>
              </a:rPr>
              <a:t>-&gt;</a:t>
            </a:r>
            <a:r>
              <a:rPr lang="en-US" altLang="zh-CN" sz="3600" dirty="0">
                <a:solidFill>
                  <a:srgbClr val="6600CC"/>
                </a:solidFill>
              </a:rPr>
              <a:t>next = s;</a:t>
            </a:r>
            <a:r>
              <a:rPr lang="en-US" altLang="zh-CN" sz="3600" dirty="0">
                <a:solidFill>
                  <a:srgbClr val="000099"/>
                </a:solidFill>
              </a:rPr>
              <a:t> // </a:t>
            </a:r>
            <a:r>
              <a:rPr lang="zh-CN" altLang="en-US" sz="3600" dirty="0">
                <a:solidFill>
                  <a:srgbClr val="000099"/>
                </a:solidFill>
              </a:rPr>
              <a:t>插入</a:t>
            </a:r>
            <a:endParaRPr lang="zh-CN" altLang="en-US" sz="3600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/>
              <a:t>return</a:t>
            </a:r>
            <a:r>
              <a:rPr lang="en-US" altLang="zh-CN" sz="3600" dirty="0"/>
              <a:t> OK;</a:t>
            </a:r>
            <a:endParaRPr lang="en-US" altLang="zh-CN" sz="3600" dirty="0"/>
          </a:p>
        </p:txBody>
      </p:sp>
      <p:grpSp>
        <p:nvGrpSpPr>
          <p:cNvPr id="2" name="Group 4"/>
          <p:cNvGrpSpPr/>
          <p:nvPr/>
        </p:nvGrpSpPr>
        <p:grpSpPr>
          <a:xfrm>
            <a:off x="4038600" y="5562600"/>
            <a:ext cx="1066800" cy="609600"/>
            <a:chOff x="2544" y="3600"/>
            <a:chExt cx="672" cy="384"/>
          </a:xfrm>
        </p:grpSpPr>
        <p:sp>
          <p:nvSpPr>
            <p:cNvPr id="79896" name="Rectangle 5"/>
            <p:cNvSpPr/>
            <p:nvPr/>
          </p:nvSpPr>
          <p:spPr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25400" cap="flat" cmpd="sng">
              <a:solidFill>
                <a:srgbClr val="99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990000"/>
                  </a:solidFill>
                </a:rPr>
                <a:t> e</a:t>
              </a:r>
              <a:endParaRPr lang="en-US" altLang="zh-CN" sz="3600" dirty="0"/>
            </a:p>
          </p:txBody>
        </p:sp>
        <p:sp>
          <p:nvSpPr>
            <p:cNvPr id="79897" name="Line 6"/>
            <p:cNvSpPr/>
            <p:nvPr/>
          </p:nvSpPr>
          <p:spPr>
            <a:xfrm>
              <a:off x="3024" y="3600"/>
              <a:ext cx="0" cy="384"/>
            </a:xfrm>
            <a:prstGeom prst="line">
              <a:avLst/>
            </a:prstGeom>
            <a:ln w="254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27"/>
          <p:cNvGrpSpPr/>
          <p:nvPr/>
        </p:nvGrpSpPr>
        <p:grpSpPr>
          <a:xfrm>
            <a:off x="1371600" y="4419600"/>
            <a:ext cx="1981200" cy="609600"/>
            <a:chOff x="864" y="2784"/>
            <a:chExt cx="1248" cy="384"/>
          </a:xfrm>
        </p:grpSpPr>
        <p:sp>
          <p:nvSpPr>
            <p:cNvPr id="79893" name="Rectangle 8"/>
            <p:cNvSpPr/>
            <p:nvPr/>
          </p:nvSpPr>
          <p:spPr>
            <a:xfrm>
              <a:off x="1440" y="278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79894" name="Line 9"/>
            <p:cNvSpPr/>
            <p:nvPr/>
          </p:nvSpPr>
          <p:spPr>
            <a:xfrm>
              <a:off x="1920" y="2784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95" name="Line 12"/>
            <p:cNvSpPr/>
            <p:nvPr/>
          </p:nvSpPr>
          <p:spPr>
            <a:xfrm>
              <a:off x="864" y="2976"/>
              <a:ext cx="576" cy="0"/>
            </a:xfrm>
            <a:prstGeom prst="line">
              <a:avLst/>
            </a:prstGeom>
            <a:ln w="31750" cap="flat" cmpd="sng">
              <a:solidFill>
                <a:srgbClr val="000080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4" name="Group 28"/>
          <p:cNvGrpSpPr/>
          <p:nvPr/>
        </p:nvGrpSpPr>
        <p:grpSpPr>
          <a:xfrm>
            <a:off x="3200400" y="4419600"/>
            <a:ext cx="3886200" cy="609600"/>
            <a:chOff x="2016" y="2784"/>
            <a:chExt cx="2448" cy="384"/>
          </a:xfrm>
        </p:grpSpPr>
        <p:sp>
          <p:nvSpPr>
            <p:cNvPr id="79889" name="Rectangle 10"/>
            <p:cNvSpPr/>
            <p:nvPr/>
          </p:nvSpPr>
          <p:spPr>
            <a:xfrm>
              <a:off x="3360" y="278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</a:t>
              </a:r>
              <a:endParaRPr lang="en-US" altLang="zh-CN" sz="3600" dirty="0"/>
            </a:p>
          </p:txBody>
        </p:sp>
        <p:sp>
          <p:nvSpPr>
            <p:cNvPr id="79890" name="Line 11"/>
            <p:cNvSpPr/>
            <p:nvPr/>
          </p:nvSpPr>
          <p:spPr>
            <a:xfrm>
              <a:off x="3840" y="2784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91" name="Line 13"/>
            <p:cNvSpPr/>
            <p:nvPr/>
          </p:nvSpPr>
          <p:spPr>
            <a:xfrm>
              <a:off x="2016" y="2976"/>
              <a:ext cx="1344" cy="0"/>
            </a:xfrm>
            <a:prstGeom prst="line">
              <a:avLst/>
            </a:prstGeom>
            <a:ln w="31750" cap="flat" cmpd="sng">
              <a:solidFill>
                <a:srgbClr val="000080"/>
              </a:solidFill>
              <a:prstDash val="solid"/>
              <a:headEnd type="oval" w="sm" len="sm"/>
              <a:tailEnd type="triangle" w="med" len="lg"/>
            </a:ln>
          </p:spPr>
        </p:sp>
        <p:sp>
          <p:nvSpPr>
            <p:cNvPr id="79892" name="Line 14"/>
            <p:cNvSpPr/>
            <p:nvPr/>
          </p:nvSpPr>
          <p:spPr>
            <a:xfrm>
              <a:off x="3936" y="2976"/>
              <a:ext cx="528" cy="0"/>
            </a:xfrm>
            <a:prstGeom prst="line">
              <a:avLst/>
            </a:prstGeom>
            <a:ln w="31750" cap="flat" cmpd="sng">
              <a:solidFill>
                <a:srgbClr val="000080"/>
              </a:solidFill>
              <a:prstDash val="solid"/>
              <a:headEnd type="oval" w="sm" len="sm"/>
              <a:tailEnd type="triangle" w="med" len="lg"/>
            </a:ln>
          </p:spPr>
        </p:sp>
      </p:grpSp>
      <p:sp useBgFill="1">
        <p:nvSpPr>
          <p:cNvPr id="131087" name="Rectangle 15"/>
          <p:cNvSpPr/>
          <p:nvPr/>
        </p:nvSpPr>
        <p:spPr>
          <a:xfrm>
            <a:off x="3200400" y="4648200"/>
            <a:ext cx="2133600" cy="1524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2286000" y="4419600"/>
            <a:ext cx="1066800" cy="609600"/>
            <a:chOff x="1440" y="3504"/>
            <a:chExt cx="672" cy="384"/>
          </a:xfrm>
        </p:grpSpPr>
        <p:sp>
          <p:nvSpPr>
            <p:cNvPr id="79887" name="Rectangle 17"/>
            <p:cNvSpPr/>
            <p:nvPr/>
          </p:nvSpPr>
          <p:spPr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2225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79888" name="Line 18"/>
            <p:cNvSpPr/>
            <p:nvPr/>
          </p:nvSpPr>
          <p:spPr>
            <a:xfrm>
              <a:off x="1920" y="3504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131091" name="AutoShape 19"/>
          <p:cNvCxnSpPr>
            <a:stCxn id="79887" idx="3"/>
            <a:endCxn id="79896" idx="1"/>
          </p:cNvCxnSpPr>
          <p:nvPr/>
        </p:nvCxnSpPr>
        <p:spPr>
          <a:xfrm>
            <a:off x="3363913" y="4724400"/>
            <a:ext cx="661987" cy="1143000"/>
          </a:xfrm>
          <a:prstGeom prst="bentConnector3">
            <a:avLst>
              <a:gd name="adj1" fmla="val 50120"/>
            </a:avLst>
          </a:prstGeom>
          <a:ln w="31750" cap="flat" cmpd="sng">
            <a:solidFill>
              <a:srgbClr val="008080"/>
            </a:solidFill>
            <a:prstDash val="solid"/>
            <a:miter/>
            <a:headEnd type="oval" w="sm" len="sm"/>
            <a:tailEnd type="triangle" w="med" len="lg"/>
          </a:ln>
        </p:spPr>
      </p:cxnSp>
      <p:cxnSp>
        <p:nvCxnSpPr>
          <p:cNvPr id="79881" name="AutoShape 20"/>
          <p:cNvCxnSpPr>
            <a:stCxn id="79896" idx="3"/>
            <a:endCxn id="79889" idx="2"/>
          </p:cNvCxnSpPr>
          <p:nvPr/>
        </p:nvCxnSpPr>
        <p:spPr>
          <a:xfrm flipV="1">
            <a:off x="5118100" y="5040313"/>
            <a:ext cx="749300" cy="827087"/>
          </a:xfrm>
          <a:prstGeom prst="bentConnector2">
            <a:avLst/>
          </a:prstGeom>
          <a:ln w="31750" cap="flat" cmpd="sng">
            <a:solidFill>
              <a:srgbClr val="008080"/>
            </a:solidFill>
            <a:prstDash val="solid"/>
            <a:miter/>
            <a:headEnd type="oval" w="sm" len="sm"/>
            <a:tailEnd type="triangle" w="med" len="lg"/>
          </a:ln>
        </p:spPr>
      </p:cxnSp>
      <p:sp>
        <p:nvSpPr>
          <p:cNvPr id="131093" name="AutoShape 21"/>
          <p:cNvSpPr/>
          <p:nvPr/>
        </p:nvSpPr>
        <p:spPr>
          <a:xfrm>
            <a:off x="2590800" y="5943600"/>
            <a:ext cx="1371600" cy="381000"/>
          </a:xfrm>
          <a:prstGeom prst="rightArrowCallout">
            <a:avLst>
              <a:gd name="adj1" fmla="val 25000"/>
              <a:gd name="adj2" fmla="val 26666"/>
              <a:gd name="adj3" fmla="val 105000"/>
              <a:gd name="adj4" fmla="val 33333"/>
            </a:avLst>
          </a:prstGeom>
          <a:solidFill>
            <a:srgbClr val="FFFF99">
              <a:alpha val="50195"/>
            </a:srgbClr>
          </a:solidFill>
          <a:ln w="952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s</a:t>
            </a:r>
            <a:endParaRPr lang="en-US" altLang="zh-CN" sz="3600" dirty="0"/>
          </a:p>
        </p:txBody>
      </p:sp>
      <p:sp>
        <p:nvSpPr>
          <p:cNvPr id="131095" name="AutoShape 23"/>
          <p:cNvSpPr/>
          <p:nvPr/>
        </p:nvSpPr>
        <p:spPr>
          <a:xfrm>
            <a:off x="1143000" y="4191000"/>
            <a:ext cx="1143000" cy="381000"/>
          </a:xfrm>
          <a:prstGeom prst="rightArrowCallout">
            <a:avLst>
              <a:gd name="adj1" fmla="val 25000"/>
              <a:gd name="adj2" fmla="val 25000"/>
              <a:gd name="adj3" fmla="val 50000"/>
              <a:gd name="adj4" fmla="val 36662"/>
            </a:avLst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p</a:t>
            </a:r>
            <a:endParaRPr lang="en-US" altLang="zh-CN" sz="3600" dirty="0"/>
          </a:p>
        </p:txBody>
      </p:sp>
      <p:sp>
        <p:nvSpPr>
          <p:cNvPr id="131097" name="Line 25"/>
          <p:cNvSpPr/>
          <p:nvPr/>
        </p:nvSpPr>
        <p:spPr>
          <a:xfrm>
            <a:off x="685800" y="3124200"/>
            <a:ext cx="3352800" cy="0"/>
          </a:xfrm>
          <a:prstGeom prst="line">
            <a:avLst/>
          </a:prstGeom>
          <a:ln w="571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98" name="Line 26"/>
          <p:cNvSpPr/>
          <p:nvPr/>
        </p:nvSpPr>
        <p:spPr>
          <a:xfrm>
            <a:off x="4800600" y="3124200"/>
            <a:ext cx="2133600" cy="0"/>
          </a:xfrm>
          <a:prstGeom prst="line">
            <a:avLst/>
          </a:prstGeom>
          <a:ln w="571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01" name="AutoShape 29">
            <a:hlinkClick r:id="" action="ppaction://hlinkshowjump?jump=lastslideviewed"/>
          </p:cNvPr>
          <p:cNvSpPr/>
          <p:nvPr/>
        </p:nvSpPr>
        <p:spPr>
          <a:xfrm>
            <a:off x="8229600" y="6096000"/>
            <a:ext cx="457200" cy="457200"/>
          </a:xfrm>
          <a:prstGeom prst="actionButtonReturn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7" grpId="0" animBg="1"/>
      <p:bldP spid="131093" grpId="0" animBg="1"/>
      <p:bldP spid="131095" grpId="0" animBg="1"/>
      <p:bldP spid="13110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304800" y="461963"/>
            <a:ext cx="8763000" cy="1701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4800" dirty="0">
                <a:solidFill>
                  <a:schemeClr val="bg2"/>
                </a:solidFill>
              </a:rPr>
              <a:t>线性表</a:t>
            </a:r>
            <a:r>
              <a:rPr lang="zh-CN" altLang="en-US" sz="4000" dirty="0"/>
              <a:t>的操作</a:t>
            </a:r>
            <a:r>
              <a:rPr lang="en-US" altLang="zh-CN" sz="4000" b="1" dirty="0">
                <a:solidFill>
                  <a:srgbClr val="6600CC"/>
                </a:solidFill>
              </a:rPr>
              <a:t>ListDelete (&amp;L, i, &amp;e)</a:t>
            </a:r>
            <a:r>
              <a:rPr lang="zh-CN" altLang="en-US" sz="4000" dirty="0"/>
              <a:t>在链表中的实现</a:t>
            </a:r>
            <a:r>
              <a:rPr lang="en-US" altLang="zh-CN" sz="4000" dirty="0"/>
              <a:t>:</a:t>
            </a:r>
            <a:endParaRPr lang="en-US" altLang="zh-CN" sz="4000" dirty="0"/>
          </a:p>
        </p:txBody>
      </p:sp>
      <p:sp>
        <p:nvSpPr>
          <p:cNvPr id="58371" name="Text Box 3"/>
          <p:cNvSpPr txBox="1"/>
          <p:nvPr/>
        </p:nvSpPr>
        <p:spPr>
          <a:xfrm>
            <a:off x="1203325" y="2405063"/>
            <a:ext cx="6035675" cy="162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有序对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en-US" altLang="zh-CN" sz="3600" b="1" baseline="-25000" dirty="0">
                <a:solidFill>
                  <a:srgbClr val="000099"/>
                </a:solidFill>
                <a:ea typeface="楷体_GB2312" pitchFamily="49" charset="-122"/>
              </a:rPr>
              <a:t>i-1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, a</a:t>
            </a:r>
            <a:r>
              <a:rPr lang="en-US" altLang="zh-CN" sz="3600" b="1" baseline="-25000" dirty="0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 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en-US" altLang="zh-CN" sz="3600" b="1" baseline="-25000" dirty="0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, a</a:t>
            </a:r>
            <a:r>
              <a:rPr lang="en-US" altLang="zh-CN" sz="3600" b="1" baseline="-25000" dirty="0">
                <a:solidFill>
                  <a:srgbClr val="000099"/>
                </a:solidFill>
                <a:ea typeface="楷体_GB2312" pitchFamily="49" charset="-122"/>
              </a:rPr>
              <a:t>i+1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&gt; </a:t>
            </a:r>
            <a:endParaRPr lang="en-US" altLang="zh-CN" sz="36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改变为 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a</a:t>
            </a:r>
            <a:r>
              <a:rPr lang="en-US" altLang="zh-CN" sz="3600" b="1" baseline="-25000" dirty="0">
                <a:solidFill>
                  <a:srgbClr val="000099"/>
                </a:solidFill>
                <a:ea typeface="楷体_GB2312" pitchFamily="49" charset="-122"/>
              </a:rPr>
              <a:t>i-1</a:t>
            </a:r>
            <a:r>
              <a:rPr lang="en-US" altLang="zh-CN" sz="3600" b="1" dirty="0">
                <a:solidFill>
                  <a:srgbClr val="000099"/>
                </a:solidFill>
                <a:ea typeface="楷体_GB2312" pitchFamily="49" charset="-122"/>
              </a:rPr>
              <a:t>, a</a:t>
            </a:r>
            <a:r>
              <a:rPr lang="en-US" altLang="zh-CN" sz="3600" b="1" baseline="-25000" dirty="0">
                <a:solidFill>
                  <a:srgbClr val="000099"/>
                </a:solidFill>
                <a:ea typeface="楷体_GB2312" pitchFamily="49" charset="-122"/>
              </a:rPr>
              <a:t>i+1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endParaRPr lang="en-US" altLang="zh-CN" sz="40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1066800" y="4724400"/>
            <a:ext cx="2057400" cy="609600"/>
            <a:chOff x="672" y="2976"/>
            <a:chExt cx="1296" cy="384"/>
          </a:xfrm>
        </p:grpSpPr>
        <p:sp>
          <p:nvSpPr>
            <p:cNvPr id="80916" name="Rectangle 5"/>
            <p:cNvSpPr/>
            <p:nvPr/>
          </p:nvSpPr>
          <p:spPr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80917" name="Line 6"/>
            <p:cNvSpPr/>
            <p:nvPr/>
          </p:nvSpPr>
          <p:spPr>
            <a:xfrm>
              <a:off x="1776" y="2976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8" name="Line 12"/>
            <p:cNvSpPr/>
            <p:nvPr/>
          </p:nvSpPr>
          <p:spPr>
            <a:xfrm>
              <a:off x="672" y="3168"/>
              <a:ext cx="624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3" name="Group 24"/>
          <p:cNvGrpSpPr/>
          <p:nvPr/>
        </p:nvGrpSpPr>
        <p:grpSpPr>
          <a:xfrm>
            <a:off x="2971800" y="4724400"/>
            <a:ext cx="2133600" cy="609600"/>
            <a:chOff x="1872" y="2976"/>
            <a:chExt cx="1344" cy="384"/>
          </a:xfrm>
        </p:grpSpPr>
        <p:sp>
          <p:nvSpPr>
            <p:cNvPr id="80913" name="Rectangle 8"/>
            <p:cNvSpPr/>
            <p:nvPr/>
          </p:nvSpPr>
          <p:spPr>
            <a:xfrm>
              <a:off x="2544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</a:t>
              </a:r>
              <a:endParaRPr lang="en-US" altLang="zh-CN" sz="3600" dirty="0"/>
            </a:p>
          </p:txBody>
        </p:sp>
        <p:sp>
          <p:nvSpPr>
            <p:cNvPr id="80914" name="Line 9"/>
            <p:cNvSpPr/>
            <p:nvPr/>
          </p:nvSpPr>
          <p:spPr>
            <a:xfrm>
              <a:off x="3024" y="2976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5" name="Line 13"/>
            <p:cNvSpPr/>
            <p:nvPr/>
          </p:nvSpPr>
          <p:spPr>
            <a:xfrm>
              <a:off x="1872" y="3168"/>
              <a:ext cx="672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4" name="Group 25"/>
          <p:cNvGrpSpPr/>
          <p:nvPr/>
        </p:nvGrpSpPr>
        <p:grpSpPr>
          <a:xfrm>
            <a:off x="4953000" y="4724400"/>
            <a:ext cx="3048000" cy="609600"/>
            <a:chOff x="3120" y="2976"/>
            <a:chExt cx="1920" cy="384"/>
          </a:xfrm>
        </p:grpSpPr>
        <p:sp>
          <p:nvSpPr>
            <p:cNvPr id="80909" name="Rectangle 10"/>
            <p:cNvSpPr/>
            <p:nvPr/>
          </p:nvSpPr>
          <p:spPr>
            <a:xfrm>
              <a:off x="3792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i+1</a:t>
              </a:r>
              <a:endParaRPr lang="en-US" altLang="zh-CN" sz="3600" dirty="0"/>
            </a:p>
          </p:txBody>
        </p:sp>
        <p:sp>
          <p:nvSpPr>
            <p:cNvPr id="80910" name="Line 11"/>
            <p:cNvSpPr/>
            <p:nvPr/>
          </p:nvSpPr>
          <p:spPr>
            <a:xfrm>
              <a:off x="4272" y="2976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11" name="Line 14"/>
            <p:cNvSpPr/>
            <p:nvPr/>
          </p:nvSpPr>
          <p:spPr>
            <a:xfrm>
              <a:off x="3120" y="3168"/>
              <a:ext cx="672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oval" w="sm" len="sm"/>
              <a:tailEnd type="triangle" w="med" len="lg"/>
            </a:ln>
          </p:spPr>
        </p:sp>
        <p:sp>
          <p:nvSpPr>
            <p:cNvPr id="80912" name="Line 15"/>
            <p:cNvSpPr/>
            <p:nvPr/>
          </p:nvSpPr>
          <p:spPr>
            <a:xfrm>
              <a:off x="4368" y="3168"/>
              <a:ext cx="672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oval" w="sm" len="sm"/>
              <a:tailEnd type="triangle" w="med" len="lg"/>
            </a:ln>
          </p:spPr>
        </p:sp>
      </p:grpSp>
      <p:sp useBgFill="1">
        <p:nvSpPr>
          <p:cNvPr id="58385" name="Rectangle 17"/>
          <p:cNvSpPr/>
          <p:nvPr/>
        </p:nvSpPr>
        <p:spPr>
          <a:xfrm>
            <a:off x="2895600" y="4953000"/>
            <a:ext cx="1143000" cy="2286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5" name="Group 22"/>
          <p:cNvGrpSpPr/>
          <p:nvPr/>
        </p:nvGrpSpPr>
        <p:grpSpPr>
          <a:xfrm>
            <a:off x="2057400" y="4724400"/>
            <a:ext cx="1066800" cy="609600"/>
            <a:chOff x="1296" y="2976"/>
            <a:chExt cx="672" cy="384"/>
          </a:xfrm>
        </p:grpSpPr>
        <p:sp>
          <p:nvSpPr>
            <p:cNvPr id="80907" name="Rectangle 18"/>
            <p:cNvSpPr/>
            <p:nvPr/>
          </p:nvSpPr>
          <p:spPr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80908" name="Line 19"/>
            <p:cNvSpPr/>
            <p:nvPr/>
          </p:nvSpPr>
          <p:spPr>
            <a:xfrm>
              <a:off x="1776" y="2976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58388" name="AutoShape 20"/>
          <p:cNvCxnSpPr>
            <a:stCxn id="80907" idx="3"/>
            <a:endCxn id="80909" idx="2"/>
          </p:cNvCxnSpPr>
          <p:nvPr/>
        </p:nvCxnSpPr>
        <p:spPr>
          <a:xfrm>
            <a:off x="3138488" y="5029200"/>
            <a:ext cx="3414712" cy="319088"/>
          </a:xfrm>
          <a:prstGeom prst="bentConnector4">
            <a:avLst>
              <a:gd name="adj1" fmla="val 12972"/>
              <a:gd name="adj2" fmla="val 364181"/>
            </a:avLst>
          </a:prstGeom>
          <a:ln w="31750" cap="flat" cmpd="sng">
            <a:solidFill>
              <a:srgbClr val="008080"/>
            </a:solidFill>
            <a:prstDash val="solid"/>
            <a:miter/>
            <a:headEnd type="oval" w="sm" len="med"/>
            <a:tailEnd type="triangle" w="med" len="lg"/>
          </a:ln>
        </p:spPr>
      </p:cxnSp>
      <p:sp useBgFill="1">
        <p:nvSpPr>
          <p:cNvPr id="58389" name="Rectangle 21"/>
          <p:cNvSpPr/>
          <p:nvPr/>
        </p:nvSpPr>
        <p:spPr>
          <a:xfrm>
            <a:off x="3962400" y="4648200"/>
            <a:ext cx="2057400" cy="762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  <p:bldP spid="58385" grpId="0" animBg="1"/>
      <p:bldP spid="5838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Text Box 2"/>
          <p:cNvSpPr txBox="1"/>
          <p:nvPr/>
        </p:nvSpPr>
        <p:spPr>
          <a:xfrm>
            <a:off x="457200" y="152400"/>
            <a:ext cx="8245475" cy="2482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400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60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在单链表中</a:t>
            </a:r>
            <a:r>
              <a:rPr lang="zh-CN" altLang="en-US" sz="36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删除第</a:t>
            </a:r>
            <a:r>
              <a:rPr lang="zh-CN" altLang="en-US" sz="360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i </a:t>
            </a:r>
            <a:r>
              <a:rPr lang="zh-CN" altLang="en-US" sz="36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个结点</a:t>
            </a:r>
            <a:r>
              <a:rPr lang="zh-CN" altLang="en-US" sz="360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36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lang="zh-CN" altLang="en-US" sz="360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3600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找到线性表中第</a:t>
            </a:r>
            <a:r>
              <a:rPr lang="en-US" altLang="zh-CN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zh-CN" altLang="en-US" sz="36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个结点，修改其指向后继的指针。</a:t>
            </a:r>
            <a:endParaRPr lang="zh-CN" altLang="en-US" sz="36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1066800" y="5029200"/>
            <a:ext cx="2057400" cy="609600"/>
            <a:chOff x="672" y="3168"/>
            <a:chExt cx="1296" cy="384"/>
          </a:xfrm>
        </p:grpSpPr>
        <p:sp>
          <p:nvSpPr>
            <p:cNvPr id="81947" name="Rectangle 4"/>
            <p:cNvSpPr/>
            <p:nvPr/>
          </p:nvSpPr>
          <p:spPr>
            <a:xfrm>
              <a:off x="1296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81948" name="Line 5"/>
            <p:cNvSpPr/>
            <p:nvPr/>
          </p:nvSpPr>
          <p:spPr>
            <a:xfrm>
              <a:off x="1776" y="3168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49" name="Line 10"/>
            <p:cNvSpPr/>
            <p:nvPr/>
          </p:nvSpPr>
          <p:spPr>
            <a:xfrm>
              <a:off x="672" y="3360"/>
              <a:ext cx="624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3" name="Group 30"/>
          <p:cNvGrpSpPr/>
          <p:nvPr/>
        </p:nvGrpSpPr>
        <p:grpSpPr>
          <a:xfrm>
            <a:off x="2971800" y="5029200"/>
            <a:ext cx="2133600" cy="609600"/>
            <a:chOff x="1872" y="3168"/>
            <a:chExt cx="1344" cy="384"/>
          </a:xfrm>
        </p:grpSpPr>
        <p:sp>
          <p:nvSpPr>
            <p:cNvPr id="81944" name="Rectangle 6"/>
            <p:cNvSpPr/>
            <p:nvPr/>
          </p:nvSpPr>
          <p:spPr>
            <a:xfrm>
              <a:off x="2544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</a:t>
              </a:r>
              <a:endParaRPr lang="en-US" altLang="zh-CN" sz="3600" dirty="0"/>
            </a:p>
          </p:txBody>
        </p:sp>
        <p:sp>
          <p:nvSpPr>
            <p:cNvPr id="81945" name="Line 7"/>
            <p:cNvSpPr/>
            <p:nvPr/>
          </p:nvSpPr>
          <p:spPr>
            <a:xfrm>
              <a:off x="3024" y="3168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46" name="Line 11"/>
            <p:cNvSpPr/>
            <p:nvPr/>
          </p:nvSpPr>
          <p:spPr>
            <a:xfrm>
              <a:off x="1872" y="3360"/>
              <a:ext cx="672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oval" w="sm" len="sm"/>
              <a:tailEnd type="triangle" w="med" len="lg"/>
            </a:ln>
          </p:spPr>
        </p:sp>
      </p:grpSp>
      <p:grpSp>
        <p:nvGrpSpPr>
          <p:cNvPr id="4" name="Group 31"/>
          <p:cNvGrpSpPr/>
          <p:nvPr/>
        </p:nvGrpSpPr>
        <p:grpSpPr>
          <a:xfrm>
            <a:off x="4953000" y="5029200"/>
            <a:ext cx="3048000" cy="609600"/>
            <a:chOff x="3120" y="3168"/>
            <a:chExt cx="1920" cy="384"/>
          </a:xfrm>
        </p:grpSpPr>
        <p:sp>
          <p:nvSpPr>
            <p:cNvPr id="81940" name="Rectangle 8"/>
            <p:cNvSpPr/>
            <p:nvPr/>
          </p:nvSpPr>
          <p:spPr>
            <a:xfrm>
              <a:off x="3792" y="3168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i+1</a:t>
              </a:r>
              <a:endParaRPr lang="en-US" altLang="zh-CN" sz="3600" dirty="0"/>
            </a:p>
          </p:txBody>
        </p:sp>
        <p:sp>
          <p:nvSpPr>
            <p:cNvPr id="81941" name="Line 9"/>
            <p:cNvSpPr/>
            <p:nvPr/>
          </p:nvSpPr>
          <p:spPr>
            <a:xfrm>
              <a:off x="4272" y="3168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942" name="Line 12"/>
            <p:cNvSpPr/>
            <p:nvPr/>
          </p:nvSpPr>
          <p:spPr>
            <a:xfrm>
              <a:off x="3120" y="3360"/>
              <a:ext cx="672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oval" w="sm" len="sm"/>
              <a:tailEnd type="triangle" w="med" len="lg"/>
            </a:ln>
          </p:spPr>
        </p:sp>
        <p:sp>
          <p:nvSpPr>
            <p:cNvPr id="81943" name="Line 13"/>
            <p:cNvSpPr/>
            <p:nvPr/>
          </p:nvSpPr>
          <p:spPr>
            <a:xfrm>
              <a:off x="4368" y="3360"/>
              <a:ext cx="672" cy="0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oval" w="sm" len="sm"/>
              <a:tailEnd type="triangle" w="med" len="lg"/>
            </a:ln>
          </p:spPr>
        </p:sp>
      </p:grpSp>
      <p:sp useBgFill="1">
        <p:nvSpPr>
          <p:cNvPr id="132110" name="Rectangle 14"/>
          <p:cNvSpPr/>
          <p:nvPr/>
        </p:nvSpPr>
        <p:spPr>
          <a:xfrm>
            <a:off x="2895600" y="5257800"/>
            <a:ext cx="1143000" cy="2286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5" name="Group 15"/>
          <p:cNvGrpSpPr/>
          <p:nvPr/>
        </p:nvGrpSpPr>
        <p:grpSpPr>
          <a:xfrm>
            <a:off x="2057400" y="5029200"/>
            <a:ext cx="1066800" cy="609600"/>
            <a:chOff x="1296" y="2976"/>
            <a:chExt cx="672" cy="384"/>
          </a:xfrm>
        </p:grpSpPr>
        <p:sp>
          <p:nvSpPr>
            <p:cNvPr id="81938" name="Rectangle 16"/>
            <p:cNvSpPr/>
            <p:nvPr/>
          </p:nvSpPr>
          <p:spPr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rgbClr val="000099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rgbClr val="000099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81939" name="Line 17"/>
            <p:cNvSpPr/>
            <p:nvPr/>
          </p:nvSpPr>
          <p:spPr>
            <a:xfrm>
              <a:off x="1776" y="2976"/>
              <a:ext cx="0" cy="384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132114" name="AutoShape 18"/>
          <p:cNvCxnSpPr>
            <a:stCxn id="81938" idx="3"/>
            <a:endCxn id="81940" idx="2"/>
          </p:cNvCxnSpPr>
          <p:nvPr/>
        </p:nvCxnSpPr>
        <p:spPr>
          <a:xfrm>
            <a:off x="3138488" y="5334000"/>
            <a:ext cx="3414712" cy="319088"/>
          </a:xfrm>
          <a:prstGeom prst="bentConnector4">
            <a:avLst>
              <a:gd name="adj1" fmla="val 11856"/>
              <a:gd name="adj2" fmla="val 322389"/>
            </a:avLst>
          </a:prstGeom>
          <a:ln w="31750" cap="flat" cmpd="sng">
            <a:solidFill>
              <a:srgbClr val="008080"/>
            </a:solidFill>
            <a:prstDash val="solid"/>
            <a:miter/>
            <a:headEnd type="oval" w="sm" len="med"/>
            <a:tailEnd type="triangle" w="med" len="lg"/>
          </a:ln>
        </p:spPr>
      </p:cxnSp>
      <p:sp useBgFill="1">
        <p:nvSpPr>
          <p:cNvPr id="132115" name="Rectangle 19"/>
          <p:cNvSpPr/>
          <p:nvPr/>
        </p:nvSpPr>
        <p:spPr>
          <a:xfrm>
            <a:off x="3962400" y="4953000"/>
            <a:ext cx="2057400" cy="8382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32116" name="Rectangle 20"/>
          <p:cNvSpPr/>
          <p:nvPr/>
        </p:nvSpPr>
        <p:spPr>
          <a:xfrm>
            <a:off x="1628775" y="2438400"/>
            <a:ext cx="6067425" cy="1555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9900CC"/>
                </a:solidFill>
              </a:rPr>
              <a:t>q = p-&gt;next;   p-&gt;next = q-&gt;next;</a:t>
            </a:r>
            <a:r>
              <a:rPr lang="en-US" altLang="zh-CN" dirty="0"/>
              <a:t>  </a:t>
            </a:r>
            <a:endParaRPr lang="en-US" altLang="zh-CN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e = q-&gt;data;     </a:t>
            </a:r>
            <a:r>
              <a:rPr lang="en-US" altLang="zh-CN" b="1" i="1" dirty="0">
                <a:solidFill>
                  <a:srgbClr val="000099"/>
                </a:solidFill>
              </a:rPr>
              <a:t>free(q);</a:t>
            </a:r>
            <a:endParaRPr lang="en-US" altLang="zh-CN" b="1" i="1" dirty="0">
              <a:solidFill>
                <a:srgbClr val="000099"/>
              </a:solidFill>
            </a:endParaRPr>
          </a:p>
        </p:txBody>
      </p:sp>
      <p:sp>
        <p:nvSpPr>
          <p:cNvPr id="132118" name="Line 22"/>
          <p:cNvSpPr/>
          <p:nvPr/>
        </p:nvSpPr>
        <p:spPr>
          <a:xfrm>
            <a:off x="1371600" y="4572000"/>
            <a:ext cx="685800" cy="457200"/>
          </a:xfrm>
          <a:prstGeom prst="line">
            <a:avLst/>
          </a:prstGeom>
          <a:ln w="38100" cap="flat" cmpd="sng">
            <a:solidFill>
              <a:srgbClr val="9933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32119" name="Text Box 23"/>
          <p:cNvSpPr txBox="1"/>
          <p:nvPr/>
        </p:nvSpPr>
        <p:spPr>
          <a:xfrm>
            <a:off x="1050925" y="4006850"/>
            <a:ext cx="438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p</a:t>
            </a:r>
            <a:endParaRPr lang="en-US" altLang="zh-CN" sz="3600" dirty="0"/>
          </a:p>
        </p:txBody>
      </p:sp>
      <p:sp>
        <p:nvSpPr>
          <p:cNvPr id="132120" name="Line 24"/>
          <p:cNvSpPr/>
          <p:nvPr/>
        </p:nvSpPr>
        <p:spPr>
          <a:xfrm>
            <a:off x="3733800" y="4572000"/>
            <a:ext cx="685800" cy="457200"/>
          </a:xfrm>
          <a:prstGeom prst="line">
            <a:avLst/>
          </a:prstGeom>
          <a:ln w="38100" cap="flat" cmpd="sng">
            <a:solidFill>
              <a:srgbClr val="993300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32121" name="Text Box 25"/>
          <p:cNvSpPr txBox="1"/>
          <p:nvPr/>
        </p:nvSpPr>
        <p:spPr>
          <a:xfrm>
            <a:off x="3371850" y="4083050"/>
            <a:ext cx="438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q</a:t>
            </a:r>
            <a:endParaRPr lang="en-US" altLang="zh-CN" sz="3600" dirty="0"/>
          </a:p>
        </p:txBody>
      </p:sp>
      <p:sp>
        <p:nvSpPr>
          <p:cNvPr id="132122" name="Line 26"/>
          <p:cNvSpPr/>
          <p:nvPr/>
        </p:nvSpPr>
        <p:spPr>
          <a:xfrm>
            <a:off x="1676400" y="3200400"/>
            <a:ext cx="2133600" cy="0"/>
          </a:xfrm>
          <a:prstGeom prst="line">
            <a:avLst/>
          </a:prstGeom>
          <a:ln w="5715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23" name="Line 27"/>
          <p:cNvSpPr/>
          <p:nvPr/>
        </p:nvSpPr>
        <p:spPr>
          <a:xfrm>
            <a:off x="4114800" y="3200400"/>
            <a:ext cx="3276600" cy="0"/>
          </a:xfrm>
          <a:prstGeom prst="line">
            <a:avLst/>
          </a:prstGeom>
          <a:ln w="5715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2124" name="Line 28"/>
          <p:cNvSpPr/>
          <p:nvPr/>
        </p:nvSpPr>
        <p:spPr>
          <a:xfrm>
            <a:off x="4038600" y="3962400"/>
            <a:ext cx="1295400" cy="0"/>
          </a:xfrm>
          <a:prstGeom prst="line">
            <a:avLst/>
          </a:prstGeom>
          <a:ln w="57150" cap="flat" cmpd="sng">
            <a:solidFill>
              <a:srgbClr val="660033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110" grpId="0" animBg="1"/>
      <p:bldP spid="132115" grpId="0" animBg="1"/>
      <p:bldP spid="132116" grpId="0"/>
      <p:bldP spid="132119" grpId="0"/>
      <p:bldP spid="13212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Text Box 2"/>
          <p:cNvSpPr txBox="1"/>
          <p:nvPr/>
        </p:nvSpPr>
        <p:spPr>
          <a:xfrm>
            <a:off x="153988" y="76200"/>
            <a:ext cx="8837612" cy="599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 Status</a:t>
            </a:r>
            <a:r>
              <a:rPr lang="en-US" altLang="zh-CN" dirty="0"/>
              <a:t> ListDelete_L(</a:t>
            </a:r>
            <a:r>
              <a:rPr lang="en-US" altLang="zh-CN" sz="2800" dirty="0"/>
              <a:t>LinkList L, </a:t>
            </a:r>
            <a:r>
              <a:rPr lang="en-US" altLang="zh-CN" sz="2800" b="1" dirty="0"/>
              <a:t>int</a:t>
            </a:r>
            <a:r>
              <a:rPr lang="en-US" altLang="zh-CN" sz="2800" dirty="0"/>
              <a:t> i, ElemType </a:t>
            </a:r>
            <a:r>
              <a:rPr lang="en-US" altLang="zh-CN" sz="2800" b="1" dirty="0"/>
              <a:t>&amp;</a:t>
            </a:r>
            <a:r>
              <a:rPr lang="en-US" altLang="zh-CN" sz="2800" dirty="0"/>
              <a:t>e) </a:t>
            </a:r>
            <a:r>
              <a:rPr lang="en-US" altLang="zh-CN" sz="2800" b="1" dirty="0"/>
              <a:t>{</a:t>
            </a:r>
            <a:endParaRPr lang="en-US" altLang="zh-CN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   </a:t>
            </a:r>
            <a:r>
              <a:rPr lang="en-US" altLang="zh-CN" dirty="0"/>
              <a:t>// </a:t>
            </a:r>
            <a:r>
              <a:rPr lang="zh-CN" altLang="en-US" sz="2800" dirty="0">
                <a:ea typeface="隶书" pitchFamily="49" charset="-122"/>
              </a:rPr>
              <a:t>删除以 </a:t>
            </a:r>
            <a:r>
              <a:rPr lang="en-US" altLang="zh-CN" sz="2800" dirty="0">
                <a:ea typeface="隶书" pitchFamily="49" charset="-122"/>
              </a:rPr>
              <a:t>L </a:t>
            </a:r>
            <a:r>
              <a:rPr lang="zh-CN" altLang="en-US" sz="2800" dirty="0">
                <a:ea typeface="隶书" pitchFamily="49" charset="-122"/>
              </a:rPr>
              <a:t>为头指针</a:t>
            </a:r>
            <a:r>
              <a:rPr lang="en-US" altLang="zh-CN" sz="2800" dirty="0">
                <a:ea typeface="隶书" pitchFamily="49" charset="-122"/>
              </a:rPr>
              <a:t>(</a:t>
            </a:r>
            <a:r>
              <a:rPr lang="zh-CN" altLang="en-US" sz="2800" dirty="0">
                <a:ea typeface="隶书" pitchFamily="49" charset="-122"/>
              </a:rPr>
              <a:t>带头结点</a:t>
            </a:r>
            <a:r>
              <a:rPr lang="en-US" altLang="zh-CN" sz="2800" dirty="0">
                <a:ea typeface="隶书" pitchFamily="49" charset="-122"/>
              </a:rPr>
              <a:t>)</a:t>
            </a:r>
            <a:r>
              <a:rPr lang="zh-CN" altLang="en-US" sz="2800" dirty="0">
                <a:ea typeface="隶书" pitchFamily="49" charset="-122"/>
              </a:rPr>
              <a:t>的单链表中第 </a:t>
            </a:r>
            <a:r>
              <a:rPr lang="en-US" altLang="zh-CN" sz="2800" dirty="0">
                <a:ea typeface="隶书" pitchFamily="49" charset="-122"/>
              </a:rPr>
              <a:t>i </a:t>
            </a:r>
            <a:r>
              <a:rPr lang="zh-CN" altLang="en-US" sz="2800" dirty="0">
                <a:ea typeface="隶书" pitchFamily="49" charset="-122"/>
              </a:rPr>
              <a:t>个结点</a:t>
            </a: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endParaRPr lang="zh-CN" altLang="en-US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}</a:t>
            </a:r>
            <a:r>
              <a:rPr lang="en-US" altLang="zh-CN" dirty="0"/>
              <a:t> // ListDelete_L</a:t>
            </a:r>
            <a:endParaRPr lang="en-US" altLang="zh-CN" dirty="0"/>
          </a:p>
        </p:txBody>
      </p:sp>
      <p:sp>
        <p:nvSpPr>
          <p:cNvPr id="59395" name="Text Box 3"/>
          <p:cNvSpPr txBox="1"/>
          <p:nvPr/>
        </p:nvSpPr>
        <p:spPr>
          <a:xfrm>
            <a:off x="406400" y="6057900"/>
            <a:ext cx="4451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ea typeface="隶书" pitchFamily="49" charset="-122"/>
              </a:rPr>
              <a:t>算法的</a:t>
            </a:r>
            <a:r>
              <a:rPr lang="zh-CN" altLang="en-US" sz="3600" b="1" dirty="0">
                <a:solidFill>
                  <a:srgbClr val="FF0000"/>
                </a:solidFill>
                <a:ea typeface="隶书" pitchFamily="49" charset="-122"/>
              </a:rPr>
              <a:t>时间复杂度</a:t>
            </a:r>
            <a:r>
              <a:rPr lang="zh-CN" altLang="en-US" sz="3600" dirty="0"/>
              <a:t>为</a:t>
            </a:r>
            <a:r>
              <a:rPr lang="en-US" altLang="zh-CN" sz="3600" dirty="0"/>
              <a:t>:</a:t>
            </a:r>
            <a:endParaRPr lang="en-US" altLang="zh-CN" sz="3600" dirty="0"/>
          </a:p>
        </p:txBody>
      </p:sp>
      <p:sp>
        <p:nvSpPr>
          <p:cNvPr id="59396" name="Text Box 4"/>
          <p:cNvSpPr txBox="1"/>
          <p:nvPr/>
        </p:nvSpPr>
        <p:spPr>
          <a:xfrm>
            <a:off x="4953000" y="6064250"/>
            <a:ext cx="3613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/>
              <a:t>O(ListLength(L))</a:t>
            </a:r>
            <a:endParaRPr lang="en-US" altLang="zh-CN" sz="3600" dirty="0"/>
          </a:p>
        </p:txBody>
      </p:sp>
      <p:sp>
        <p:nvSpPr>
          <p:cNvPr id="59398" name="Rectangle 6"/>
          <p:cNvSpPr/>
          <p:nvPr/>
        </p:nvSpPr>
        <p:spPr>
          <a:xfrm>
            <a:off x="685800" y="1111250"/>
            <a:ext cx="8453438" cy="2774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p = L;    j = 0;</a:t>
            </a:r>
            <a:endParaRPr lang="en-US" altLang="zh-CN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while</a:t>
            </a:r>
            <a:r>
              <a:rPr lang="en-US" altLang="zh-CN" dirty="0">
                <a:solidFill>
                  <a:srgbClr val="FF0000"/>
                </a:solidFill>
              </a:rPr>
              <a:t> (p-&gt;next </a:t>
            </a:r>
            <a:r>
              <a:rPr lang="en-US" altLang="zh-CN" b="1" dirty="0">
                <a:solidFill>
                  <a:srgbClr val="FF0000"/>
                </a:solidFill>
              </a:rPr>
              <a:t>&amp;&amp;</a:t>
            </a:r>
            <a:r>
              <a:rPr lang="en-US" altLang="zh-CN" dirty="0">
                <a:solidFill>
                  <a:srgbClr val="FF0000"/>
                </a:solidFill>
              </a:rPr>
              <a:t> j &lt; i-1) </a:t>
            </a:r>
            <a:r>
              <a:rPr lang="en-US" altLang="zh-CN" b="1" dirty="0">
                <a:solidFill>
                  <a:srgbClr val="FF0000"/>
                </a:solidFill>
              </a:rPr>
              <a:t>{</a:t>
            </a:r>
            <a:r>
              <a:rPr lang="en-US" altLang="zh-CN" dirty="0">
                <a:solidFill>
                  <a:srgbClr val="FF0000"/>
                </a:solidFill>
              </a:rPr>
              <a:t>  p = p-&gt;next;   ++j; </a:t>
            </a:r>
            <a:r>
              <a:rPr lang="en-US" altLang="zh-CN" b="1" dirty="0">
                <a:solidFill>
                  <a:srgbClr val="FF0000"/>
                </a:solidFill>
              </a:rPr>
              <a:t>}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                           </a:t>
            </a:r>
            <a:r>
              <a:rPr lang="en-US" altLang="zh-CN" sz="2400" dirty="0"/>
              <a:t>// </a:t>
            </a:r>
            <a:r>
              <a:rPr lang="zh-CN" altLang="en-US" sz="2400" dirty="0"/>
              <a:t>寻找第 </a:t>
            </a:r>
            <a:r>
              <a:rPr lang="en-US" altLang="zh-CN" sz="2400" dirty="0"/>
              <a:t>i </a:t>
            </a:r>
            <a:r>
              <a:rPr lang="zh-CN" altLang="en-US" sz="2400" dirty="0"/>
              <a:t>个结点，并令 </a:t>
            </a:r>
            <a:r>
              <a:rPr lang="en-US" altLang="zh-CN" sz="2400" dirty="0"/>
              <a:t>p </a:t>
            </a:r>
            <a:r>
              <a:rPr lang="zh-CN" altLang="en-US" sz="2400" dirty="0"/>
              <a:t>指向其前趋</a:t>
            </a:r>
            <a:endParaRPr lang="zh-CN" altLang="en-US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if</a:t>
            </a:r>
            <a:r>
              <a:rPr lang="en-US" altLang="zh-CN" dirty="0"/>
              <a:t>  (</a:t>
            </a:r>
            <a:r>
              <a:rPr lang="en-US" altLang="zh-CN" b="1" dirty="0"/>
              <a:t>!</a:t>
            </a:r>
            <a:r>
              <a:rPr lang="en-US" altLang="zh-CN" dirty="0"/>
              <a:t>(p-&gt;next) || j &gt; i-1)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    return </a:t>
            </a:r>
            <a:r>
              <a:rPr lang="en-US" altLang="zh-CN" dirty="0"/>
              <a:t>ERROR;  </a:t>
            </a:r>
            <a:r>
              <a:rPr lang="en-US" altLang="zh-CN" sz="2400" dirty="0"/>
              <a:t>// </a:t>
            </a:r>
            <a:r>
              <a:rPr lang="zh-CN" altLang="en-US" sz="2400" dirty="0"/>
              <a:t>删除位置不合理</a:t>
            </a:r>
            <a:endParaRPr lang="zh-CN" altLang="en-US" sz="2400" dirty="0"/>
          </a:p>
        </p:txBody>
      </p:sp>
      <p:sp>
        <p:nvSpPr>
          <p:cNvPr id="59399" name="Rectangle 7"/>
          <p:cNvSpPr/>
          <p:nvPr/>
        </p:nvSpPr>
        <p:spPr>
          <a:xfrm>
            <a:off x="685800" y="3810000"/>
            <a:ext cx="8401050" cy="1701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>
                <a:solidFill>
                  <a:srgbClr val="9900CC"/>
                </a:solidFill>
              </a:rPr>
              <a:t>q = p-&gt;next;   p-&gt;next = q-&gt;next;</a:t>
            </a:r>
            <a:r>
              <a:rPr lang="en-US" altLang="zh-CN" dirty="0"/>
              <a:t>  </a:t>
            </a:r>
            <a:r>
              <a:rPr lang="en-US" altLang="zh-CN" sz="2400" dirty="0"/>
              <a:t>// </a:t>
            </a:r>
            <a:r>
              <a:rPr lang="zh-CN" altLang="en-US" sz="2400" dirty="0"/>
              <a:t>删除并释放结点</a:t>
            </a:r>
            <a:endParaRPr lang="zh-CN" altLang="en-US" sz="2400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e = q-&gt;data;   </a:t>
            </a:r>
            <a:r>
              <a:rPr lang="en-US" altLang="zh-CN" b="1" i="1" u="sng" dirty="0">
                <a:solidFill>
                  <a:srgbClr val="000099"/>
                </a:solidFill>
              </a:rPr>
              <a:t>free(q);</a:t>
            </a:r>
            <a:endParaRPr lang="en-US" altLang="zh-CN" i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None/>
            </a:pPr>
            <a:r>
              <a:rPr lang="en-US" altLang="zh-CN" b="1" dirty="0"/>
              <a:t>return</a:t>
            </a:r>
            <a:r>
              <a:rPr lang="en-US" altLang="zh-CN" dirty="0"/>
              <a:t> OK;</a:t>
            </a:r>
            <a:endParaRPr lang="en-US" altLang="zh-CN" dirty="0"/>
          </a:p>
        </p:txBody>
      </p:sp>
      <p:sp>
        <p:nvSpPr>
          <p:cNvPr id="59400" name="AutoShape 8">
            <a:hlinkClick r:id="rId1" action="ppaction://hlinksldjump"/>
          </p:cNvPr>
          <p:cNvSpPr/>
          <p:nvPr/>
        </p:nvSpPr>
        <p:spPr>
          <a:xfrm>
            <a:off x="8458200" y="54102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  <p:bldP spid="59396" grpId="0"/>
      <p:bldP spid="59398" grpId="0"/>
      <p:bldP spid="59399" grpId="0"/>
      <p:bldP spid="594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Text Box 1028"/>
          <p:cNvSpPr txBox="1"/>
          <p:nvPr/>
        </p:nvSpPr>
        <p:spPr>
          <a:xfrm>
            <a:off x="1219200" y="2362200"/>
            <a:ext cx="3627438" cy="1127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InitList( &amp;L )</a:t>
            </a:r>
            <a:endParaRPr lang="en-US" altLang="zh-CN" sz="44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12293" name="Text Box 1029"/>
          <p:cNvSpPr txBox="1"/>
          <p:nvPr/>
        </p:nvSpPr>
        <p:spPr>
          <a:xfrm>
            <a:off x="609600" y="3657600"/>
            <a:ext cx="3001963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4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4" name="Text Box 1030"/>
          <p:cNvSpPr txBox="1"/>
          <p:nvPr/>
        </p:nvSpPr>
        <p:spPr>
          <a:xfrm>
            <a:off x="1752600" y="4724400"/>
            <a:ext cx="55737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构造一个空的线性表</a:t>
            </a:r>
            <a:r>
              <a:rPr lang="en-US" altLang="zh-CN" sz="4000" dirty="0">
                <a:ea typeface="楷体_GB2312" pitchFamily="49" charset="-122"/>
              </a:rPr>
              <a:t>L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5" name="Text Box 1031"/>
          <p:cNvSpPr txBox="1"/>
          <p:nvPr/>
        </p:nvSpPr>
        <p:spPr>
          <a:xfrm>
            <a:off x="533400" y="757238"/>
            <a:ext cx="4025900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60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初始化操作</a:t>
            </a:r>
            <a:endParaRPr lang="zh-CN" altLang="en-US" sz="2400" dirty="0"/>
          </a:p>
        </p:txBody>
      </p:sp>
      <p:sp>
        <p:nvSpPr>
          <p:cNvPr id="12298" name="AutoShape 1034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4" grpId="0"/>
      <p:bldP spid="1229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2"/>
          <p:cNvSpPr/>
          <p:nvPr/>
        </p:nvSpPr>
        <p:spPr>
          <a:xfrm>
            <a:off x="228600" y="250825"/>
            <a:ext cx="83137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操作 </a:t>
            </a:r>
            <a:r>
              <a:rPr lang="en-US" altLang="zh-CN" sz="4000" b="1" dirty="0">
                <a:solidFill>
                  <a:srgbClr val="003399"/>
                </a:solidFill>
              </a:rPr>
              <a:t>ClearList(&amp;L) </a:t>
            </a:r>
            <a:r>
              <a:rPr lang="zh-CN" altLang="en-US" sz="4000" dirty="0">
                <a:ea typeface="楷体_GB2312" pitchFamily="49" charset="-122"/>
              </a:rPr>
              <a:t>在链表中的实现</a:t>
            </a:r>
            <a:r>
              <a:rPr lang="en-US" altLang="zh-CN" sz="4000" dirty="0"/>
              <a:t>:</a:t>
            </a:r>
            <a:endParaRPr lang="en-US" altLang="zh-CN" sz="4000" dirty="0"/>
          </a:p>
        </p:txBody>
      </p:sp>
      <p:sp>
        <p:nvSpPr>
          <p:cNvPr id="100355" name="Text Box 3"/>
          <p:cNvSpPr txBox="1"/>
          <p:nvPr/>
        </p:nvSpPr>
        <p:spPr>
          <a:xfrm>
            <a:off x="688975" y="938213"/>
            <a:ext cx="7251700" cy="47037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/>
              <a:t>void</a:t>
            </a:r>
            <a:r>
              <a:rPr lang="en-US" altLang="zh-CN" sz="3600" dirty="0"/>
              <a:t> ClearList(</a:t>
            </a:r>
            <a:r>
              <a:rPr lang="en-US" altLang="zh-CN" sz="3600" b="1" dirty="0"/>
              <a:t>&amp;</a:t>
            </a:r>
            <a:r>
              <a:rPr lang="en-US" altLang="zh-CN" sz="3600" dirty="0"/>
              <a:t>L) </a:t>
            </a:r>
            <a:r>
              <a:rPr lang="en-US" altLang="zh-CN" sz="3600" b="1" dirty="0"/>
              <a:t>{</a:t>
            </a:r>
            <a:endParaRPr lang="en-US" altLang="zh-CN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/>
              <a:t>   // </a:t>
            </a:r>
            <a:r>
              <a:rPr lang="zh-CN" altLang="zh-CN" sz="3600" dirty="0">
                <a:ea typeface="楷体_GB2312" pitchFamily="49" charset="-122"/>
              </a:rPr>
              <a:t>将单链表重新置为一个空表</a:t>
            </a:r>
            <a:endParaRPr lang="zh-CN" altLang="en-US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/>
              <a:t>    </a:t>
            </a:r>
            <a:r>
              <a:rPr lang="en-US" altLang="zh-CN" sz="3600" b="1" dirty="0">
                <a:solidFill>
                  <a:srgbClr val="FF0000"/>
                </a:solidFill>
              </a:rPr>
              <a:t>while</a:t>
            </a:r>
            <a:r>
              <a:rPr lang="en-US" altLang="zh-CN" sz="3600" dirty="0">
                <a:solidFill>
                  <a:srgbClr val="FF0000"/>
                </a:solidFill>
              </a:rPr>
              <a:t> (L-&gt;next) </a:t>
            </a:r>
            <a:r>
              <a:rPr lang="en-US" altLang="zh-CN" sz="3600" b="1" dirty="0">
                <a:solidFill>
                  <a:srgbClr val="FF0000"/>
                </a:solidFill>
              </a:rPr>
              <a:t>{</a:t>
            </a:r>
            <a:endParaRPr lang="en-US" altLang="zh-CN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/>
              <a:t>        </a:t>
            </a:r>
            <a:r>
              <a:rPr lang="en-US" altLang="zh-CN" sz="3600" b="1" dirty="0">
                <a:solidFill>
                  <a:srgbClr val="9900CC"/>
                </a:solidFill>
              </a:rPr>
              <a:t>p=L-&gt;next;    L-&gt;next=p-&gt;next;</a:t>
            </a:r>
            <a:endParaRPr lang="en-US" altLang="zh-CN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/>
              <a:t>        </a:t>
            </a:r>
            <a:endParaRPr lang="en-US" altLang="zh-CN" sz="36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/>
              <a:t>    </a:t>
            </a:r>
            <a:r>
              <a:rPr lang="en-US" altLang="zh-CN" sz="3600" b="1" dirty="0">
                <a:solidFill>
                  <a:srgbClr val="FF0000"/>
                </a:solidFill>
              </a:rPr>
              <a:t>}</a:t>
            </a:r>
            <a:endParaRPr lang="en-US" altLang="zh-CN" sz="36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/>
              <a:t>}</a:t>
            </a:r>
            <a:r>
              <a:rPr lang="en-US" altLang="zh-CN" sz="3600" dirty="0"/>
              <a:t> // ClearList</a:t>
            </a:r>
            <a:endParaRPr lang="en-US" altLang="zh-CN" sz="3600" dirty="0"/>
          </a:p>
        </p:txBody>
      </p:sp>
      <p:sp>
        <p:nvSpPr>
          <p:cNvPr id="100357" name="Text Box 5"/>
          <p:cNvSpPr txBox="1"/>
          <p:nvPr/>
        </p:nvSpPr>
        <p:spPr>
          <a:xfrm>
            <a:off x="1670050" y="3625850"/>
            <a:ext cx="1606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i="1" u="sng" dirty="0">
                <a:solidFill>
                  <a:srgbClr val="000099"/>
                </a:solidFill>
              </a:rPr>
              <a:t>free(p);</a:t>
            </a:r>
            <a:endParaRPr lang="en-US" altLang="zh-CN" sz="3600" b="1" i="1" u="sng" dirty="0">
              <a:solidFill>
                <a:srgbClr val="000099"/>
              </a:solidFill>
            </a:endParaRPr>
          </a:p>
        </p:txBody>
      </p:sp>
      <p:sp>
        <p:nvSpPr>
          <p:cNvPr id="100358" name="Text Box 6"/>
          <p:cNvSpPr txBox="1"/>
          <p:nvPr/>
        </p:nvSpPr>
        <p:spPr>
          <a:xfrm>
            <a:off x="400050" y="5638800"/>
            <a:ext cx="42481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隶书" pitchFamily="49" charset="-122"/>
              </a:rPr>
              <a:t>算法</a:t>
            </a:r>
            <a:r>
              <a:rPr lang="zh-CN" altLang="en-US" sz="4000" dirty="0">
                <a:solidFill>
                  <a:srgbClr val="FF0000"/>
                </a:solidFill>
                <a:ea typeface="隶书" pitchFamily="49" charset="-122"/>
              </a:rPr>
              <a:t>时间复杂度</a:t>
            </a:r>
            <a:r>
              <a:rPr lang="zh-CN" altLang="en-US" sz="4000" dirty="0">
                <a:ea typeface="隶书" pitchFamily="49" charset="-122"/>
              </a:rPr>
              <a:t>：</a:t>
            </a:r>
            <a:endParaRPr lang="zh-CN" altLang="en-US" sz="2400" dirty="0"/>
          </a:p>
        </p:txBody>
      </p:sp>
      <p:sp>
        <p:nvSpPr>
          <p:cNvPr id="100360" name="Text Box 8"/>
          <p:cNvSpPr txBox="1"/>
          <p:nvPr/>
        </p:nvSpPr>
        <p:spPr>
          <a:xfrm>
            <a:off x="4540250" y="5638800"/>
            <a:ext cx="3613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/>
              <a:t>O(ListLength(L))</a:t>
            </a:r>
            <a:endParaRPr lang="en-US" altLang="zh-CN" sz="3600" dirty="0"/>
          </a:p>
        </p:txBody>
      </p:sp>
      <p:sp>
        <p:nvSpPr>
          <p:cNvPr id="100362" name="AutoShape 10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  <p:bldP spid="100357" grpId="0"/>
      <p:bldP spid="100358" grpId="0"/>
      <p:bldP spid="100360" grpId="0"/>
      <p:bldP spid="10036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Text Box 3"/>
          <p:cNvSpPr txBox="1"/>
          <p:nvPr/>
        </p:nvSpPr>
        <p:spPr>
          <a:xfrm>
            <a:off x="1054100" y="1228725"/>
            <a:ext cx="694690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ea typeface="楷体_GB2312" pitchFamily="49" charset="-122"/>
              </a:rPr>
              <a:t>如何从线性表得到单链表？</a:t>
            </a:r>
            <a:endParaRPr lang="zh-CN" altLang="en-US" sz="4400" dirty="0"/>
          </a:p>
        </p:txBody>
      </p:sp>
      <p:sp>
        <p:nvSpPr>
          <p:cNvPr id="97284" name="Text Box 4"/>
          <p:cNvSpPr txBox="1"/>
          <p:nvPr/>
        </p:nvSpPr>
        <p:spPr>
          <a:xfrm>
            <a:off x="593725" y="2590800"/>
            <a:ext cx="8169275" cy="2468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链表是一个动态的结构，它不需要予分配空间，因此</a:t>
            </a:r>
            <a:r>
              <a:rPr lang="zh-CN" altLang="en-US" sz="4000" b="1" dirty="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生成链表的过程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是一个结点“</a:t>
            </a:r>
            <a:r>
              <a:rPr lang="zh-CN" altLang="en-US" sz="4000" b="1" dirty="0">
                <a:solidFill>
                  <a:srgbClr val="6600CC"/>
                </a:solidFill>
                <a:latin typeface="楷体_GB2312" pitchFamily="49" charset="-122"/>
                <a:ea typeface="楷体_GB2312" pitchFamily="49" charset="-122"/>
              </a:rPr>
              <a:t>逐个插入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” 的过程。</a:t>
            </a:r>
            <a:endParaRPr lang="zh-CN" altLang="en-US" sz="2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Text Box 2"/>
          <p:cNvSpPr txBox="1"/>
          <p:nvPr/>
        </p:nvSpPr>
        <p:spPr>
          <a:xfrm>
            <a:off x="609600" y="190500"/>
            <a:ext cx="8305800" cy="1409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例如：逆位序输入 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个数据元素的值，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 建立带头结点的单链表。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8307" name="Text Box 3"/>
          <p:cNvSpPr txBox="1"/>
          <p:nvPr/>
        </p:nvSpPr>
        <p:spPr>
          <a:xfrm>
            <a:off x="517525" y="1639888"/>
            <a:ext cx="274796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6600CC"/>
                </a:solidFill>
                <a:ea typeface="隶书" pitchFamily="49" charset="-122"/>
              </a:rPr>
              <a:t>操作步骤：</a:t>
            </a:r>
            <a:endParaRPr lang="zh-CN" altLang="en-US" sz="2400" dirty="0"/>
          </a:p>
        </p:txBody>
      </p:sp>
      <p:sp>
        <p:nvSpPr>
          <p:cNvPr id="98308" name="Text Box 4"/>
          <p:cNvSpPr txBox="1"/>
          <p:nvPr/>
        </p:nvSpPr>
        <p:spPr>
          <a:xfrm>
            <a:off x="365125" y="2378075"/>
            <a:ext cx="52482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楷体_GB2312" pitchFamily="49" charset="-122"/>
              </a:rPr>
              <a:t>一、建立一个“空表”；</a:t>
            </a:r>
            <a:endParaRPr lang="zh-CN" altLang="en-US" sz="2400" dirty="0"/>
          </a:p>
        </p:txBody>
      </p:sp>
      <p:sp>
        <p:nvSpPr>
          <p:cNvPr id="98309" name="Text Box 5"/>
          <p:cNvSpPr txBox="1"/>
          <p:nvPr/>
        </p:nvSpPr>
        <p:spPr>
          <a:xfrm>
            <a:off x="377825" y="3152775"/>
            <a:ext cx="5413375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二、输入数据元素</a:t>
            </a:r>
            <a:r>
              <a:rPr lang="en-US" altLang="zh-CN" sz="3600" b="1" dirty="0">
                <a:solidFill>
                  <a:srgbClr val="663300"/>
                </a:solidFill>
                <a:ea typeface="楷体_GB2312" pitchFamily="49" charset="-122"/>
              </a:rPr>
              <a:t>a</a:t>
            </a:r>
            <a:r>
              <a:rPr lang="en-US" altLang="zh-CN" sz="3600" b="1" baseline="-25000" dirty="0">
                <a:solidFill>
                  <a:srgbClr val="663300"/>
                </a:solidFill>
                <a:ea typeface="楷体_GB2312" pitchFamily="49" charset="-122"/>
              </a:rPr>
              <a:t>n</a:t>
            </a:r>
            <a:r>
              <a:rPr lang="zh-CN" altLang="en-US" sz="3600" b="1" dirty="0">
                <a:solidFill>
                  <a:srgbClr val="663300"/>
                </a:solidFill>
                <a:ea typeface="楷体_GB2312" pitchFamily="49" charset="-122"/>
              </a:rPr>
              <a:t>，</a:t>
            </a:r>
            <a:endParaRPr lang="zh-CN" altLang="en-US" sz="3600" b="1" dirty="0">
              <a:solidFill>
                <a:srgbClr val="6633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楷体_GB2312" pitchFamily="49" charset="-122"/>
              </a:rPr>
              <a:t>      建立结点并插入；</a:t>
            </a:r>
            <a:endParaRPr lang="zh-CN" altLang="en-US" sz="3600" dirty="0"/>
          </a:p>
        </p:txBody>
      </p:sp>
      <p:sp>
        <p:nvSpPr>
          <p:cNvPr id="98310" name="Text Box 6"/>
          <p:cNvSpPr txBox="1"/>
          <p:nvPr/>
        </p:nvSpPr>
        <p:spPr>
          <a:xfrm>
            <a:off x="381000" y="4448175"/>
            <a:ext cx="5413375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三、输入数据元素</a:t>
            </a:r>
            <a:r>
              <a:rPr lang="en-US" altLang="zh-CN" sz="3600" b="1" dirty="0">
                <a:solidFill>
                  <a:srgbClr val="663300"/>
                </a:solidFill>
                <a:ea typeface="楷体_GB2312" pitchFamily="49" charset="-122"/>
              </a:rPr>
              <a:t>a</a:t>
            </a:r>
            <a:r>
              <a:rPr lang="en-US" altLang="zh-CN" sz="3600" b="1" baseline="-25000" dirty="0">
                <a:solidFill>
                  <a:srgbClr val="663300"/>
                </a:solidFill>
                <a:ea typeface="楷体_GB2312" pitchFamily="49" charset="-122"/>
              </a:rPr>
              <a:t>n-1</a:t>
            </a:r>
            <a:r>
              <a:rPr lang="zh-CN" altLang="en-US" sz="3600" b="1" dirty="0">
                <a:solidFill>
                  <a:srgbClr val="663300"/>
                </a:solidFill>
                <a:ea typeface="楷体_GB2312" pitchFamily="49" charset="-122"/>
              </a:rPr>
              <a:t>，</a:t>
            </a:r>
            <a:endParaRPr lang="zh-CN" altLang="en-US" sz="3600" b="1" dirty="0">
              <a:solidFill>
                <a:srgbClr val="6633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3300"/>
                </a:solidFill>
                <a:ea typeface="楷体_GB2312" pitchFamily="49" charset="-122"/>
              </a:rPr>
              <a:t>      建立结点并插入；</a:t>
            </a:r>
            <a:endParaRPr lang="zh-CN" altLang="en-US" sz="3600" dirty="0"/>
          </a:p>
        </p:txBody>
      </p:sp>
      <p:sp>
        <p:nvSpPr>
          <p:cNvPr id="98312" name="Rectangle 8"/>
          <p:cNvSpPr/>
          <p:nvPr/>
        </p:nvSpPr>
        <p:spPr>
          <a:xfrm>
            <a:off x="6400800" y="2514600"/>
            <a:ext cx="762000" cy="38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8313" name="Line 9"/>
          <p:cNvSpPr/>
          <p:nvPr/>
        </p:nvSpPr>
        <p:spPr>
          <a:xfrm>
            <a:off x="6858000" y="2514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14" name="Line 10"/>
          <p:cNvSpPr/>
          <p:nvPr/>
        </p:nvSpPr>
        <p:spPr>
          <a:xfrm>
            <a:off x="6172200" y="2667000"/>
            <a:ext cx="228600" cy="0"/>
          </a:xfrm>
          <a:prstGeom prst="line">
            <a:avLst/>
          </a:prstGeom>
          <a:ln w="9525" cap="flat" cmpd="sng">
            <a:solidFill>
              <a:srgbClr val="FB415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15" name="Line 11"/>
          <p:cNvSpPr/>
          <p:nvPr/>
        </p:nvSpPr>
        <p:spPr>
          <a:xfrm>
            <a:off x="6172200" y="2286000"/>
            <a:ext cx="0" cy="381000"/>
          </a:xfrm>
          <a:prstGeom prst="line">
            <a:avLst/>
          </a:prstGeom>
          <a:ln w="9525" cap="flat" cmpd="sng">
            <a:solidFill>
              <a:srgbClr val="FB415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16" name="Line 12"/>
          <p:cNvSpPr/>
          <p:nvPr/>
        </p:nvSpPr>
        <p:spPr>
          <a:xfrm flipH="1">
            <a:off x="6934200" y="25908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17" name="Line 13"/>
          <p:cNvSpPr/>
          <p:nvPr/>
        </p:nvSpPr>
        <p:spPr>
          <a:xfrm>
            <a:off x="7010400" y="25908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18" name="Rectangle 14"/>
          <p:cNvSpPr/>
          <p:nvPr/>
        </p:nvSpPr>
        <p:spPr>
          <a:xfrm>
            <a:off x="6324600" y="3581400"/>
            <a:ext cx="762000" cy="38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8319" name="Line 15"/>
          <p:cNvSpPr/>
          <p:nvPr/>
        </p:nvSpPr>
        <p:spPr>
          <a:xfrm>
            <a:off x="6781800" y="3581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20" name="Line 16"/>
          <p:cNvSpPr/>
          <p:nvPr/>
        </p:nvSpPr>
        <p:spPr>
          <a:xfrm>
            <a:off x="6096000" y="3733800"/>
            <a:ext cx="228600" cy="0"/>
          </a:xfrm>
          <a:prstGeom prst="line">
            <a:avLst/>
          </a:prstGeom>
          <a:ln w="9525" cap="flat" cmpd="sng">
            <a:solidFill>
              <a:srgbClr val="FB415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21" name="Line 17"/>
          <p:cNvSpPr/>
          <p:nvPr/>
        </p:nvSpPr>
        <p:spPr>
          <a:xfrm>
            <a:off x="6096000" y="3352800"/>
            <a:ext cx="0" cy="381000"/>
          </a:xfrm>
          <a:prstGeom prst="line">
            <a:avLst/>
          </a:prstGeom>
          <a:ln w="9525" cap="flat" cmpd="sng">
            <a:solidFill>
              <a:srgbClr val="FB415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22" name="Line 18"/>
          <p:cNvSpPr/>
          <p:nvPr/>
        </p:nvSpPr>
        <p:spPr>
          <a:xfrm flipH="1">
            <a:off x="8001000" y="36576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23" name="Line 19"/>
          <p:cNvSpPr/>
          <p:nvPr/>
        </p:nvSpPr>
        <p:spPr>
          <a:xfrm>
            <a:off x="8077200" y="36576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24" name="Rectangle 20"/>
          <p:cNvSpPr/>
          <p:nvPr/>
        </p:nvSpPr>
        <p:spPr>
          <a:xfrm>
            <a:off x="7467600" y="358140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8325" name="Line 21"/>
          <p:cNvSpPr/>
          <p:nvPr/>
        </p:nvSpPr>
        <p:spPr>
          <a:xfrm>
            <a:off x="7924800" y="3581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26" name="Line 22"/>
          <p:cNvSpPr/>
          <p:nvPr/>
        </p:nvSpPr>
        <p:spPr>
          <a:xfrm>
            <a:off x="6934200" y="3810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28" name="Text Box 24"/>
          <p:cNvSpPr txBox="1"/>
          <p:nvPr/>
        </p:nvSpPr>
        <p:spPr>
          <a:xfrm>
            <a:off x="7483475" y="3459163"/>
            <a:ext cx="4794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/>
              <a:t>a</a:t>
            </a:r>
            <a:r>
              <a:rPr lang="en-US" altLang="zh-CN" sz="1800" dirty="0"/>
              <a:t>n</a:t>
            </a:r>
            <a:endParaRPr lang="en-US" altLang="zh-CN" sz="2400" dirty="0"/>
          </a:p>
        </p:txBody>
      </p:sp>
      <p:sp>
        <p:nvSpPr>
          <p:cNvPr id="98329" name="Rectangle 25"/>
          <p:cNvSpPr/>
          <p:nvPr/>
        </p:nvSpPr>
        <p:spPr>
          <a:xfrm>
            <a:off x="6324600" y="4572000"/>
            <a:ext cx="762000" cy="381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8330" name="Line 26"/>
          <p:cNvSpPr/>
          <p:nvPr/>
        </p:nvSpPr>
        <p:spPr>
          <a:xfrm>
            <a:off x="6781800" y="4572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31" name="Line 27"/>
          <p:cNvSpPr/>
          <p:nvPr/>
        </p:nvSpPr>
        <p:spPr>
          <a:xfrm>
            <a:off x="6096000" y="4724400"/>
            <a:ext cx="228600" cy="0"/>
          </a:xfrm>
          <a:prstGeom prst="line">
            <a:avLst/>
          </a:prstGeom>
          <a:ln w="9525" cap="flat" cmpd="sng">
            <a:solidFill>
              <a:srgbClr val="FB415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2" name="Line 28"/>
          <p:cNvSpPr/>
          <p:nvPr/>
        </p:nvSpPr>
        <p:spPr>
          <a:xfrm>
            <a:off x="6096000" y="4343400"/>
            <a:ext cx="0" cy="381000"/>
          </a:xfrm>
          <a:prstGeom prst="line">
            <a:avLst/>
          </a:prstGeom>
          <a:ln w="9525" cap="flat" cmpd="sng">
            <a:solidFill>
              <a:srgbClr val="FB415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33" name="Line 29"/>
          <p:cNvSpPr/>
          <p:nvPr/>
        </p:nvSpPr>
        <p:spPr>
          <a:xfrm flipH="1">
            <a:off x="8001000" y="46482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34" name="Line 30"/>
          <p:cNvSpPr/>
          <p:nvPr/>
        </p:nvSpPr>
        <p:spPr>
          <a:xfrm>
            <a:off x="8077200" y="4648200"/>
            <a:ext cx="76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35" name="Rectangle 31"/>
          <p:cNvSpPr/>
          <p:nvPr/>
        </p:nvSpPr>
        <p:spPr>
          <a:xfrm>
            <a:off x="7467600" y="457200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8336" name="Line 32"/>
          <p:cNvSpPr/>
          <p:nvPr/>
        </p:nvSpPr>
        <p:spPr>
          <a:xfrm>
            <a:off x="7924800" y="4572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37" name="Line 33"/>
          <p:cNvSpPr/>
          <p:nvPr/>
        </p:nvSpPr>
        <p:spPr>
          <a:xfrm>
            <a:off x="6934200" y="48006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38" name="Text Box 34"/>
          <p:cNvSpPr txBox="1"/>
          <p:nvPr/>
        </p:nvSpPr>
        <p:spPr>
          <a:xfrm>
            <a:off x="7483475" y="4449763"/>
            <a:ext cx="4794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/>
              <a:t>a</a:t>
            </a:r>
            <a:r>
              <a:rPr lang="en-US" altLang="zh-CN" sz="1800" dirty="0"/>
              <a:t>n</a:t>
            </a:r>
            <a:endParaRPr lang="en-US" altLang="zh-CN" sz="2400" dirty="0"/>
          </a:p>
        </p:txBody>
      </p:sp>
      <p:sp>
        <p:nvSpPr>
          <p:cNvPr id="98339" name="Rectangle 35"/>
          <p:cNvSpPr/>
          <p:nvPr/>
        </p:nvSpPr>
        <p:spPr>
          <a:xfrm>
            <a:off x="7010400" y="5181600"/>
            <a:ext cx="7620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98340" name="Text Box 36"/>
          <p:cNvSpPr txBox="1"/>
          <p:nvPr/>
        </p:nvSpPr>
        <p:spPr>
          <a:xfrm>
            <a:off x="6934200" y="5059363"/>
            <a:ext cx="6699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dirty="0"/>
              <a:t>a</a:t>
            </a:r>
            <a:r>
              <a:rPr lang="en-US" altLang="zh-CN" sz="1800" dirty="0"/>
              <a:t>n-1</a:t>
            </a:r>
            <a:endParaRPr lang="en-US" altLang="zh-CN" sz="2400" dirty="0"/>
          </a:p>
        </p:txBody>
      </p:sp>
      <p:sp>
        <p:nvSpPr>
          <p:cNvPr id="98341" name="Line 37"/>
          <p:cNvSpPr/>
          <p:nvPr/>
        </p:nvSpPr>
        <p:spPr>
          <a:xfrm>
            <a:off x="7543800" y="51816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42" name="Line 38"/>
          <p:cNvSpPr/>
          <p:nvPr/>
        </p:nvSpPr>
        <p:spPr>
          <a:xfrm>
            <a:off x="7696200" y="5410200"/>
            <a:ext cx="304800" cy="0"/>
          </a:xfrm>
          <a:prstGeom prst="line">
            <a:avLst/>
          </a:prstGeom>
          <a:ln w="9525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43" name="Line 39"/>
          <p:cNvSpPr/>
          <p:nvPr/>
        </p:nvSpPr>
        <p:spPr>
          <a:xfrm flipH="1" flipV="1">
            <a:off x="7772400" y="4953000"/>
            <a:ext cx="228600" cy="457200"/>
          </a:xfrm>
          <a:prstGeom prst="line">
            <a:avLst/>
          </a:prstGeom>
          <a:ln w="9525" cap="flat" cmpd="sng">
            <a:solidFill>
              <a:srgbClr val="99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44" name="Line 40"/>
          <p:cNvSpPr/>
          <p:nvPr/>
        </p:nvSpPr>
        <p:spPr>
          <a:xfrm flipH="1">
            <a:off x="6477000" y="4800600"/>
            <a:ext cx="457200" cy="609600"/>
          </a:xfrm>
          <a:prstGeom prst="line">
            <a:avLst/>
          </a:prstGeom>
          <a:ln w="9525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45" name="Line 41"/>
          <p:cNvSpPr/>
          <p:nvPr/>
        </p:nvSpPr>
        <p:spPr>
          <a:xfrm>
            <a:off x="6477000" y="5410200"/>
            <a:ext cx="533400" cy="0"/>
          </a:xfrm>
          <a:prstGeom prst="line">
            <a:avLst/>
          </a:prstGeom>
          <a:ln w="9525" cap="flat" cmpd="sng">
            <a:solidFill>
              <a:srgbClr val="99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46" name="Text Box 42"/>
          <p:cNvSpPr txBox="1"/>
          <p:nvPr/>
        </p:nvSpPr>
        <p:spPr>
          <a:xfrm>
            <a:off x="365125" y="5797550"/>
            <a:ext cx="70104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四、依次类推，直至输入</a:t>
            </a:r>
            <a:r>
              <a:rPr lang="en-US" altLang="zh-CN" sz="3600" b="1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3600" b="1" baseline="-25000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为止。</a:t>
            </a: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</p:txBody>
      </p:sp>
      <p:sp useBgFill="1">
        <p:nvSpPr>
          <p:cNvPr id="98347" name="Rectangle 43"/>
          <p:cNvSpPr/>
          <p:nvPr/>
        </p:nvSpPr>
        <p:spPr>
          <a:xfrm>
            <a:off x="7086600" y="4724400"/>
            <a:ext cx="381000" cy="1524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  <p:bldP spid="98308" grpId="0"/>
      <p:bldP spid="98309" grpId="0"/>
      <p:bldP spid="98310" grpId="0"/>
      <p:bldP spid="98312" grpId="0" animBg="1"/>
      <p:bldP spid="98318" grpId="0" animBg="1"/>
      <p:bldP spid="98324" grpId="0" animBg="1"/>
      <p:bldP spid="98328" grpId="0"/>
      <p:bldP spid="98329" grpId="0" animBg="1"/>
      <p:bldP spid="98335" grpId="0" animBg="1"/>
      <p:bldP spid="98338" grpId="0"/>
      <p:bldP spid="98339" grpId="0" animBg="1"/>
      <p:bldP spid="98340" grpId="0"/>
      <p:bldP spid="98346" grpId="0"/>
      <p:bldP spid="9834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Text Box 3"/>
          <p:cNvSpPr txBox="1"/>
          <p:nvPr/>
        </p:nvSpPr>
        <p:spPr>
          <a:xfrm>
            <a:off x="228600" y="152400"/>
            <a:ext cx="8686800" cy="6089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/>
              <a:t>void</a:t>
            </a:r>
            <a:r>
              <a:rPr lang="en-US" altLang="zh-CN" sz="3600" dirty="0"/>
              <a:t> CreateList_L(LinkList </a:t>
            </a:r>
            <a:r>
              <a:rPr lang="en-US" altLang="zh-CN" sz="3600" b="1" dirty="0"/>
              <a:t>&amp;</a:t>
            </a:r>
            <a:r>
              <a:rPr lang="en-US" altLang="zh-CN" sz="3600" dirty="0"/>
              <a:t>L, </a:t>
            </a:r>
            <a:r>
              <a:rPr lang="en-US" altLang="zh-CN" sz="3600" b="1" dirty="0"/>
              <a:t>int</a:t>
            </a:r>
            <a:r>
              <a:rPr lang="en-US" altLang="zh-CN" sz="3600" dirty="0"/>
              <a:t> n) </a:t>
            </a:r>
            <a:r>
              <a:rPr lang="en-US" altLang="zh-CN" sz="3600" b="1" dirty="0"/>
              <a:t>{</a:t>
            </a:r>
            <a:endParaRPr lang="en-US" altLang="zh-CN" sz="3600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dirty="0"/>
              <a:t>    //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逆序输入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n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个数据元素，建立带头结点的单链表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zh-CN" altLang="en-US" sz="3600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zh-CN" altLang="en-US" sz="3600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zh-CN" altLang="en-US" sz="3600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zh-CN" altLang="en-US" sz="3600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zh-CN" altLang="en-US" sz="3600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endParaRPr lang="zh-CN" altLang="en-US" sz="3600" b="1" dirty="0"/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/>
              <a:t>}</a:t>
            </a:r>
            <a:r>
              <a:rPr lang="en-US" altLang="zh-CN" sz="3600" dirty="0"/>
              <a:t> // CreateList_L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头插法建立单链表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361950" y="6064250"/>
            <a:ext cx="4476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ea typeface="隶书" pitchFamily="49" charset="-122"/>
              </a:rPr>
              <a:t>算法的</a:t>
            </a:r>
            <a:r>
              <a:rPr lang="zh-CN" altLang="en-US" sz="3600" b="1" dirty="0">
                <a:solidFill>
                  <a:srgbClr val="FF0000"/>
                </a:solidFill>
                <a:ea typeface="隶书" pitchFamily="49" charset="-122"/>
              </a:rPr>
              <a:t>时间复杂度</a:t>
            </a:r>
            <a:r>
              <a:rPr lang="zh-CN" altLang="en-US" sz="3600" dirty="0"/>
              <a:t>为</a:t>
            </a:r>
            <a:r>
              <a:rPr lang="en-US" altLang="zh-CN" sz="3600" b="1" dirty="0"/>
              <a:t>:</a:t>
            </a:r>
            <a:endParaRPr lang="en-US" altLang="zh-CN" sz="2400" b="1" dirty="0"/>
          </a:p>
        </p:txBody>
      </p:sp>
      <p:sp>
        <p:nvSpPr>
          <p:cNvPr id="60421" name="Text Box 5"/>
          <p:cNvSpPr txBox="1"/>
          <p:nvPr/>
        </p:nvSpPr>
        <p:spPr>
          <a:xfrm>
            <a:off x="4953000" y="6003925"/>
            <a:ext cx="38004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000" b="1" dirty="0"/>
              <a:t>O(Listlength(L))</a:t>
            </a:r>
            <a:endParaRPr lang="en-US" altLang="zh-CN" sz="2400" dirty="0"/>
          </a:p>
        </p:txBody>
      </p:sp>
      <p:sp>
        <p:nvSpPr>
          <p:cNvPr id="60422" name="Text Box 6"/>
          <p:cNvSpPr txBox="1"/>
          <p:nvPr/>
        </p:nvSpPr>
        <p:spPr>
          <a:xfrm>
            <a:off x="631825" y="1336675"/>
            <a:ext cx="8207375" cy="14827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CC"/>
                </a:solidFill>
              </a:rPr>
              <a:t>L = (LinkList)</a:t>
            </a:r>
            <a:r>
              <a:rPr lang="en-US" altLang="zh-CN" sz="3600" b="1" dirty="0">
                <a:solidFill>
                  <a:srgbClr val="6600CC"/>
                </a:solidFill>
              </a:rPr>
              <a:t> malloc</a:t>
            </a:r>
            <a:r>
              <a:rPr lang="en-US" altLang="zh-CN" sz="3600" dirty="0">
                <a:solidFill>
                  <a:srgbClr val="6600CC"/>
                </a:solidFill>
              </a:rPr>
              <a:t> (</a:t>
            </a:r>
            <a:r>
              <a:rPr lang="en-US" altLang="zh-CN" sz="3600" b="1" dirty="0">
                <a:solidFill>
                  <a:srgbClr val="6600CC"/>
                </a:solidFill>
              </a:rPr>
              <a:t>sizeof </a:t>
            </a:r>
            <a:r>
              <a:rPr lang="en-US" altLang="zh-CN" sz="3600" dirty="0">
                <a:solidFill>
                  <a:srgbClr val="6600CC"/>
                </a:solidFill>
              </a:rPr>
              <a:t>(LNode));</a:t>
            </a:r>
            <a:endParaRPr lang="en-US" altLang="zh-CN" sz="3600" dirty="0">
              <a:solidFill>
                <a:srgbClr val="6600CC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6600CC"/>
                </a:solidFill>
              </a:rPr>
              <a:t>L-&gt;next = NULL;</a:t>
            </a:r>
            <a:r>
              <a:rPr lang="en-US" altLang="zh-CN" sz="4000" dirty="0">
                <a:solidFill>
                  <a:srgbClr val="6600CC"/>
                </a:solidFill>
              </a:rPr>
              <a:t>    </a:t>
            </a:r>
            <a:r>
              <a:rPr lang="en-US" altLang="zh-CN" sz="2400" dirty="0"/>
              <a:t>// </a:t>
            </a:r>
            <a:r>
              <a:rPr lang="zh-CN" altLang="en-US" sz="2400" dirty="0">
                <a:ea typeface="楷体_GB2312" pitchFamily="49" charset="-122"/>
              </a:rPr>
              <a:t>先建立一个带头结点的单链表</a:t>
            </a:r>
            <a:endParaRPr lang="zh-CN" altLang="en-US" sz="2400" dirty="0"/>
          </a:p>
        </p:txBody>
      </p:sp>
      <p:sp>
        <p:nvSpPr>
          <p:cNvPr id="60423" name="Text Box 7"/>
          <p:cNvSpPr txBox="1"/>
          <p:nvPr/>
        </p:nvSpPr>
        <p:spPr>
          <a:xfrm>
            <a:off x="663575" y="2724150"/>
            <a:ext cx="8099425" cy="283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for</a:t>
            </a:r>
            <a:r>
              <a:rPr lang="en-US" altLang="zh-CN" sz="3600" dirty="0">
                <a:solidFill>
                  <a:srgbClr val="FF0000"/>
                </a:solidFill>
              </a:rPr>
              <a:t> (i = n; i &gt; 0; --i) </a:t>
            </a:r>
            <a:r>
              <a:rPr lang="en-US" altLang="zh-CN" sz="3600" b="1" dirty="0">
                <a:solidFill>
                  <a:srgbClr val="FF0000"/>
                </a:solidFill>
              </a:rPr>
              <a:t>{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dirty="0"/>
              <a:t>    p = (LinkList)</a:t>
            </a:r>
            <a:r>
              <a:rPr lang="en-US" altLang="zh-CN" sz="3600" b="1" dirty="0"/>
              <a:t> malloc</a:t>
            </a:r>
            <a:r>
              <a:rPr lang="en-US" altLang="zh-CN" sz="3600" dirty="0"/>
              <a:t> (</a:t>
            </a:r>
            <a:r>
              <a:rPr lang="en-US" altLang="zh-CN" sz="3600" b="1" dirty="0"/>
              <a:t>sizeof </a:t>
            </a:r>
            <a:r>
              <a:rPr lang="en-US" altLang="zh-CN" sz="3600" dirty="0"/>
              <a:t>(LNode));</a:t>
            </a:r>
            <a:endParaRPr lang="en-US" altLang="zh-CN" sz="3600" dirty="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dirty="0"/>
              <a:t>    </a:t>
            </a:r>
            <a:r>
              <a:rPr lang="en-US" altLang="zh-CN" sz="3600" b="1" dirty="0"/>
              <a:t>scanf</a:t>
            </a:r>
            <a:r>
              <a:rPr lang="en-US" altLang="zh-CN" sz="3600" dirty="0"/>
              <a:t>(</a:t>
            </a:r>
            <a:r>
              <a:rPr lang="en-US" altLang="zh-CN" sz="3600" b="1" dirty="0"/>
              <a:t>&amp;</a:t>
            </a:r>
            <a:r>
              <a:rPr lang="en-US" altLang="zh-CN" sz="3600" dirty="0"/>
              <a:t>p-&gt;data);    // </a:t>
            </a:r>
            <a:r>
              <a:rPr lang="zh-CN" altLang="en-US" sz="3600" dirty="0">
                <a:ea typeface="楷体_GB2312" pitchFamily="49" charset="-122"/>
              </a:rPr>
              <a:t>输入元素值</a:t>
            </a:r>
            <a:endParaRPr lang="zh-CN" altLang="en-US" sz="3600" dirty="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dirty="0">
                <a:solidFill>
                  <a:srgbClr val="9900CC"/>
                </a:solidFill>
              </a:rPr>
              <a:t>    </a:t>
            </a:r>
            <a:r>
              <a:rPr lang="en-US" altLang="zh-CN" sz="3600" dirty="0">
                <a:solidFill>
                  <a:srgbClr val="9900CC"/>
                </a:solidFill>
              </a:rPr>
              <a:t>p-&gt;next = L-&gt;next; L-&gt;next = p;  </a:t>
            </a:r>
            <a:r>
              <a:rPr lang="en-US" altLang="zh-CN" sz="3600" dirty="0"/>
              <a:t>// </a:t>
            </a:r>
            <a:r>
              <a:rPr lang="zh-CN" altLang="en-US" sz="3600" dirty="0">
                <a:ea typeface="楷体_GB2312" pitchFamily="49" charset="-122"/>
              </a:rPr>
              <a:t>插入</a:t>
            </a:r>
            <a:endParaRPr lang="zh-CN" altLang="en-US" sz="3600" dirty="0"/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}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60425" name="AutoShape 9">
            <a:hlinkClick r:id="rId1" action="ppaction://hlinksldjump"/>
          </p:cNvPr>
          <p:cNvSpPr/>
          <p:nvPr/>
        </p:nvSpPr>
        <p:spPr>
          <a:xfrm>
            <a:off x="8534400" y="55626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1" grpId="0"/>
      <p:bldP spid="60422" grpId="0"/>
      <p:bldP spid="60423" grpId="0"/>
      <p:bldP spid="6042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9" name="Rectangle 3"/>
          <p:cNvSpPr>
            <a:spLocks noGrp="1"/>
          </p:cNvSpPr>
          <p:nvPr>
            <p:ph idx="1"/>
          </p:nvPr>
        </p:nvSpPr>
        <p:spPr>
          <a:xfrm>
            <a:off x="900113" y="549275"/>
            <a:ext cx="8458200" cy="54864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5000"/>
              </a:lnSpc>
              <a:buNone/>
            </a:pPr>
            <a:r>
              <a:rPr lang="zh-CN" altLang="en-US" sz="2800" b="1" dirty="0"/>
              <a:t>算法</a:t>
            </a:r>
            <a:r>
              <a:rPr lang="en-US" altLang="zh-CN" sz="2800" b="1" dirty="0"/>
              <a:t>2.11-2</a:t>
            </a:r>
            <a:r>
              <a:rPr lang="zh-CN" altLang="en-US" sz="2800" b="1" dirty="0"/>
              <a:t>（尾插法建立单链表）</a:t>
            </a:r>
            <a:r>
              <a:rPr lang="zh-CN" altLang="en-US" sz="2400" b="1" i="1" dirty="0"/>
              <a:t> </a:t>
            </a:r>
            <a:endParaRPr lang="zh-CN" altLang="en-US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void  CreateListe_L_2(LinkList &amp;L,int n ) {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L=(LinkList)malloc(sizeof(LNode));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L-&gt;next=NULL;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q=L;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for (i=1;i&lt;=n;i++){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p=(LinkList)malloc(sizeof(LNode));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scanf(&amp;p-&gt;data);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q-&gt;next=p; 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q=p;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}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q-&gt;next=NULL;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}</a:t>
            </a:r>
            <a:endParaRPr lang="en-US" altLang="zh-CN" sz="2400" b="1" i="1" dirty="0"/>
          </a:p>
        </p:txBody>
      </p:sp>
      <p:sp>
        <p:nvSpPr>
          <p:cNvPr id="173061" name="Text Box 5"/>
          <p:cNvSpPr txBox="1"/>
          <p:nvPr/>
        </p:nvSpPr>
        <p:spPr>
          <a:xfrm>
            <a:off x="196850" y="6178550"/>
            <a:ext cx="35036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2800" b="1" dirty="0">
                <a:ea typeface="隶书" pitchFamily="49" charset="-122"/>
              </a:rPr>
              <a:t>算法的</a:t>
            </a:r>
            <a:r>
              <a:rPr lang="zh-CN" altLang="en-US" sz="2800" b="1" dirty="0">
                <a:solidFill>
                  <a:srgbClr val="FF0000"/>
                </a:solidFill>
                <a:ea typeface="隶书" pitchFamily="49" charset="-122"/>
              </a:rPr>
              <a:t>时间复杂度</a:t>
            </a:r>
            <a:r>
              <a:rPr lang="zh-CN" altLang="en-US" sz="2800" dirty="0"/>
              <a:t>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sp>
        <p:nvSpPr>
          <p:cNvPr id="173062" name="Text Box 6"/>
          <p:cNvSpPr txBox="1"/>
          <p:nvPr/>
        </p:nvSpPr>
        <p:spPr>
          <a:xfrm>
            <a:off x="3779838" y="6165850"/>
            <a:ext cx="2714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800" b="1" dirty="0"/>
              <a:t>O(Listlength(L))</a:t>
            </a:r>
            <a:endParaRPr lang="en-US" altLang="zh-CN" sz="28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305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2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3059">
                                            <p:txEl>
                                              <p:charRg st="2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6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3059">
                                            <p:txEl>
                                              <p:charRg st="6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10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3059">
                                            <p:txEl>
                                              <p:charRg st="104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12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3059">
                                            <p:txEl>
                                              <p:charRg st="12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131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3059">
                                            <p:txEl>
                                              <p:charRg st="131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15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3059">
                                            <p:txEl>
                                              <p:charRg st="155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198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3059">
                                            <p:txEl>
                                              <p:charRg st="198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223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3059">
                                            <p:txEl>
                                              <p:charRg st="223" end="2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243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73059">
                                            <p:txEl>
                                              <p:charRg st="243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256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73059">
                                            <p:txEl>
                                              <p:charRg st="256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263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73059">
                                            <p:txEl>
                                              <p:charRg st="263" end="2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charRg st="281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73059">
                                            <p:txEl>
                                              <p:charRg st="281" end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bldLvl="5" build="p"/>
      <p:bldP spid="173061" grpId="0"/>
      <p:bldP spid="17306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7" name="Rectangle 3"/>
          <p:cNvSpPr>
            <a:spLocks noGrp="1"/>
          </p:cNvSpPr>
          <p:nvPr>
            <p:ph idx="1"/>
          </p:nvPr>
        </p:nvSpPr>
        <p:spPr>
          <a:xfrm>
            <a:off x="468313" y="188913"/>
            <a:ext cx="8458200" cy="54864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5000"/>
              </a:lnSpc>
              <a:buNone/>
            </a:pPr>
            <a:r>
              <a:rPr lang="en-US" altLang="zh-CN" sz="2800" b="1" dirty="0"/>
              <a:t>         </a:t>
            </a:r>
            <a:r>
              <a:rPr lang="zh-CN" altLang="en-US" sz="2800" b="1" dirty="0"/>
              <a:t>算法</a:t>
            </a:r>
            <a:r>
              <a:rPr lang="en-US" altLang="zh-CN" sz="2800" b="1" dirty="0"/>
              <a:t>2.12</a:t>
            </a:r>
            <a:r>
              <a:rPr lang="zh-CN" altLang="en-US" sz="2800" b="1" dirty="0"/>
              <a:t>（有序链表的合并） </a:t>
            </a:r>
            <a:endParaRPr lang="zh-CN" altLang="en-US" sz="2800" b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void  MergeListe_L (LinkList &amp;La, LinkList  &amp;Lb, LinkList &amp;Lc) {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pa=La-&gt;next;  pb=Lb-&gt;next;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Lc=pc=La;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while (pa &amp;&amp;pb) {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 if (pa-&gt;data&lt;pb-&gt;data) 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       { pc-&gt;next=pa;pc=pa;pa=pa-&gt;next;}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else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         { pc-&gt;next=pb;pc=pb;pb=pb-&gt;next;}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  }//while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pc-&gt;next=pa?pa:pb; 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    free (Lb);</a:t>
            </a:r>
            <a:endParaRPr lang="en-US" altLang="zh-CN" sz="2400" b="1" i="1" dirty="0"/>
          </a:p>
          <a:p>
            <a:pPr eaLnBrk="1" hangingPunct="1">
              <a:lnSpc>
                <a:spcPct val="95000"/>
              </a:lnSpc>
              <a:buNone/>
            </a:pPr>
            <a:r>
              <a:rPr lang="en-US" altLang="zh-CN" sz="2400" b="1" i="1" dirty="0"/>
              <a:t>}</a:t>
            </a:r>
            <a:endParaRPr lang="en-US" altLang="zh-CN" sz="2400" b="1" i="1" dirty="0"/>
          </a:p>
        </p:txBody>
      </p:sp>
      <p:sp>
        <p:nvSpPr>
          <p:cNvPr id="175111" name="Text Box 7"/>
          <p:cNvSpPr txBox="1"/>
          <p:nvPr/>
        </p:nvSpPr>
        <p:spPr>
          <a:xfrm>
            <a:off x="69850" y="6237288"/>
            <a:ext cx="907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2800" b="1" dirty="0">
                <a:ea typeface="隶书" pitchFamily="49" charset="-122"/>
              </a:rPr>
              <a:t>注：跟顺序表的合并时间复杂度相同，但是空间复杂度小</a:t>
            </a:r>
            <a:endParaRPr lang="zh-CN" alt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7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2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07">
                                            <p:txEl>
                                              <p:charRg st="2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7">
                                            <p:txEl>
                                              <p:charRg st="2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5107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5107">
                                            <p:txEl>
                                              <p:charRg st="9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12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07">
                                            <p:txEl>
                                              <p:charRg st="12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5107">
                                            <p:txEl>
                                              <p:charRg st="12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134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5107">
                                            <p:txEl>
                                              <p:charRg st="134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07">
                                            <p:txEl>
                                              <p:charRg st="134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15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07">
                                            <p:txEl>
                                              <p:charRg st="15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107">
                                            <p:txEl>
                                              <p:charRg st="15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18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5107">
                                            <p:txEl>
                                              <p:charRg st="18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5107">
                                            <p:txEl>
                                              <p:charRg st="188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23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07">
                                            <p:txEl>
                                              <p:charRg st="23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107">
                                            <p:txEl>
                                              <p:charRg st="237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25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107">
                                            <p:txEl>
                                              <p:charRg st="25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5107">
                                            <p:txEl>
                                              <p:charRg st="250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299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107">
                                            <p:txEl>
                                              <p:charRg st="299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107">
                                            <p:txEl>
                                              <p:charRg st="299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314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5107">
                                            <p:txEl>
                                              <p:charRg st="314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107">
                                            <p:txEl>
                                              <p:charRg st="314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338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5107">
                                            <p:txEl>
                                              <p:charRg st="338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5107">
                                            <p:txEl>
                                              <p:charRg st="338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charRg st="353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5107">
                                            <p:txEl>
                                              <p:charRg st="353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5107">
                                            <p:txEl>
                                              <p:charRg st="353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dvAuto="1000" build="p"/>
      <p:bldP spid="1751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02" name="Group 2"/>
          <p:cNvGraphicFramePr>
            <a:graphicFrameLocks noGrp="1"/>
          </p:cNvGraphicFramePr>
          <p:nvPr/>
        </p:nvGraphicFramePr>
        <p:xfrm>
          <a:off x="228600" y="1293813"/>
          <a:ext cx="8915400" cy="4937125"/>
        </p:xfrm>
        <a:graphic>
          <a:graphicData uri="http://schemas.openxmlformats.org/drawingml/2006/table">
            <a:tbl>
              <a:tblPr/>
              <a:tblGrid>
                <a:gridCol w="1666875"/>
                <a:gridCol w="2081213"/>
                <a:gridCol w="5167312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具体要求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顺序表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链表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基于空间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适于线性表长度变化不大，易于事先确定其大小时采用。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适于当线性表长度变化大，难以估计其存储规模时采用。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6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基于时间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由于顺序表是一种随机存储结构，当线性表的操作主要是查找时，宜采用。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链表中对任何位置进行插入和删除都只需修改指针，所以这类操作为主的线性表宜采用链表做存储结构。若插入和删除主要发生在表的首尾两端，则宜采用尾指针表示的单循环链表。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0133" name="Rectangle 21"/>
          <p:cNvSpPr>
            <a:spLocks noGrp="1"/>
          </p:cNvSpPr>
          <p:nvPr>
            <p:ph type="title"/>
          </p:nvPr>
        </p:nvSpPr>
        <p:spPr>
          <a:xfrm>
            <a:off x="827088" y="0"/>
            <a:ext cx="7772400" cy="1143000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线性表的两种存储结构的比较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685800" y="1981200"/>
            <a:ext cx="7848600" cy="1082675"/>
            <a:chOff x="240" y="998"/>
            <a:chExt cx="4752" cy="682"/>
          </a:xfrm>
        </p:grpSpPr>
        <p:sp>
          <p:nvSpPr>
            <p:cNvPr id="91142" name="Rectangle 4"/>
            <p:cNvSpPr/>
            <p:nvPr/>
          </p:nvSpPr>
          <p:spPr>
            <a:xfrm>
              <a:off x="240" y="1200"/>
              <a:ext cx="28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2400" b="1" i="1" dirty="0"/>
                <a:t>L</a:t>
              </a:r>
              <a:endParaRPr lang="en-US" altLang="zh-CN" sz="2400" b="1" i="1" dirty="0"/>
            </a:p>
          </p:txBody>
        </p:sp>
        <p:grpSp>
          <p:nvGrpSpPr>
            <p:cNvPr id="91143" name="Group 5"/>
            <p:cNvGrpSpPr/>
            <p:nvPr/>
          </p:nvGrpSpPr>
          <p:grpSpPr>
            <a:xfrm>
              <a:off x="506" y="998"/>
              <a:ext cx="4486" cy="576"/>
              <a:chOff x="506" y="998"/>
              <a:chExt cx="4486" cy="576"/>
            </a:xfrm>
          </p:grpSpPr>
          <p:sp>
            <p:nvSpPr>
              <p:cNvPr id="91144" name="Line 6"/>
              <p:cNvSpPr/>
              <p:nvPr/>
            </p:nvSpPr>
            <p:spPr>
              <a:xfrm>
                <a:off x="4992" y="1008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91145" name="Group 7"/>
              <p:cNvGrpSpPr/>
              <p:nvPr/>
            </p:nvGrpSpPr>
            <p:grpSpPr>
              <a:xfrm>
                <a:off x="506" y="998"/>
                <a:ext cx="4486" cy="576"/>
                <a:chOff x="506" y="1008"/>
                <a:chExt cx="4486" cy="576"/>
              </a:xfrm>
            </p:grpSpPr>
            <p:sp>
              <p:nvSpPr>
                <p:cNvPr id="91146" name="Text Box 8"/>
                <p:cNvSpPr txBox="1"/>
                <p:nvPr/>
              </p:nvSpPr>
              <p:spPr>
                <a:xfrm>
                  <a:off x="4133" y="1248"/>
                  <a:ext cx="571" cy="33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2800" b="1" i="1" dirty="0"/>
                    <a:t> a</a:t>
                  </a:r>
                  <a:r>
                    <a:rPr lang="en-US" altLang="zh-CN" sz="2800" b="1" i="1" baseline="-25000" dirty="0"/>
                    <a:t>n</a:t>
                  </a:r>
                  <a:r>
                    <a:rPr lang="en-US" altLang="zh-CN" sz="2000" b="1" i="1" baseline="-25000" dirty="0"/>
                    <a:t> </a:t>
                  </a:r>
                  <a:r>
                    <a:rPr lang="en-US" altLang="zh-CN" sz="2000" b="1" i="1" dirty="0"/>
                    <a:t>     </a:t>
                  </a:r>
                  <a:endParaRPr lang="en-US" altLang="zh-CN" sz="2800" b="1" i="1" dirty="0"/>
                </a:p>
              </p:txBody>
            </p:sp>
            <p:grpSp>
              <p:nvGrpSpPr>
                <p:cNvPr id="91147" name="Group 9"/>
                <p:cNvGrpSpPr/>
                <p:nvPr/>
              </p:nvGrpSpPr>
              <p:grpSpPr>
                <a:xfrm>
                  <a:off x="802" y="1248"/>
                  <a:ext cx="570" cy="336"/>
                  <a:chOff x="2034" y="8154"/>
                  <a:chExt cx="1080" cy="468"/>
                </a:xfrm>
              </p:grpSpPr>
              <p:sp>
                <p:nvSpPr>
                  <p:cNvPr id="91164" name="Rectangle 10"/>
                  <p:cNvSpPr/>
                  <p:nvPr/>
                </p:nvSpPr>
                <p:spPr>
                  <a:xfrm>
                    <a:off x="2034" y="8154"/>
                    <a:ext cx="1080" cy="46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Monotype Sorts" pitchFamily="2" charset="2"/>
                      <a:buChar char="§"/>
                      <a:defRPr kumimoji="1"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50000"/>
                      <a:buFont typeface="Monotype Sort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None/>
                    </a:pPr>
                    <a:endParaRPr lang="zh-CN" altLang="zh-CN" sz="1000" b="1" dirty="0"/>
                  </a:p>
                </p:txBody>
              </p:sp>
              <p:sp>
                <p:nvSpPr>
                  <p:cNvPr id="91165" name="Line 11"/>
                  <p:cNvSpPr/>
                  <p:nvPr/>
                </p:nvSpPr>
                <p:spPr>
                  <a:xfrm>
                    <a:off x="2754" y="8154"/>
                    <a:ext cx="0" cy="46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91148" name="Group 12"/>
                <p:cNvGrpSpPr/>
                <p:nvPr/>
              </p:nvGrpSpPr>
              <p:grpSpPr>
                <a:xfrm>
                  <a:off x="1658" y="1248"/>
                  <a:ext cx="571" cy="336"/>
                  <a:chOff x="2034" y="8154"/>
                  <a:chExt cx="1080" cy="468"/>
                </a:xfrm>
              </p:grpSpPr>
              <p:sp>
                <p:nvSpPr>
                  <p:cNvPr id="91162" name="Rectangle 13"/>
                  <p:cNvSpPr/>
                  <p:nvPr/>
                </p:nvSpPr>
                <p:spPr>
                  <a:xfrm>
                    <a:off x="2034" y="8154"/>
                    <a:ext cx="1080" cy="46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Monotype Sorts" pitchFamily="2" charset="2"/>
                      <a:buChar char="§"/>
                      <a:defRPr kumimoji="1" sz="3200" b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SzPct val="50000"/>
                      <a:buFont typeface="Monotype Sorts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spcBef>
                        <a:spcPct val="0"/>
                      </a:spcBef>
                      <a:buClrTx/>
                      <a:buNone/>
                    </a:pPr>
                    <a:r>
                      <a:rPr lang="en-US" altLang="zh-CN" sz="2400" b="1" i="1" dirty="0"/>
                      <a:t>a</a:t>
                    </a:r>
                    <a:r>
                      <a:rPr lang="en-US" altLang="zh-CN" sz="2400" b="1" i="1" baseline="-25000" dirty="0"/>
                      <a:t>1</a:t>
                    </a:r>
                    <a:endParaRPr lang="en-US" altLang="zh-CN" sz="2400" b="1" i="1" baseline="-25000" dirty="0"/>
                  </a:p>
                  <a:p>
                    <a:pPr marL="0" lvl="0" indent="0" algn="just">
                      <a:spcBef>
                        <a:spcPct val="0"/>
                      </a:spcBef>
                      <a:buClrTx/>
                      <a:buNone/>
                    </a:pPr>
                    <a:endParaRPr lang="en-US" altLang="zh-CN" sz="1000" b="1" dirty="0"/>
                  </a:p>
                </p:txBody>
              </p:sp>
              <p:sp>
                <p:nvSpPr>
                  <p:cNvPr id="91163" name="Line 14"/>
                  <p:cNvSpPr/>
                  <p:nvPr/>
                </p:nvSpPr>
                <p:spPr>
                  <a:xfrm>
                    <a:off x="2754" y="8154"/>
                    <a:ext cx="0" cy="46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91149" name="Rectangle 15"/>
                <p:cNvSpPr/>
                <p:nvPr/>
              </p:nvSpPr>
              <p:spPr>
                <a:xfrm>
                  <a:off x="2515" y="1248"/>
                  <a:ext cx="571" cy="33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2400" b="1" i="1" dirty="0"/>
                    <a:t>a</a:t>
                  </a:r>
                  <a:r>
                    <a:rPr lang="en-US" altLang="zh-CN" sz="2400" b="1" i="1" baseline="-25000" dirty="0"/>
                    <a:t>2</a:t>
                  </a:r>
                  <a:endParaRPr lang="en-US" altLang="zh-CN" sz="2400" b="1" i="1" baseline="-25000" dirty="0"/>
                </a:p>
                <a:p>
                  <a:pPr marL="0" lvl="0" indent="0" algn="just">
                    <a:spcBef>
                      <a:spcPct val="0"/>
                    </a:spcBef>
                    <a:buClrTx/>
                    <a:buNone/>
                  </a:pPr>
                  <a:endParaRPr lang="en-US" altLang="zh-CN" sz="2400" b="1" i="1" dirty="0"/>
                </a:p>
              </p:txBody>
            </p:sp>
            <p:sp>
              <p:nvSpPr>
                <p:cNvPr id="91150" name="Line 16"/>
                <p:cNvSpPr/>
                <p:nvPr/>
              </p:nvSpPr>
              <p:spPr>
                <a:xfrm>
                  <a:off x="1278" y="1357"/>
                  <a:ext cx="38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91151" name="Line 17"/>
                <p:cNvSpPr/>
                <p:nvPr/>
              </p:nvSpPr>
              <p:spPr>
                <a:xfrm>
                  <a:off x="2134" y="1357"/>
                  <a:ext cx="38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91152" name="Line 18"/>
                <p:cNvSpPr/>
                <p:nvPr/>
              </p:nvSpPr>
              <p:spPr>
                <a:xfrm>
                  <a:off x="2991" y="1357"/>
                  <a:ext cx="38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91153" name="Line 19"/>
                <p:cNvSpPr/>
                <p:nvPr/>
              </p:nvSpPr>
              <p:spPr>
                <a:xfrm>
                  <a:off x="3752" y="1357"/>
                  <a:ext cx="38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91154" name="Line 20"/>
                <p:cNvSpPr/>
                <p:nvPr/>
              </p:nvSpPr>
              <p:spPr>
                <a:xfrm>
                  <a:off x="3371" y="1359"/>
                  <a:ext cx="381" cy="0"/>
                </a:xfrm>
                <a:prstGeom prst="line">
                  <a:avLst/>
                </a:prstGeom>
                <a:ln w="19050" cap="rnd" cmpd="sng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  <p:sp>
              <p:nvSpPr>
                <p:cNvPr id="91155" name="Line 21"/>
                <p:cNvSpPr/>
                <p:nvPr/>
              </p:nvSpPr>
              <p:spPr>
                <a:xfrm>
                  <a:off x="506" y="1488"/>
                  <a:ext cx="26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stealth" w="med" len="med"/>
                </a:ln>
              </p:spPr>
            </p:sp>
            <p:sp>
              <p:nvSpPr>
                <p:cNvPr id="91156" name="Line 22"/>
                <p:cNvSpPr/>
                <p:nvPr/>
              </p:nvSpPr>
              <p:spPr>
                <a:xfrm>
                  <a:off x="2896" y="1248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1157" name="Line 23"/>
                <p:cNvSpPr/>
                <p:nvPr/>
              </p:nvSpPr>
              <p:spPr>
                <a:xfrm>
                  <a:off x="4416" y="1248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1158" name="Line 24"/>
                <p:cNvSpPr/>
                <p:nvPr/>
              </p:nvSpPr>
              <p:spPr>
                <a:xfrm>
                  <a:off x="4608" y="1440"/>
                  <a:ext cx="38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1159" name="Line 25"/>
                <p:cNvSpPr/>
                <p:nvPr/>
              </p:nvSpPr>
              <p:spPr>
                <a:xfrm>
                  <a:off x="624" y="1008"/>
                  <a:ext cx="436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1160" name="Line 26"/>
                <p:cNvSpPr/>
                <p:nvPr/>
              </p:nvSpPr>
              <p:spPr>
                <a:xfrm>
                  <a:off x="624" y="1008"/>
                  <a:ext cx="0" cy="28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1161" name="Line 27"/>
                <p:cNvSpPr/>
                <p:nvPr/>
              </p:nvSpPr>
              <p:spPr>
                <a:xfrm>
                  <a:off x="624" y="129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</p:grpSp>
      </p:grpSp>
      <p:sp>
        <p:nvSpPr>
          <p:cNvPr id="177180" name="Rectangle 28"/>
          <p:cNvSpPr/>
          <p:nvPr/>
        </p:nvSpPr>
        <p:spPr>
          <a:xfrm>
            <a:off x="250825" y="3716338"/>
            <a:ext cx="8532813" cy="2624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Arial Narrow" panose="020B050602020203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 Narrow" panose="020B0506020202030204" pitchFamily="34" charset="0"/>
                <a:ea typeface="楷体_GB2312" pitchFamily="49" charset="-122"/>
              </a:rPr>
              <a:t>循环链表的操作与单链表的操作类似，差别如下：</a:t>
            </a:r>
            <a:endParaRPr lang="zh-CN" altLang="en-US" sz="2800" b="1" dirty="0">
              <a:latin typeface="Arial Narrow" panose="020B0506020202030204" pitchFamily="34" charset="0"/>
              <a:ea typeface="楷体_GB2312" pitchFamily="49" charset="-122"/>
            </a:endParaRPr>
          </a:p>
          <a:p>
            <a:pPr marL="457200" lvl="1" indent="0" eaLnBrk="1" hangingPunct="1">
              <a:spcBef>
                <a:spcPct val="500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Narrow" panose="020B0506020202030204" pitchFamily="34" charset="0"/>
                <a:ea typeface="楷体_GB2312" pitchFamily="49" charset="-122"/>
              </a:rPr>
              <a:t>链表的判空条件：</a:t>
            </a:r>
            <a:r>
              <a:rPr lang="en-US" altLang="zh-CN" sz="3200" b="1" dirty="0">
                <a:solidFill>
                  <a:srgbClr val="CC0066"/>
                </a:solidFill>
                <a:ea typeface="楷体_GB2312" pitchFamily="49" charset="-122"/>
              </a:rPr>
              <a:t>L-&gt;next==L</a:t>
            </a:r>
            <a:endParaRPr lang="en-US" altLang="zh-CN" sz="3200" b="1" dirty="0">
              <a:solidFill>
                <a:srgbClr val="CC0066"/>
              </a:solidFill>
              <a:ea typeface="楷体_GB2312" pitchFamily="49" charset="-122"/>
            </a:endParaRPr>
          </a:p>
          <a:p>
            <a:pPr marL="457200" lvl="1" indent="0" eaLnBrk="1" hangingPunct="1">
              <a:spcBef>
                <a:spcPct val="500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Narrow" panose="020B0506020202030204" pitchFamily="34" charset="0"/>
                <a:ea typeface="楷体_GB2312" pitchFamily="49" charset="-122"/>
              </a:rPr>
              <a:t>最后一个结点的判定条件</a:t>
            </a:r>
            <a:r>
              <a:rPr lang="en-US" altLang="zh-CN" b="1" dirty="0">
                <a:latin typeface="Arial Narrow" panose="020B0506020202030204" pitchFamily="34" charset="0"/>
                <a:ea typeface="楷体_GB2312" pitchFamily="49" charset="-122"/>
              </a:rPr>
              <a:t>:</a:t>
            </a:r>
            <a:r>
              <a:rPr lang="en-US" altLang="zh-CN" sz="3200" b="1" dirty="0">
                <a:solidFill>
                  <a:srgbClr val="CC0066"/>
                </a:solidFill>
                <a:ea typeface="楷体_GB2312" pitchFamily="49" charset="-122"/>
              </a:rPr>
              <a:t>p-&gt;next==L</a:t>
            </a:r>
            <a:endParaRPr lang="en-US" altLang="zh-CN" sz="3200" b="1" dirty="0">
              <a:solidFill>
                <a:srgbClr val="CC0066"/>
              </a:solidFill>
              <a:ea typeface="楷体_GB2312" pitchFamily="49" charset="-122"/>
            </a:endParaRPr>
          </a:p>
          <a:p>
            <a:pPr marL="457200" lvl="1" indent="0" eaLnBrk="1" hangingPunct="1">
              <a:spcBef>
                <a:spcPct val="500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Arial Narrow" panose="020B0506020202030204" pitchFamily="34" charset="0"/>
                <a:ea typeface="楷体_GB2312" pitchFamily="49" charset="-122"/>
              </a:rPr>
              <a:t>可以设立尾指针</a:t>
            </a:r>
            <a:endParaRPr lang="zh-CN" altLang="en-US" b="1" dirty="0">
              <a:latin typeface="Arial Narrow" panose="020B0506020202030204" pitchFamily="34" charset="0"/>
              <a:ea typeface="楷体_GB2312" pitchFamily="49" charset="-122"/>
            </a:endParaRPr>
          </a:p>
        </p:txBody>
      </p:sp>
      <p:sp>
        <p:nvSpPr>
          <p:cNvPr id="177183" name="Text Box 31"/>
          <p:cNvSpPr txBox="1"/>
          <p:nvPr/>
        </p:nvSpPr>
        <p:spPr>
          <a:xfrm>
            <a:off x="306388" y="152400"/>
            <a:ext cx="52133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663300"/>
                </a:solidFill>
                <a:ea typeface="隶书" pitchFamily="49" charset="-122"/>
              </a:rPr>
              <a:t>四、其它形式的链表</a:t>
            </a:r>
            <a:endParaRPr lang="zh-CN" altLang="en-US" sz="4800" b="1" dirty="0">
              <a:ea typeface="楷体_GB2312" pitchFamily="49" charset="-122"/>
            </a:endParaRPr>
          </a:p>
        </p:txBody>
      </p:sp>
      <p:sp>
        <p:nvSpPr>
          <p:cNvPr id="177184" name="Text Box 32"/>
          <p:cNvSpPr txBox="1"/>
          <p:nvPr/>
        </p:nvSpPr>
        <p:spPr>
          <a:xfrm>
            <a:off x="762000" y="1066800"/>
            <a:ext cx="3308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en-US" altLang="zh-CN" sz="4000" b="1" dirty="0">
                <a:solidFill>
                  <a:srgbClr val="CC0066"/>
                </a:solidFill>
                <a:ea typeface="楷体_GB2312" pitchFamily="49" charset="-122"/>
              </a:rPr>
              <a:t>1. </a:t>
            </a:r>
            <a:r>
              <a:rPr lang="zh-CN" altLang="en-US" sz="4000" b="1" dirty="0">
                <a:solidFill>
                  <a:srgbClr val="CC0066"/>
                </a:solidFill>
                <a:ea typeface="楷体_GB2312" pitchFamily="49" charset="-122"/>
              </a:rPr>
              <a:t>单循环链表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718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7180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7180">
                                            <p:txEl>
                                              <p:charRg st="4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>
                                            <p:txEl>
                                              <p:charRg st="6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7180">
                                            <p:txEl>
                                              <p:charRg st="66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0" grpId="0" build="p"/>
      <p:bldP spid="177183" grpId="0"/>
      <p:bldP spid="17718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3" name="Rectangle 3"/>
          <p:cNvSpPr>
            <a:spLocks noGrp="1"/>
          </p:cNvSpPr>
          <p:nvPr>
            <p:ph idx="1"/>
          </p:nvPr>
        </p:nvSpPr>
        <p:spPr>
          <a:xfrm>
            <a:off x="381000" y="1066800"/>
            <a:ext cx="8561388" cy="9906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5000"/>
              </a:lnSpc>
            </a:pPr>
            <a:r>
              <a:rPr lang="zh-CN" altLang="en-US" sz="2800" dirty="0"/>
              <a:t>概念引入</a:t>
            </a:r>
            <a:endParaRPr lang="zh-CN" altLang="en-US" sz="2800" b="1" dirty="0"/>
          </a:p>
          <a:p>
            <a:pPr eaLnBrk="1" hangingPunct="1">
              <a:lnSpc>
                <a:spcPct val="95000"/>
              </a:lnSpc>
            </a:pPr>
            <a:r>
              <a:rPr lang="zh-CN" altLang="en-US" sz="2800" dirty="0"/>
              <a:t>结点结构与定义</a:t>
            </a:r>
            <a:endParaRPr lang="zh-CN" altLang="en-US" sz="2800" dirty="0"/>
          </a:p>
        </p:txBody>
      </p:sp>
      <p:graphicFrame>
        <p:nvGraphicFramePr>
          <p:cNvPr id="179204" name="Group 4"/>
          <p:cNvGraphicFramePr>
            <a:graphicFrameLocks noGrp="1"/>
          </p:cNvGraphicFramePr>
          <p:nvPr/>
        </p:nvGraphicFramePr>
        <p:xfrm>
          <a:off x="533400" y="2286000"/>
          <a:ext cx="2667000" cy="457200"/>
        </p:xfrm>
        <a:graphic>
          <a:graphicData uri="http://schemas.openxmlformats.org/drawingml/2006/table">
            <a:tbl>
              <a:tblPr/>
              <a:tblGrid>
                <a:gridCol w="833438"/>
                <a:gridCol w="833437"/>
                <a:gridCol w="10001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prior</a:t>
                      </a: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</a:t>
                      </a: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</a:pPr>
                      <a:r>
                        <a:rPr kumimoji="1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</a:t>
                      </a:r>
                      <a:endPara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9214" name="Rectangle 14"/>
          <p:cNvSpPr/>
          <p:nvPr/>
        </p:nvSpPr>
        <p:spPr>
          <a:xfrm>
            <a:off x="3657600" y="1447800"/>
            <a:ext cx="3962400" cy="2263775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 dirty="0"/>
              <a:t>typedef struct DuLNode{</a:t>
            </a:r>
            <a:endParaRPr lang="en-US" altLang="zh-CN" sz="2000" b="1" i="1" dirty="0"/>
          </a:p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 dirty="0"/>
              <a:t>     ElemType data;</a:t>
            </a:r>
            <a:endParaRPr lang="en-US" altLang="zh-CN" sz="2000" b="1" i="1" dirty="0"/>
          </a:p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 dirty="0"/>
              <a:t>     struct DuLNode *prior;</a:t>
            </a:r>
            <a:endParaRPr lang="en-US" altLang="zh-CN" sz="2000" b="1" i="1" dirty="0"/>
          </a:p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 dirty="0"/>
              <a:t>     struct DuLNode *next;</a:t>
            </a:r>
            <a:endParaRPr lang="en-US" altLang="zh-CN" sz="2000" b="1" i="1" dirty="0"/>
          </a:p>
          <a:p>
            <a:pPr marL="0" lvl="0" indent="0" eaLnBrk="1" hangingPunct="1">
              <a:spcBef>
                <a:spcPct val="5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i="1" dirty="0"/>
              <a:t>} DuLNode,*DuLinkList</a:t>
            </a:r>
            <a:endParaRPr lang="en-US" altLang="zh-CN" sz="2000" b="1" i="1" dirty="0"/>
          </a:p>
        </p:txBody>
      </p:sp>
      <p:sp>
        <p:nvSpPr>
          <p:cNvPr id="179215" name="Rectangle 15"/>
          <p:cNvSpPr/>
          <p:nvPr/>
        </p:nvSpPr>
        <p:spPr>
          <a:xfrm>
            <a:off x="468313" y="3789363"/>
            <a:ext cx="8561387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Arial Narrow" panose="020B0506020202030204" pitchFamily="34" charset="0"/>
                <a:ea typeface="楷体_GB2312" pitchFamily="49" charset="-122"/>
              </a:rPr>
              <a:t>双向链表示意图</a:t>
            </a:r>
            <a:endParaRPr lang="zh-CN" altLang="en-US" sz="2400" b="1" dirty="0">
              <a:latin typeface="Arial Narrow" panose="020B0506020202030204" pitchFamily="34" charset="0"/>
              <a:ea typeface="楷体_GB2312" pitchFamily="49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79388" y="4292600"/>
            <a:ext cx="8751887" cy="1276350"/>
            <a:chOff x="151" y="3132"/>
            <a:chExt cx="5513" cy="804"/>
          </a:xfrm>
        </p:grpSpPr>
        <p:grpSp>
          <p:nvGrpSpPr>
            <p:cNvPr id="92189" name="Group 17"/>
            <p:cNvGrpSpPr/>
            <p:nvPr/>
          </p:nvGrpSpPr>
          <p:grpSpPr>
            <a:xfrm>
              <a:off x="151" y="3132"/>
              <a:ext cx="377" cy="468"/>
              <a:chOff x="240" y="2400"/>
              <a:chExt cx="761" cy="420"/>
            </a:xfrm>
          </p:grpSpPr>
          <p:sp>
            <p:nvSpPr>
              <p:cNvPr id="92215" name="Line 18"/>
              <p:cNvSpPr/>
              <p:nvPr/>
            </p:nvSpPr>
            <p:spPr>
              <a:xfrm>
                <a:off x="602" y="2566"/>
                <a:ext cx="399" cy="2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216" name="Text Box 19"/>
              <p:cNvSpPr txBox="1"/>
              <p:nvPr/>
            </p:nvSpPr>
            <p:spPr>
              <a:xfrm>
                <a:off x="240" y="2400"/>
                <a:ext cx="524" cy="2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None/>
                </a:pPr>
                <a:r>
                  <a:rPr lang="en-US" altLang="zh-CN" sz="2400" b="1" i="1" dirty="0"/>
                  <a:t>L</a:t>
                </a:r>
                <a:endParaRPr lang="en-US" altLang="zh-CN" sz="2400" b="1" i="1" dirty="0"/>
              </a:p>
            </p:txBody>
          </p:sp>
        </p:grpSp>
        <p:grpSp>
          <p:nvGrpSpPr>
            <p:cNvPr id="92190" name="Group 20"/>
            <p:cNvGrpSpPr/>
            <p:nvPr/>
          </p:nvGrpSpPr>
          <p:grpSpPr>
            <a:xfrm>
              <a:off x="396" y="3612"/>
              <a:ext cx="5268" cy="324"/>
              <a:chOff x="12" y="3612"/>
              <a:chExt cx="5268" cy="324"/>
            </a:xfrm>
          </p:grpSpPr>
          <p:grpSp>
            <p:nvGrpSpPr>
              <p:cNvPr id="92191" name="Group 21"/>
              <p:cNvGrpSpPr/>
              <p:nvPr/>
            </p:nvGrpSpPr>
            <p:grpSpPr>
              <a:xfrm>
                <a:off x="1767" y="3622"/>
                <a:ext cx="663" cy="305"/>
                <a:chOff x="2034" y="8154"/>
                <a:chExt cx="1080" cy="468"/>
              </a:xfrm>
            </p:grpSpPr>
            <p:sp>
              <p:nvSpPr>
                <p:cNvPr id="92213" name="Rectangle 22"/>
                <p:cNvSpPr/>
                <p:nvPr/>
              </p:nvSpPr>
              <p:spPr>
                <a:xfrm>
                  <a:off x="2034" y="8154"/>
                  <a:ext cx="1080" cy="46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2400" dirty="0"/>
                    <a:t>   </a:t>
                  </a:r>
                  <a:r>
                    <a:rPr lang="en-US" altLang="zh-CN" sz="2400" b="1" i="1" dirty="0"/>
                    <a:t>a</a:t>
                  </a:r>
                  <a:r>
                    <a:rPr lang="en-US" altLang="zh-CN" sz="2400" b="1" i="1" baseline="-25000" dirty="0"/>
                    <a:t>2</a:t>
                  </a:r>
                  <a:endParaRPr lang="en-US" altLang="zh-CN" sz="2400" b="1" i="1" dirty="0"/>
                </a:p>
                <a:p>
                  <a:pPr marL="0" lvl="0" indent="0" algn="just">
                    <a:spcBef>
                      <a:spcPct val="0"/>
                    </a:spcBef>
                    <a:buClrTx/>
                    <a:buNone/>
                  </a:pPr>
                  <a:endParaRPr lang="en-US" altLang="zh-CN" sz="2400" dirty="0"/>
                </a:p>
              </p:txBody>
            </p:sp>
            <p:sp>
              <p:nvSpPr>
                <p:cNvPr id="92214" name="Line 23"/>
                <p:cNvSpPr/>
                <p:nvPr/>
              </p:nvSpPr>
              <p:spPr>
                <a:xfrm>
                  <a:off x="2754" y="8154"/>
                  <a:ext cx="0" cy="46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2192" name="Group 24"/>
              <p:cNvGrpSpPr/>
              <p:nvPr/>
            </p:nvGrpSpPr>
            <p:grpSpPr>
              <a:xfrm>
                <a:off x="2740" y="3622"/>
                <a:ext cx="663" cy="305"/>
                <a:chOff x="2034" y="8154"/>
                <a:chExt cx="1080" cy="468"/>
              </a:xfrm>
            </p:grpSpPr>
            <p:sp>
              <p:nvSpPr>
                <p:cNvPr id="92211" name="Rectangle 25"/>
                <p:cNvSpPr/>
                <p:nvPr/>
              </p:nvSpPr>
              <p:spPr>
                <a:xfrm>
                  <a:off x="2034" y="8154"/>
                  <a:ext cx="1080" cy="46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Monotype Sorts" pitchFamily="2" charset="2"/>
                    <a:buChar char="§"/>
                    <a:defRPr kumimoji="1" sz="32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SzPct val="50000"/>
                    <a:buFont typeface="Monotype Sorts" pitchFamily="2" charset="2"/>
                    <a:buChar char="l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None/>
                  </a:pPr>
                  <a:r>
                    <a:rPr lang="en-US" altLang="zh-CN" sz="2400" dirty="0"/>
                    <a:t>    </a:t>
                  </a:r>
                  <a:r>
                    <a:rPr lang="en-US" altLang="zh-CN" sz="2400" b="1" i="1" dirty="0"/>
                    <a:t>a</a:t>
                  </a:r>
                  <a:r>
                    <a:rPr lang="en-US" altLang="zh-CN" sz="2400" b="1" i="1" baseline="-25000" dirty="0"/>
                    <a:t>3</a:t>
                  </a:r>
                  <a:endParaRPr lang="en-US" altLang="zh-CN" sz="2400" b="1" i="1" dirty="0"/>
                </a:p>
              </p:txBody>
            </p:sp>
            <p:sp>
              <p:nvSpPr>
                <p:cNvPr id="92212" name="Line 26"/>
                <p:cNvSpPr/>
                <p:nvPr/>
              </p:nvSpPr>
              <p:spPr>
                <a:xfrm>
                  <a:off x="2754" y="8154"/>
                  <a:ext cx="0" cy="46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2193" name="Rectangle 27"/>
              <p:cNvSpPr/>
              <p:nvPr/>
            </p:nvSpPr>
            <p:spPr>
              <a:xfrm>
                <a:off x="751" y="3622"/>
                <a:ext cx="662" cy="30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None/>
                </a:pPr>
                <a:r>
                  <a:rPr lang="en-US" altLang="zh-CN" sz="2400" b="1" i="1" dirty="0"/>
                  <a:t>    a</a:t>
                </a:r>
                <a:r>
                  <a:rPr lang="en-US" altLang="zh-CN" sz="2400" b="1" i="1" baseline="-25000" dirty="0"/>
                  <a:t>1</a:t>
                </a:r>
                <a:endParaRPr lang="en-US" altLang="zh-CN" sz="2400" b="1" i="1" baseline="-25000" dirty="0"/>
              </a:p>
            </p:txBody>
          </p:sp>
          <p:sp>
            <p:nvSpPr>
              <p:cNvPr id="92194" name="Line 28"/>
              <p:cNvSpPr/>
              <p:nvPr/>
            </p:nvSpPr>
            <p:spPr>
              <a:xfrm>
                <a:off x="1192" y="3622"/>
                <a:ext cx="0" cy="30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5" name="Line 29"/>
              <p:cNvSpPr/>
              <p:nvPr/>
            </p:nvSpPr>
            <p:spPr>
              <a:xfrm>
                <a:off x="3734" y="3723"/>
                <a:ext cx="441" cy="0"/>
              </a:xfrm>
              <a:prstGeom prst="line">
                <a:avLst/>
              </a:prstGeom>
              <a:ln w="19050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92196" name="Text Box 30"/>
              <p:cNvSpPr txBox="1"/>
              <p:nvPr/>
            </p:nvSpPr>
            <p:spPr>
              <a:xfrm>
                <a:off x="4618" y="3622"/>
                <a:ext cx="662" cy="30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ClrTx/>
                  <a:buNone/>
                </a:pPr>
                <a:r>
                  <a:rPr lang="en-US" altLang="zh-CN" sz="900" dirty="0"/>
                  <a:t>        </a:t>
                </a:r>
                <a:r>
                  <a:rPr lang="en-US" altLang="zh-CN" sz="2400" b="1" i="1" dirty="0"/>
                  <a:t>a</a:t>
                </a:r>
                <a:r>
                  <a:rPr lang="en-US" altLang="zh-CN" sz="2400" b="1" i="1" baseline="-25000" dirty="0"/>
                  <a:t>n    </a:t>
                </a:r>
                <a:r>
                  <a:rPr lang="en-US" altLang="zh-CN" b="1" i="1" baseline="-25000" dirty="0"/>
                  <a:t>^</a:t>
                </a:r>
                <a:r>
                  <a:rPr lang="en-US" altLang="zh-CN" sz="2400" dirty="0"/>
                  <a:t> </a:t>
                </a:r>
                <a:r>
                  <a:rPr lang="en-US" altLang="zh-CN" sz="900" dirty="0"/>
                  <a:t> </a:t>
                </a:r>
                <a:endParaRPr lang="en-US" altLang="zh-CN" sz="900" dirty="0"/>
              </a:p>
            </p:txBody>
          </p:sp>
          <p:sp>
            <p:nvSpPr>
              <p:cNvPr id="92197" name="Line 31"/>
              <p:cNvSpPr/>
              <p:nvPr/>
            </p:nvSpPr>
            <p:spPr>
              <a:xfrm>
                <a:off x="961" y="3624"/>
                <a:ext cx="0" cy="3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8" name="Line 32"/>
              <p:cNvSpPr/>
              <p:nvPr/>
            </p:nvSpPr>
            <p:spPr>
              <a:xfrm>
                <a:off x="1957" y="3624"/>
                <a:ext cx="0" cy="3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199" name="Line 33"/>
              <p:cNvSpPr/>
              <p:nvPr/>
            </p:nvSpPr>
            <p:spPr>
              <a:xfrm>
                <a:off x="2954" y="3624"/>
                <a:ext cx="0" cy="3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00" name="Line 34"/>
              <p:cNvSpPr/>
              <p:nvPr/>
            </p:nvSpPr>
            <p:spPr>
              <a:xfrm>
                <a:off x="4782" y="3622"/>
                <a:ext cx="0" cy="3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01" name="Line 35"/>
              <p:cNvSpPr/>
              <p:nvPr/>
            </p:nvSpPr>
            <p:spPr>
              <a:xfrm>
                <a:off x="5070" y="3612"/>
                <a:ext cx="0" cy="3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02" name="Rectangle 36"/>
              <p:cNvSpPr/>
              <p:nvPr/>
            </p:nvSpPr>
            <p:spPr>
              <a:xfrm>
                <a:off x="396" y="3613"/>
                <a:ext cx="192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None/>
                </a:pPr>
                <a:endParaRPr lang="zh-CN" altLang="zh-CN" sz="2400" i="1" dirty="0"/>
              </a:p>
            </p:txBody>
          </p:sp>
          <p:sp>
            <p:nvSpPr>
              <p:cNvPr id="92203" name="Rectangle 37"/>
              <p:cNvSpPr/>
              <p:nvPr/>
            </p:nvSpPr>
            <p:spPr>
              <a:xfrm>
                <a:off x="252" y="3613"/>
                <a:ext cx="144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None/>
                </a:pPr>
                <a:endParaRPr lang="zh-CN" altLang="zh-CN" sz="2400" i="1" dirty="0"/>
              </a:p>
            </p:txBody>
          </p:sp>
          <p:sp>
            <p:nvSpPr>
              <p:cNvPr id="92204" name="Rectangle 38"/>
              <p:cNvSpPr/>
              <p:nvPr/>
            </p:nvSpPr>
            <p:spPr>
              <a:xfrm>
                <a:off x="12" y="3613"/>
                <a:ext cx="240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</a:ln>
            </p:spPr>
            <p:txBody>
              <a:bodyPr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None/>
                </a:pPr>
                <a:r>
                  <a:rPr lang="en-US" altLang="zh-CN" sz="3600" i="1" baseline="-25000" dirty="0"/>
                  <a:t>^</a:t>
                </a:r>
                <a:endParaRPr lang="en-US" altLang="zh-CN" sz="3600" i="1" baseline="-25000" dirty="0"/>
              </a:p>
            </p:txBody>
          </p:sp>
          <p:sp>
            <p:nvSpPr>
              <p:cNvPr id="92205" name="Line 39"/>
              <p:cNvSpPr/>
              <p:nvPr/>
            </p:nvSpPr>
            <p:spPr>
              <a:xfrm>
                <a:off x="12" y="3613"/>
                <a:ext cx="576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06" name="Line 40"/>
              <p:cNvSpPr/>
              <p:nvPr/>
            </p:nvSpPr>
            <p:spPr>
              <a:xfrm>
                <a:off x="12" y="3912"/>
                <a:ext cx="576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07" name="Line 41"/>
              <p:cNvSpPr/>
              <p:nvPr/>
            </p:nvSpPr>
            <p:spPr>
              <a:xfrm>
                <a:off x="12" y="3613"/>
                <a:ext cx="0" cy="299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08" name="Line 42"/>
              <p:cNvSpPr/>
              <p:nvPr/>
            </p:nvSpPr>
            <p:spPr>
              <a:xfrm>
                <a:off x="588" y="3613"/>
                <a:ext cx="0" cy="299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09" name="Line 43"/>
              <p:cNvSpPr/>
              <p:nvPr/>
            </p:nvSpPr>
            <p:spPr>
              <a:xfrm>
                <a:off x="252" y="3613"/>
                <a:ext cx="0" cy="29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10" name="Line 44"/>
              <p:cNvSpPr/>
              <p:nvPr/>
            </p:nvSpPr>
            <p:spPr>
              <a:xfrm>
                <a:off x="396" y="3613"/>
                <a:ext cx="0" cy="29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45"/>
          <p:cNvGrpSpPr/>
          <p:nvPr/>
        </p:nvGrpSpPr>
        <p:grpSpPr>
          <a:xfrm>
            <a:off x="1331913" y="5157788"/>
            <a:ext cx="6426200" cy="17462"/>
            <a:chOff x="528" y="3696"/>
            <a:chExt cx="4048" cy="11"/>
          </a:xfrm>
        </p:grpSpPr>
        <p:sp>
          <p:nvSpPr>
            <p:cNvPr id="92184" name="Line 46"/>
            <p:cNvSpPr/>
            <p:nvPr/>
          </p:nvSpPr>
          <p:spPr>
            <a:xfrm>
              <a:off x="1261" y="3707"/>
              <a:ext cx="44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185" name="Line 47"/>
            <p:cNvSpPr/>
            <p:nvPr/>
          </p:nvSpPr>
          <p:spPr>
            <a:xfrm>
              <a:off x="2255" y="3707"/>
              <a:ext cx="44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186" name="Line 48"/>
            <p:cNvSpPr/>
            <p:nvPr/>
          </p:nvSpPr>
          <p:spPr>
            <a:xfrm>
              <a:off x="3250" y="3707"/>
              <a:ext cx="44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187" name="Line 49"/>
            <p:cNvSpPr/>
            <p:nvPr/>
          </p:nvSpPr>
          <p:spPr>
            <a:xfrm>
              <a:off x="4133" y="3707"/>
              <a:ext cx="44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92188" name="Line 50"/>
            <p:cNvSpPr/>
            <p:nvPr/>
          </p:nvSpPr>
          <p:spPr>
            <a:xfrm>
              <a:off x="528" y="3696"/>
              <a:ext cx="24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51"/>
          <p:cNvGrpSpPr/>
          <p:nvPr/>
        </p:nvGrpSpPr>
        <p:grpSpPr>
          <a:xfrm>
            <a:off x="1258888" y="5373688"/>
            <a:ext cx="6492875" cy="1587"/>
            <a:chOff x="562" y="3816"/>
            <a:chExt cx="4090" cy="1"/>
          </a:xfrm>
        </p:grpSpPr>
        <p:sp>
          <p:nvSpPr>
            <p:cNvPr id="92179" name="Line 52"/>
            <p:cNvSpPr/>
            <p:nvPr/>
          </p:nvSpPr>
          <p:spPr>
            <a:xfrm flipH="1">
              <a:off x="1396" y="3817"/>
              <a:ext cx="398" cy="0"/>
            </a:xfrm>
            <a:prstGeom prst="line">
              <a:avLst/>
            </a:prstGeom>
            <a:ln w="28575" cap="flat" cmpd="sng">
              <a:solidFill>
                <a:srgbClr val="FF5555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80" name="Line 53"/>
            <p:cNvSpPr/>
            <p:nvPr/>
          </p:nvSpPr>
          <p:spPr>
            <a:xfrm flipH="1">
              <a:off x="2392" y="3817"/>
              <a:ext cx="400" cy="0"/>
            </a:xfrm>
            <a:prstGeom prst="line">
              <a:avLst/>
            </a:prstGeom>
            <a:ln w="28575" cap="flat" cmpd="sng">
              <a:solidFill>
                <a:srgbClr val="FF5555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81" name="Line 54"/>
            <p:cNvSpPr/>
            <p:nvPr/>
          </p:nvSpPr>
          <p:spPr>
            <a:xfrm flipH="1">
              <a:off x="3390" y="3817"/>
              <a:ext cx="399" cy="0"/>
            </a:xfrm>
            <a:prstGeom prst="line">
              <a:avLst/>
            </a:prstGeom>
            <a:ln w="28575" cap="flat" cmpd="sng">
              <a:solidFill>
                <a:srgbClr val="FF5555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82" name="Line 55"/>
            <p:cNvSpPr/>
            <p:nvPr/>
          </p:nvSpPr>
          <p:spPr>
            <a:xfrm flipH="1">
              <a:off x="4254" y="3817"/>
              <a:ext cx="398" cy="0"/>
            </a:xfrm>
            <a:prstGeom prst="line">
              <a:avLst/>
            </a:prstGeom>
            <a:ln w="28575" cap="flat" cmpd="sng">
              <a:solidFill>
                <a:srgbClr val="FF5555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183" name="Line 56"/>
            <p:cNvSpPr/>
            <p:nvPr/>
          </p:nvSpPr>
          <p:spPr>
            <a:xfrm flipH="1">
              <a:off x="562" y="3816"/>
              <a:ext cx="302" cy="0"/>
            </a:xfrm>
            <a:prstGeom prst="line">
              <a:avLst/>
            </a:prstGeom>
            <a:ln w="28575" cap="flat" cmpd="sng">
              <a:solidFill>
                <a:srgbClr val="FF5555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79310" name="Text Box 110"/>
          <p:cNvSpPr txBox="1"/>
          <p:nvPr/>
        </p:nvSpPr>
        <p:spPr>
          <a:xfrm>
            <a:off x="468313" y="333375"/>
            <a:ext cx="28003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en-US" altLang="zh-CN" sz="4000" b="1" dirty="0">
                <a:solidFill>
                  <a:srgbClr val="CC0066"/>
                </a:solidFill>
                <a:ea typeface="楷体_GB2312" pitchFamily="49" charset="-122"/>
              </a:rPr>
              <a:t>2. </a:t>
            </a:r>
            <a:r>
              <a:rPr lang="zh-CN" altLang="en-US" sz="4000" b="1" dirty="0">
                <a:solidFill>
                  <a:srgbClr val="CC0066"/>
                </a:solidFill>
                <a:ea typeface="楷体_GB2312" pitchFamily="49" charset="-122"/>
              </a:rPr>
              <a:t>双向链表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920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9203">
                                            <p:txEl>
                                              <p:charRg st="5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214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9214">
                                            <p:txEl>
                                              <p:charRg st="2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charRg st="44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9214">
                                            <p:txEl>
                                              <p:charRg st="44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9214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>
                                            <p:txEl>
                                              <p:charRg st="9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9214">
                                            <p:txEl>
                                              <p:charRg st="99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  <p:bldP spid="179214" grpId="0" bldLvl="3" animBg="1" build="p"/>
      <p:bldP spid="179215" grpId="0"/>
      <p:bldP spid="17931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ext Box 2"/>
          <p:cNvSpPr txBox="1"/>
          <p:nvPr/>
        </p:nvSpPr>
        <p:spPr>
          <a:xfrm>
            <a:off x="2225675" y="152400"/>
            <a:ext cx="384175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800" b="1" dirty="0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93187" name="Text Box 3"/>
          <p:cNvSpPr txBox="1"/>
          <p:nvPr/>
        </p:nvSpPr>
        <p:spPr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93188" name="Text Box 4"/>
          <p:cNvSpPr txBox="1"/>
          <p:nvPr/>
        </p:nvSpPr>
        <p:spPr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 dirty="0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108549" name="Text Box 5"/>
          <p:cNvSpPr txBox="1"/>
          <p:nvPr/>
        </p:nvSpPr>
        <p:spPr>
          <a:xfrm>
            <a:off x="2133600" y="4343400"/>
            <a:ext cx="6934200" cy="1189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800" dirty="0">
                <a:ea typeface="楷体_GB2312" pitchFamily="49" charset="-122"/>
              </a:rPr>
              <a:t>   a</a:t>
            </a:r>
            <a:r>
              <a:rPr lang="en-US" altLang="zh-CN" sz="4800" baseline="-25000" dirty="0">
                <a:ea typeface="楷体_GB2312" pitchFamily="49" charset="-122"/>
              </a:rPr>
              <a:t>1</a:t>
            </a:r>
            <a:r>
              <a:rPr lang="en-US" altLang="zh-CN" sz="4800" dirty="0">
                <a:ea typeface="楷体_GB2312" pitchFamily="49" charset="-122"/>
              </a:rPr>
              <a:t>        a</a:t>
            </a:r>
            <a:r>
              <a:rPr lang="en-US" altLang="zh-CN" sz="4800" baseline="-25000" dirty="0">
                <a:ea typeface="楷体_GB2312" pitchFamily="49" charset="-122"/>
              </a:rPr>
              <a:t>2</a:t>
            </a:r>
            <a:r>
              <a:rPr lang="en-US" altLang="zh-CN" sz="4800" dirty="0">
                <a:ea typeface="楷体_GB2312" pitchFamily="49" charset="-122"/>
              </a:rPr>
              <a:t>    … ...     a</a:t>
            </a:r>
            <a:r>
              <a:rPr lang="en-US" altLang="zh-CN" sz="4800" baseline="-25000" dirty="0">
                <a:ea typeface="楷体_GB2312" pitchFamily="49" charset="-122"/>
              </a:rPr>
              <a:t>n</a:t>
            </a:r>
            <a:endParaRPr lang="en-US" altLang="zh-CN" sz="4800" baseline="-250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2400" dirty="0"/>
          </a:p>
        </p:txBody>
      </p:sp>
      <p:sp>
        <p:nvSpPr>
          <p:cNvPr id="108550" name="Line 6"/>
          <p:cNvSpPr/>
          <p:nvPr/>
        </p:nvSpPr>
        <p:spPr>
          <a:xfrm>
            <a:off x="914400" y="45720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1" name="Line 7"/>
          <p:cNvSpPr/>
          <p:nvPr/>
        </p:nvSpPr>
        <p:spPr>
          <a:xfrm>
            <a:off x="914400" y="51816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2" name="Line 8"/>
          <p:cNvSpPr/>
          <p:nvPr/>
        </p:nvSpPr>
        <p:spPr>
          <a:xfrm>
            <a:off x="19050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3" name="Line 9"/>
          <p:cNvSpPr/>
          <p:nvPr/>
        </p:nvSpPr>
        <p:spPr>
          <a:xfrm>
            <a:off x="9144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4" name="Line 10"/>
          <p:cNvSpPr/>
          <p:nvPr/>
        </p:nvSpPr>
        <p:spPr>
          <a:xfrm>
            <a:off x="1600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5" name="Line 11"/>
          <p:cNvSpPr/>
          <p:nvPr/>
        </p:nvSpPr>
        <p:spPr>
          <a:xfrm>
            <a:off x="2362200" y="45720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6" name="Line 12"/>
          <p:cNvSpPr/>
          <p:nvPr/>
        </p:nvSpPr>
        <p:spPr>
          <a:xfrm>
            <a:off x="2362200" y="51816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7" name="Line 13"/>
          <p:cNvSpPr/>
          <p:nvPr/>
        </p:nvSpPr>
        <p:spPr>
          <a:xfrm>
            <a:off x="34290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8" name="Line 14"/>
          <p:cNvSpPr/>
          <p:nvPr/>
        </p:nvSpPr>
        <p:spPr>
          <a:xfrm>
            <a:off x="2362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59" name="Line 15"/>
          <p:cNvSpPr/>
          <p:nvPr/>
        </p:nvSpPr>
        <p:spPr>
          <a:xfrm>
            <a:off x="3124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0" name="Line 16"/>
          <p:cNvSpPr/>
          <p:nvPr/>
        </p:nvSpPr>
        <p:spPr>
          <a:xfrm>
            <a:off x="1752600" y="4876800"/>
            <a:ext cx="6096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61" name="Line 17"/>
          <p:cNvSpPr/>
          <p:nvPr/>
        </p:nvSpPr>
        <p:spPr>
          <a:xfrm>
            <a:off x="3352800" y="4876800"/>
            <a:ext cx="6096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62" name="Line 18"/>
          <p:cNvSpPr/>
          <p:nvPr/>
        </p:nvSpPr>
        <p:spPr>
          <a:xfrm>
            <a:off x="3962400" y="45720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3" name="Line 19"/>
          <p:cNvSpPr/>
          <p:nvPr/>
        </p:nvSpPr>
        <p:spPr>
          <a:xfrm>
            <a:off x="39624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4" name="Line 20"/>
          <p:cNvSpPr/>
          <p:nvPr/>
        </p:nvSpPr>
        <p:spPr>
          <a:xfrm>
            <a:off x="51054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5" name="Line 21"/>
          <p:cNvSpPr/>
          <p:nvPr/>
        </p:nvSpPr>
        <p:spPr>
          <a:xfrm>
            <a:off x="48006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6" name="Line 22"/>
          <p:cNvSpPr/>
          <p:nvPr/>
        </p:nvSpPr>
        <p:spPr>
          <a:xfrm>
            <a:off x="4953000" y="4876800"/>
            <a:ext cx="4572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67" name="Line 23"/>
          <p:cNvSpPr/>
          <p:nvPr/>
        </p:nvSpPr>
        <p:spPr>
          <a:xfrm>
            <a:off x="3962400" y="5181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8" name="Line 24"/>
          <p:cNvSpPr/>
          <p:nvPr/>
        </p:nvSpPr>
        <p:spPr>
          <a:xfrm>
            <a:off x="7162800" y="5181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69" name="Line 25"/>
          <p:cNvSpPr/>
          <p:nvPr/>
        </p:nvSpPr>
        <p:spPr>
          <a:xfrm>
            <a:off x="7162800" y="45720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0" name="Line 26"/>
          <p:cNvSpPr/>
          <p:nvPr/>
        </p:nvSpPr>
        <p:spPr>
          <a:xfrm>
            <a:off x="71628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1" name="Line 27"/>
          <p:cNvSpPr/>
          <p:nvPr/>
        </p:nvSpPr>
        <p:spPr>
          <a:xfrm>
            <a:off x="83058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2" name="Line 28"/>
          <p:cNvSpPr/>
          <p:nvPr/>
        </p:nvSpPr>
        <p:spPr>
          <a:xfrm>
            <a:off x="80010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3" name="Line 29"/>
          <p:cNvSpPr/>
          <p:nvPr/>
        </p:nvSpPr>
        <p:spPr>
          <a:xfrm>
            <a:off x="6781800" y="4876800"/>
            <a:ext cx="3810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75" name="Line 31"/>
          <p:cNvSpPr/>
          <p:nvPr/>
        </p:nvSpPr>
        <p:spPr>
          <a:xfrm>
            <a:off x="381000" y="4800600"/>
            <a:ext cx="533400" cy="0"/>
          </a:xfrm>
          <a:prstGeom prst="line">
            <a:avLst/>
          </a:prstGeom>
          <a:ln w="38100" cap="flat" cmpd="sng">
            <a:solidFill>
              <a:srgbClr val="FB415C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76" name="Line 32"/>
          <p:cNvSpPr/>
          <p:nvPr/>
        </p:nvSpPr>
        <p:spPr>
          <a:xfrm>
            <a:off x="381000" y="3733800"/>
            <a:ext cx="0" cy="1066800"/>
          </a:xfrm>
          <a:prstGeom prst="line">
            <a:avLst/>
          </a:prstGeom>
          <a:ln w="38100" cap="flat" cmpd="sng">
            <a:solidFill>
              <a:srgbClr val="FB415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7" name="Line 33"/>
          <p:cNvSpPr/>
          <p:nvPr/>
        </p:nvSpPr>
        <p:spPr>
          <a:xfrm>
            <a:off x="8153400" y="4876800"/>
            <a:ext cx="6096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8" name="Line 34"/>
          <p:cNvSpPr/>
          <p:nvPr/>
        </p:nvSpPr>
        <p:spPr>
          <a:xfrm>
            <a:off x="8763000" y="4876800"/>
            <a:ext cx="0" cy="7620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79" name="Line 35"/>
          <p:cNvSpPr/>
          <p:nvPr/>
        </p:nvSpPr>
        <p:spPr>
          <a:xfrm flipH="1">
            <a:off x="381000" y="5638800"/>
            <a:ext cx="83820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0" name="Line 36"/>
          <p:cNvSpPr/>
          <p:nvPr/>
        </p:nvSpPr>
        <p:spPr>
          <a:xfrm flipV="1">
            <a:off x="381000" y="4953000"/>
            <a:ext cx="0" cy="685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1" name="Line 37"/>
          <p:cNvSpPr/>
          <p:nvPr/>
        </p:nvSpPr>
        <p:spPr>
          <a:xfrm>
            <a:off x="381000" y="4953000"/>
            <a:ext cx="5334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82" name="Line 38"/>
          <p:cNvSpPr/>
          <p:nvPr/>
        </p:nvSpPr>
        <p:spPr>
          <a:xfrm>
            <a:off x="1219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3" name="Line 39"/>
          <p:cNvSpPr/>
          <p:nvPr/>
        </p:nvSpPr>
        <p:spPr>
          <a:xfrm>
            <a:off x="74676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4" name="Line 40"/>
          <p:cNvSpPr/>
          <p:nvPr/>
        </p:nvSpPr>
        <p:spPr>
          <a:xfrm>
            <a:off x="42672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5" name="Line 41"/>
          <p:cNvSpPr/>
          <p:nvPr/>
        </p:nvSpPr>
        <p:spPr>
          <a:xfrm>
            <a:off x="2667000" y="4572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6" name="Line 42"/>
          <p:cNvSpPr/>
          <p:nvPr/>
        </p:nvSpPr>
        <p:spPr>
          <a:xfrm flipV="1">
            <a:off x="7315200" y="4267200"/>
            <a:ext cx="0" cy="6096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7" name="Line 43"/>
          <p:cNvSpPr/>
          <p:nvPr/>
        </p:nvSpPr>
        <p:spPr>
          <a:xfrm flipH="1">
            <a:off x="6781800" y="4267200"/>
            <a:ext cx="5334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88" name="Line 44"/>
          <p:cNvSpPr/>
          <p:nvPr/>
        </p:nvSpPr>
        <p:spPr>
          <a:xfrm flipV="1">
            <a:off x="4114800" y="4267200"/>
            <a:ext cx="0" cy="6096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89" name="Line 45"/>
          <p:cNvSpPr/>
          <p:nvPr/>
        </p:nvSpPr>
        <p:spPr>
          <a:xfrm flipH="1">
            <a:off x="2895600" y="4267200"/>
            <a:ext cx="12192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90" name="Line 46"/>
          <p:cNvSpPr/>
          <p:nvPr/>
        </p:nvSpPr>
        <p:spPr>
          <a:xfrm>
            <a:off x="2895600" y="4267200"/>
            <a:ext cx="0" cy="3048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91" name="Line 47"/>
          <p:cNvSpPr/>
          <p:nvPr/>
        </p:nvSpPr>
        <p:spPr>
          <a:xfrm flipV="1">
            <a:off x="2514600" y="4267200"/>
            <a:ext cx="0" cy="6096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92" name="Line 48"/>
          <p:cNvSpPr/>
          <p:nvPr/>
        </p:nvSpPr>
        <p:spPr>
          <a:xfrm flipH="1">
            <a:off x="1447800" y="4267200"/>
            <a:ext cx="10668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93" name="Line 49"/>
          <p:cNvSpPr/>
          <p:nvPr/>
        </p:nvSpPr>
        <p:spPr>
          <a:xfrm flipH="1">
            <a:off x="1447800" y="4267200"/>
            <a:ext cx="0" cy="3048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94" name="Line 50"/>
          <p:cNvSpPr/>
          <p:nvPr/>
        </p:nvSpPr>
        <p:spPr>
          <a:xfrm flipV="1">
            <a:off x="1066800" y="4114800"/>
            <a:ext cx="0" cy="7620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95" name="Line 51"/>
          <p:cNvSpPr/>
          <p:nvPr/>
        </p:nvSpPr>
        <p:spPr>
          <a:xfrm>
            <a:off x="1066800" y="4114800"/>
            <a:ext cx="66294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8596" name="Line 52"/>
          <p:cNvSpPr/>
          <p:nvPr/>
        </p:nvSpPr>
        <p:spPr>
          <a:xfrm>
            <a:off x="7696200" y="4114800"/>
            <a:ext cx="0" cy="4572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597" name="Rectangle 53"/>
          <p:cNvSpPr/>
          <p:nvPr/>
        </p:nvSpPr>
        <p:spPr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8598" name="Rectangle 54"/>
          <p:cNvSpPr/>
          <p:nvPr/>
        </p:nvSpPr>
        <p:spPr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8599" name="Rectangle 55"/>
          <p:cNvSpPr/>
          <p:nvPr/>
        </p:nvSpPr>
        <p:spPr>
          <a:xfrm>
            <a:off x="2438400" y="2133600"/>
            <a:ext cx="304800" cy="533400"/>
          </a:xfrm>
          <a:prstGeom prst="rect">
            <a:avLst/>
          </a:prstGeom>
          <a:solidFill>
            <a:srgbClr val="F4E4E4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8600" name="Line 56"/>
          <p:cNvSpPr/>
          <p:nvPr/>
        </p:nvSpPr>
        <p:spPr>
          <a:xfrm>
            <a:off x="3429000" y="2362200"/>
            <a:ext cx="4572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108601" name="Line 57"/>
          <p:cNvSpPr/>
          <p:nvPr/>
        </p:nvSpPr>
        <p:spPr>
          <a:xfrm flipV="1">
            <a:off x="3886200" y="1676400"/>
            <a:ext cx="0" cy="685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108602" name="Line 58"/>
          <p:cNvSpPr/>
          <p:nvPr/>
        </p:nvSpPr>
        <p:spPr>
          <a:xfrm flipH="1">
            <a:off x="3200400" y="1676400"/>
            <a:ext cx="68580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108603" name="Line 59"/>
          <p:cNvSpPr/>
          <p:nvPr/>
        </p:nvSpPr>
        <p:spPr>
          <a:xfrm>
            <a:off x="3200400" y="1676400"/>
            <a:ext cx="0" cy="4572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604" name="Line 60"/>
          <p:cNvSpPr/>
          <p:nvPr/>
        </p:nvSpPr>
        <p:spPr>
          <a:xfrm flipH="1">
            <a:off x="2133600" y="2362200"/>
            <a:ext cx="4572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108605" name="Line 61"/>
          <p:cNvSpPr/>
          <p:nvPr/>
        </p:nvSpPr>
        <p:spPr>
          <a:xfrm flipV="1">
            <a:off x="2133600" y="1676400"/>
            <a:ext cx="0" cy="6858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108606" name="Line 62"/>
          <p:cNvSpPr/>
          <p:nvPr/>
        </p:nvSpPr>
        <p:spPr>
          <a:xfrm>
            <a:off x="2133600" y="1676400"/>
            <a:ext cx="685800" cy="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108607" name="Line 63"/>
          <p:cNvSpPr/>
          <p:nvPr/>
        </p:nvSpPr>
        <p:spPr>
          <a:xfrm>
            <a:off x="2819400" y="1676400"/>
            <a:ext cx="0" cy="457200"/>
          </a:xfrm>
          <a:prstGeom prst="line">
            <a:avLst/>
          </a:prstGeom>
          <a:ln w="31750" cap="flat" cmpd="sng">
            <a:solidFill>
              <a:srgbClr val="9900FF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93247" name="Rectangle 65"/>
          <p:cNvSpPr/>
          <p:nvPr/>
        </p:nvSpPr>
        <p:spPr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8610" name="Line 66"/>
          <p:cNvSpPr/>
          <p:nvPr/>
        </p:nvSpPr>
        <p:spPr>
          <a:xfrm>
            <a:off x="1828800" y="2514600"/>
            <a:ext cx="609600" cy="0"/>
          </a:xfrm>
          <a:prstGeom prst="line">
            <a:avLst/>
          </a:prstGeom>
          <a:ln w="38100" cap="flat" cmpd="sng">
            <a:solidFill>
              <a:srgbClr val="FB415C"/>
            </a:solidFill>
            <a:prstDash val="solid"/>
            <a:headEnd type="none" w="med" len="med"/>
            <a:tailEnd type="stealth" w="med" len="lg"/>
          </a:ln>
        </p:spPr>
      </p:sp>
      <p:sp>
        <p:nvSpPr>
          <p:cNvPr id="108611" name="Line 67"/>
          <p:cNvSpPr/>
          <p:nvPr/>
        </p:nvSpPr>
        <p:spPr>
          <a:xfrm>
            <a:off x="1828800" y="1219200"/>
            <a:ext cx="0" cy="1295400"/>
          </a:xfrm>
          <a:prstGeom prst="line">
            <a:avLst/>
          </a:prstGeom>
          <a:ln w="38100" cap="flat" cmpd="sng">
            <a:solidFill>
              <a:srgbClr val="FB415C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4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500"/>
                            </p:stCondLst>
                            <p:childTnLst>
                              <p:par>
                                <p:cTn id="1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4500"/>
                            </p:stCondLst>
                            <p:childTnLst>
                              <p:par>
                                <p:cTn id="1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0"/>
                            </p:stCondLst>
                            <p:childTnLst>
                              <p:par>
                                <p:cTn id="1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97" grpId="0" animBg="1"/>
      <p:bldP spid="108598" grpId="0" animBg="1"/>
      <p:bldP spid="1085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609600" y="681038"/>
            <a:ext cx="4946650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6000" b="1" dirty="0">
                <a:solidFill>
                  <a:srgbClr val="660033"/>
                </a:solidFill>
                <a:latin typeface="隶书" pitchFamily="49" charset="-122"/>
                <a:ea typeface="隶书" pitchFamily="49" charset="-122"/>
              </a:rPr>
              <a:t>结构销毁操作</a:t>
            </a:r>
            <a:endParaRPr lang="zh-CN" altLang="en-US" sz="2400" dirty="0"/>
          </a:p>
        </p:txBody>
      </p:sp>
      <p:sp>
        <p:nvSpPr>
          <p:cNvPr id="13315" name="Text Box 3"/>
          <p:cNvSpPr txBox="1"/>
          <p:nvPr/>
        </p:nvSpPr>
        <p:spPr>
          <a:xfrm>
            <a:off x="1524000" y="1981200"/>
            <a:ext cx="4465638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4400" b="1" dirty="0">
                <a:solidFill>
                  <a:srgbClr val="333399"/>
                </a:solidFill>
                <a:ea typeface="楷体_GB2312" pitchFamily="49" charset="-122"/>
              </a:rPr>
              <a:t>DestroyList( &amp;L )</a:t>
            </a:r>
            <a:endParaRPr lang="en-US" altLang="zh-CN" sz="2400" dirty="0"/>
          </a:p>
        </p:txBody>
      </p:sp>
      <p:sp>
        <p:nvSpPr>
          <p:cNvPr id="13316" name="Text Box 4"/>
          <p:cNvSpPr txBox="1"/>
          <p:nvPr/>
        </p:nvSpPr>
        <p:spPr>
          <a:xfrm>
            <a:off x="1524000" y="2895600"/>
            <a:ext cx="3232150" cy="210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初始条件：</a:t>
            </a:r>
            <a:endParaRPr lang="zh-CN" altLang="en-US" sz="4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44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操作结果：</a:t>
            </a:r>
            <a:endParaRPr lang="zh-CN" altLang="en-US" sz="4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4267200" y="2971800"/>
            <a:ext cx="44307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线性表 </a:t>
            </a:r>
            <a:r>
              <a:rPr lang="en-US" altLang="zh-CN" sz="4000" dirty="0">
                <a:ea typeface="楷体_GB2312" pitchFamily="49" charset="-122"/>
              </a:rPr>
              <a:t>L 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已存在。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9" name="Text Box 7"/>
          <p:cNvSpPr txBox="1"/>
          <p:nvPr/>
        </p:nvSpPr>
        <p:spPr>
          <a:xfrm>
            <a:off x="4267200" y="4267200"/>
            <a:ext cx="37957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销毁线性表 </a:t>
            </a:r>
            <a:r>
              <a:rPr lang="en-US" altLang="zh-CN" sz="4000" dirty="0">
                <a:ea typeface="楷体_GB2312" pitchFamily="49" charset="-122"/>
              </a:rPr>
              <a:t>L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1" name="AutoShape 9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18" grpId="0"/>
      <p:bldP spid="13319" grpId="0"/>
      <p:bldP spid="133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Text Box 2"/>
          <p:cNvSpPr txBox="1"/>
          <p:nvPr/>
        </p:nvSpPr>
        <p:spPr>
          <a:xfrm>
            <a:off x="1758950" y="609600"/>
            <a:ext cx="5708650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660033"/>
                </a:solidFill>
              </a:rPr>
              <a:t>双向链表的操作特点：</a:t>
            </a:r>
            <a:endParaRPr lang="zh-CN" altLang="en-US" sz="3600" b="1" dirty="0">
              <a:solidFill>
                <a:srgbClr val="660033"/>
              </a:solidFill>
            </a:endParaRPr>
          </a:p>
        </p:txBody>
      </p:sp>
      <p:sp>
        <p:nvSpPr>
          <p:cNvPr id="136195" name="Text Box 3"/>
          <p:cNvSpPr txBox="1"/>
          <p:nvPr/>
        </p:nvSpPr>
        <p:spPr>
          <a:xfrm>
            <a:off x="1143000" y="2144713"/>
            <a:ext cx="5562600" cy="750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z="3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查询” 和单链表相同。</a:t>
            </a:r>
            <a:endParaRPr lang="zh-CN" altLang="en-US" sz="3600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6196" name="Rectangle 4"/>
          <p:cNvSpPr/>
          <p:nvPr/>
        </p:nvSpPr>
        <p:spPr>
          <a:xfrm>
            <a:off x="1143000" y="3276600"/>
            <a:ext cx="7315200" cy="162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sz="3600" b="1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插入” 和“删除”时需要同时修改两个方向上的指针。</a:t>
            </a:r>
            <a:endParaRPr lang="zh-CN" altLang="en-US" sz="3600" b="1" dirty="0">
              <a:solidFill>
                <a:srgbClr val="99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  <p:bldP spid="13619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55"/>
          <p:cNvGrpSpPr/>
          <p:nvPr/>
        </p:nvGrpSpPr>
        <p:grpSpPr>
          <a:xfrm>
            <a:off x="1981200" y="1600200"/>
            <a:ext cx="1905000" cy="609600"/>
            <a:chOff x="1248" y="1008"/>
            <a:chExt cx="1200" cy="384"/>
          </a:xfrm>
        </p:grpSpPr>
        <p:grpSp>
          <p:nvGrpSpPr>
            <p:cNvPr id="95277" name="Group 6"/>
            <p:cNvGrpSpPr/>
            <p:nvPr/>
          </p:nvGrpSpPr>
          <p:grpSpPr>
            <a:xfrm>
              <a:off x="1680" y="1008"/>
              <a:ext cx="768" cy="384"/>
              <a:chOff x="1152" y="912"/>
              <a:chExt cx="768" cy="384"/>
            </a:xfrm>
          </p:grpSpPr>
          <p:sp>
            <p:nvSpPr>
              <p:cNvPr id="95279" name="Rectangle 2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3600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</a:rPr>
                  <a:t>i-1</a:t>
                </a:r>
                <a:endParaRPr lang="en-US" altLang="zh-CN" sz="3600" dirty="0"/>
              </a:p>
            </p:txBody>
          </p:sp>
          <p:sp>
            <p:nvSpPr>
              <p:cNvPr id="95280" name="Line 4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5281" name="Line 5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5278" name="Line 11"/>
            <p:cNvSpPr/>
            <p:nvPr/>
          </p:nvSpPr>
          <p:spPr>
            <a:xfrm>
              <a:off x="1248" y="1200"/>
              <a:ext cx="432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4" name="Group 56"/>
          <p:cNvGrpSpPr/>
          <p:nvPr/>
        </p:nvGrpSpPr>
        <p:grpSpPr>
          <a:xfrm>
            <a:off x="3733800" y="1600200"/>
            <a:ext cx="4038600" cy="609600"/>
            <a:chOff x="2352" y="1008"/>
            <a:chExt cx="2544" cy="384"/>
          </a:xfrm>
        </p:grpSpPr>
        <p:grpSp>
          <p:nvGrpSpPr>
            <p:cNvPr id="95271" name="Group 7"/>
            <p:cNvGrpSpPr/>
            <p:nvPr/>
          </p:nvGrpSpPr>
          <p:grpSpPr>
            <a:xfrm>
              <a:off x="3744" y="1008"/>
              <a:ext cx="768" cy="384"/>
              <a:chOff x="1152" y="912"/>
              <a:chExt cx="768" cy="384"/>
            </a:xfrm>
          </p:grpSpPr>
          <p:sp>
            <p:nvSpPr>
              <p:cNvPr id="95274" name="Rectangle 8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3600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</a:rPr>
                  <a:t>i</a:t>
                </a:r>
                <a:endParaRPr lang="en-US" altLang="zh-CN" sz="3600" dirty="0"/>
              </a:p>
            </p:txBody>
          </p:sp>
          <p:sp>
            <p:nvSpPr>
              <p:cNvPr id="95275" name="Line 9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5276" name="Line 10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5272" name="Line 12"/>
            <p:cNvSpPr/>
            <p:nvPr/>
          </p:nvSpPr>
          <p:spPr>
            <a:xfrm>
              <a:off x="2352" y="1200"/>
              <a:ext cx="1392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5273" name="Line 13"/>
            <p:cNvSpPr/>
            <p:nvPr/>
          </p:nvSpPr>
          <p:spPr>
            <a:xfrm>
              <a:off x="4416" y="1200"/>
              <a:ext cx="480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6" name="Group 24"/>
          <p:cNvGrpSpPr/>
          <p:nvPr/>
        </p:nvGrpSpPr>
        <p:grpSpPr>
          <a:xfrm>
            <a:off x="3276600" y="1295400"/>
            <a:ext cx="2819400" cy="609600"/>
            <a:chOff x="1872" y="720"/>
            <a:chExt cx="1776" cy="384"/>
          </a:xfrm>
        </p:grpSpPr>
        <p:sp>
          <p:nvSpPr>
            <p:cNvPr id="95268" name="Line 15"/>
            <p:cNvSpPr/>
            <p:nvPr/>
          </p:nvSpPr>
          <p:spPr>
            <a:xfrm flipV="1">
              <a:off x="3648" y="720"/>
              <a:ext cx="0" cy="384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5269" name="Line 16"/>
            <p:cNvSpPr/>
            <p:nvPr/>
          </p:nvSpPr>
          <p:spPr>
            <a:xfrm flipH="1">
              <a:off x="1872" y="720"/>
              <a:ext cx="1776" cy="0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5270" name="Line 17"/>
            <p:cNvSpPr/>
            <p:nvPr/>
          </p:nvSpPr>
          <p:spPr>
            <a:xfrm>
              <a:off x="1872" y="720"/>
              <a:ext cx="0" cy="192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4343400" y="2667000"/>
            <a:ext cx="1219200" cy="609600"/>
            <a:chOff x="1152" y="912"/>
            <a:chExt cx="768" cy="384"/>
          </a:xfrm>
        </p:grpSpPr>
        <p:sp>
          <p:nvSpPr>
            <p:cNvPr id="95265" name="Rectangle 21"/>
            <p:cNvSpPr/>
            <p:nvPr/>
          </p:nvSpPr>
          <p:spPr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chemeClr val="tx2"/>
                  </a:solidFill>
                </a:rPr>
                <a:t>e</a:t>
              </a:r>
              <a:endParaRPr lang="en-US" altLang="zh-CN" sz="3600" dirty="0"/>
            </a:p>
          </p:txBody>
        </p:sp>
        <p:sp>
          <p:nvSpPr>
            <p:cNvPr id="95266" name="Line 22"/>
            <p:cNvSpPr/>
            <p:nvPr/>
          </p:nvSpPr>
          <p:spPr>
            <a:xfrm>
              <a:off x="1344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5267" name="Line 23"/>
            <p:cNvSpPr/>
            <p:nvPr/>
          </p:nvSpPr>
          <p:spPr>
            <a:xfrm>
              <a:off x="1728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7243" name="Text Box 27"/>
          <p:cNvSpPr txBox="1"/>
          <p:nvPr/>
        </p:nvSpPr>
        <p:spPr>
          <a:xfrm>
            <a:off x="395288" y="4221163"/>
            <a:ext cx="8324850" cy="17399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s-&gt;prior = p-&gt;prior;    p-&gt;prior-&gt;next = s;</a:t>
            </a:r>
            <a:endParaRPr lang="en-US" altLang="zh-CN" sz="3600" b="1" dirty="0">
              <a:solidFill>
                <a:srgbClr val="990000"/>
              </a:solidFill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s-&gt;next = p;                  p-&gt;prior = s;</a:t>
            </a:r>
            <a:endParaRPr lang="en-US" altLang="zh-CN" sz="3600" dirty="0"/>
          </a:p>
        </p:txBody>
      </p:sp>
      <p:sp>
        <p:nvSpPr>
          <p:cNvPr id="137244" name="AutoShape 28"/>
          <p:cNvSpPr/>
          <p:nvPr/>
        </p:nvSpPr>
        <p:spPr>
          <a:xfrm>
            <a:off x="6300788" y="404813"/>
            <a:ext cx="457200" cy="1219200"/>
          </a:xfrm>
          <a:prstGeom prst="downArrowCallout">
            <a:avLst>
              <a:gd name="adj1" fmla="val 15000"/>
              <a:gd name="adj2" fmla="val 25000"/>
              <a:gd name="adj3" fmla="val 48604"/>
              <a:gd name="adj4" fmla="val 43333"/>
            </a:avLst>
          </a:prstGeom>
          <a:solidFill>
            <a:srgbClr val="CCFFFF"/>
          </a:solidFill>
          <a:ln w="2857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0099"/>
                </a:solidFill>
              </a:rPr>
              <a:t>p</a:t>
            </a:r>
            <a:endParaRPr lang="en-US" altLang="zh-CN" sz="3600" dirty="0"/>
          </a:p>
        </p:txBody>
      </p:sp>
      <p:sp>
        <p:nvSpPr>
          <p:cNvPr id="137247" name="AutoShape 31"/>
          <p:cNvSpPr/>
          <p:nvPr/>
        </p:nvSpPr>
        <p:spPr>
          <a:xfrm>
            <a:off x="4724400" y="3276600"/>
            <a:ext cx="457200" cy="838200"/>
          </a:xfrm>
          <a:prstGeom prst="upArrowCallout">
            <a:avLst>
              <a:gd name="adj1" fmla="val 16666"/>
              <a:gd name="adj2" fmla="val 25000"/>
              <a:gd name="adj3" fmla="val 43057"/>
              <a:gd name="adj4" fmla="val 43940"/>
            </a:avLst>
          </a:prstGeom>
          <a:solidFill>
            <a:srgbClr val="FFFF99">
              <a:alpha val="50195"/>
            </a:srgbClr>
          </a:solidFill>
          <a:ln w="285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s</a:t>
            </a:r>
            <a:endParaRPr lang="en-US" altLang="zh-CN" sz="3600" dirty="0"/>
          </a:p>
        </p:txBody>
      </p:sp>
      <p:sp>
        <p:nvSpPr>
          <p:cNvPr id="137249" name="Line 33"/>
          <p:cNvSpPr/>
          <p:nvPr/>
        </p:nvSpPr>
        <p:spPr>
          <a:xfrm>
            <a:off x="611188" y="5084763"/>
            <a:ext cx="35814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137252" name="Rectangle 36"/>
          <p:cNvSpPr/>
          <p:nvPr/>
        </p:nvSpPr>
        <p:spPr>
          <a:xfrm>
            <a:off x="3657600" y="1828800"/>
            <a:ext cx="2286000" cy="2286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2667000" y="1600200"/>
            <a:ext cx="1219200" cy="609600"/>
            <a:chOff x="1152" y="912"/>
            <a:chExt cx="768" cy="384"/>
          </a:xfrm>
        </p:grpSpPr>
        <p:sp>
          <p:nvSpPr>
            <p:cNvPr id="95262" name="Rectangle 38"/>
            <p:cNvSpPr/>
            <p:nvPr/>
          </p:nvSpPr>
          <p:spPr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chemeClr val="tx2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chemeClr val="tx2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95263" name="Line 39"/>
            <p:cNvSpPr/>
            <p:nvPr/>
          </p:nvSpPr>
          <p:spPr>
            <a:xfrm>
              <a:off x="1344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5264" name="Line 40"/>
            <p:cNvSpPr/>
            <p:nvPr/>
          </p:nvSpPr>
          <p:spPr>
            <a:xfrm>
              <a:off x="1728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95244" name="AutoShape 41"/>
          <p:cNvCxnSpPr>
            <a:stCxn id="95265" idx="3"/>
            <a:endCxn id="95274" idx="2"/>
          </p:cNvCxnSpPr>
          <p:nvPr/>
        </p:nvCxnSpPr>
        <p:spPr>
          <a:xfrm flipV="1">
            <a:off x="5562600" y="2209800"/>
            <a:ext cx="990600" cy="762000"/>
          </a:xfrm>
          <a:prstGeom prst="bentConnector2">
            <a:avLst/>
          </a:prstGeom>
          <a:ln w="31750" cap="flat" cmpd="sng">
            <a:solidFill>
              <a:schemeClr val="tx2"/>
            </a:solidFill>
            <a:prstDash val="solid"/>
            <a:miter/>
            <a:headEnd type="none" w="med" len="med"/>
            <a:tailEnd type="stealth" w="med" len="lg"/>
          </a:ln>
        </p:spPr>
      </p:cxnSp>
      <p:sp>
        <p:nvSpPr>
          <p:cNvPr id="137258" name="Line 42"/>
          <p:cNvSpPr/>
          <p:nvPr/>
        </p:nvSpPr>
        <p:spPr>
          <a:xfrm>
            <a:off x="5003800" y="5157788"/>
            <a:ext cx="360045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37259" name="AutoShape 43"/>
          <p:cNvCxnSpPr>
            <a:stCxn id="95262" idx="3"/>
            <a:endCxn id="95265" idx="1"/>
          </p:cNvCxnSpPr>
          <p:nvPr/>
        </p:nvCxnSpPr>
        <p:spPr>
          <a:xfrm>
            <a:off x="3886200" y="1905000"/>
            <a:ext cx="457200" cy="1066800"/>
          </a:xfrm>
          <a:prstGeom prst="bentConnector3">
            <a:avLst>
              <a:gd name="adj1" fmla="val 50000"/>
            </a:avLst>
          </a:prstGeom>
          <a:ln w="31750" cap="flat" cmpd="sng">
            <a:solidFill>
              <a:schemeClr val="tx2"/>
            </a:solidFill>
            <a:prstDash val="solid"/>
            <a:miter/>
            <a:headEnd type="none" w="med" len="med"/>
            <a:tailEnd type="stealth" w="med" len="lg"/>
          </a:ln>
        </p:spPr>
      </p:cxnSp>
      <p:sp>
        <p:nvSpPr>
          <p:cNvPr id="137260" name="Line 44"/>
          <p:cNvSpPr/>
          <p:nvPr/>
        </p:nvSpPr>
        <p:spPr>
          <a:xfrm>
            <a:off x="539750" y="6021388"/>
            <a:ext cx="35052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137261" name="Rectangle 45"/>
          <p:cNvSpPr/>
          <p:nvPr/>
        </p:nvSpPr>
        <p:spPr>
          <a:xfrm>
            <a:off x="3200400" y="1066800"/>
            <a:ext cx="2971800" cy="5334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 useBgFill="1">
        <p:nvSpPr>
          <p:cNvPr id="137262" name="Rectangle 46"/>
          <p:cNvSpPr/>
          <p:nvPr/>
        </p:nvSpPr>
        <p:spPr>
          <a:xfrm>
            <a:off x="6019800" y="1524000"/>
            <a:ext cx="152400" cy="3810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grpSp>
        <p:nvGrpSpPr>
          <p:cNvPr id="9" name="Group 47"/>
          <p:cNvGrpSpPr/>
          <p:nvPr/>
        </p:nvGrpSpPr>
        <p:grpSpPr>
          <a:xfrm>
            <a:off x="5943600" y="1600200"/>
            <a:ext cx="1219200" cy="609600"/>
            <a:chOff x="1152" y="912"/>
            <a:chExt cx="768" cy="384"/>
          </a:xfrm>
        </p:grpSpPr>
        <p:sp>
          <p:nvSpPr>
            <p:cNvPr id="95259" name="Rectangle 48"/>
            <p:cNvSpPr/>
            <p:nvPr/>
          </p:nvSpPr>
          <p:spPr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chemeClr val="tx2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chemeClr val="tx2"/>
                  </a:solidFill>
                </a:rPr>
                <a:t>i</a:t>
              </a:r>
              <a:endParaRPr lang="en-US" altLang="zh-CN" sz="3600" dirty="0"/>
            </a:p>
          </p:txBody>
        </p:sp>
        <p:sp>
          <p:nvSpPr>
            <p:cNvPr id="95260" name="Line 49"/>
            <p:cNvSpPr/>
            <p:nvPr/>
          </p:nvSpPr>
          <p:spPr>
            <a:xfrm>
              <a:off x="1344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5261" name="Line 50"/>
            <p:cNvSpPr/>
            <p:nvPr/>
          </p:nvSpPr>
          <p:spPr>
            <a:xfrm>
              <a:off x="1728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95251" name="AutoShape 51"/>
          <p:cNvCxnSpPr>
            <a:stCxn id="95259" idx="1"/>
            <a:endCxn id="95265" idx="0"/>
          </p:cNvCxnSpPr>
          <p:nvPr/>
        </p:nvCxnSpPr>
        <p:spPr>
          <a:xfrm rot="-10800000" flipV="1">
            <a:off x="4953000" y="1905000"/>
            <a:ext cx="990600" cy="762000"/>
          </a:xfrm>
          <a:prstGeom prst="bentConnector2">
            <a:avLst/>
          </a:prstGeom>
          <a:ln w="31750" cap="flat" cmpd="sng">
            <a:solidFill>
              <a:srgbClr val="990000"/>
            </a:solidFill>
            <a:prstDash val="solid"/>
            <a:miter/>
            <a:headEnd type="none" w="med" len="med"/>
            <a:tailEnd type="stealth" w="med" len="lg"/>
          </a:ln>
        </p:spPr>
      </p:cxnSp>
      <p:sp>
        <p:nvSpPr>
          <p:cNvPr id="137268" name="Line 52"/>
          <p:cNvSpPr/>
          <p:nvPr/>
        </p:nvSpPr>
        <p:spPr>
          <a:xfrm>
            <a:off x="4859338" y="5949950"/>
            <a:ext cx="22860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95253" name="AutoShape 53"/>
          <p:cNvCxnSpPr>
            <a:stCxn id="95265" idx="1"/>
            <a:endCxn id="95262" idx="2"/>
          </p:cNvCxnSpPr>
          <p:nvPr/>
        </p:nvCxnSpPr>
        <p:spPr>
          <a:xfrm rot="10800000">
            <a:off x="3276600" y="2209800"/>
            <a:ext cx="1066800" cy="762000"/>
          </a:xfrm>
          <a:prstGeom prst="bentConnector2">
            <a:avLst/>
          </a:prstGeom>
          <a:ln w="31750" cap="flat" cmpd="sng">
            <a:solidFill>
              <a:srgbClr val="990000"/>
            </a:solidFill>
            <a:prstDash val="solid"/>
            <a:miter/>
            <a:headEnd type="none" w="med" len="med"/>
            <a:tailEnd type="stealth" w="med" len="lg"/>
          </a:ln>
        </p:spPr>
      </p:cxnSp>
      <p:grpSp>
        <p:nvGrpSpPr>
          <p:cNvPr id="10" name="Group 25"/>
          <p:cNvGrpSpPr/>
          <p:nvPr/>
        </p:nvGrpSpPr>
        <p:grpSpPr>
          <a:xfrm>
            <a:off x="1905000" y="1295400"/>
            <a:ext cx="914400" cy="609600"/>
            <a:chOff x="1008" y="720"/>
            <a:chExt cx="576" cy="384"/>
          </a:xfrm>
        </p:grpSpPr>
        <p:sp>
          <p:nvSpPr>
            <p:cNvPr id="95257" name="Line 18"/>
            <p:cNvSpPr/>
            <p:nvPr/>
          </p:nvSpPr>
          <p:spPr>
            <a:xfrm flipV="1">
              <a:off x="1584" y="720"/>
              <a:ext cx="0" cy="384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5258" name="Line 19"/>
            <p:cNvSpPr/>
            <p:nvPr/>
          </p:nvSpPr>
          <p:spPr>
            <a:xfrm flipH="1">
              <a:off x="1008" y="720"/>
              <a:ext cx="576" cy="0"/>
            </a:xfrm>
            <a:prstGeom prst="line">
              <a:avLst/>
            </a:prstGeom>
            <a:ln w="31750" cap="flat" cmpd="sng">
              <a:solidFill>
                <a:srgbClr val="990000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95255" name="Text Box 54"/>
          <p:cNvSpPr txBox="1"/>
          <p:nvPr/>
        </p:nvSpPr>
        <p:spPr>
          <a:xfrm>
            <a:off x="533400" y="273050"/>
            <a:ext cx="11049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</a:rPr>
              <a:t>插入</a:t>
            </a:r>
            <a:endParaRPr lang="zh-CN" altLang="en-US" sz="3600" dirty="0"/>
          </a:p>
        </p:txBody>
      </p:sp>
      <p:sp>
        <p:nvSpPr>
          <p:cNvPr id="137273" name="Text Box 57"/>
          <p:cNvSpPr txBox="1"/>
          <p:nvPr/>
        </p:nvSpPr>
        <p:spPr>
          <a:xfrm>
            <a:off x="827088" y="6165850"/>
            <a:ext cx="3529012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None/>
            </a:pPr>
            <a:r>
              <a:rPr lang="zh-CN" altLang="en-US" b="1" dirty="0">
                <a:solidFill>
                  <a:schemeClr val="tx2"/>
                </a:solidFill>
                <a:latin typeface="华文隶书" pitchFamily="2" charset="-122"/>
                <a:ea typeface="华文隶书" pitchFamily="2" charset="-122"/>
              </a:rPr>
              <a:t>注意语句的顺序</a:t>
            </a:r>
            <a:endParaRPr lang="zh-CN" altLang="en-US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3" grpId="0"/>
      <p:bldP spid="137244" grpId="0" animBg="1"/>
      <p:bldP spid="137247" grpId="0" animBg="1"/>
      <p:bldP spid="137252" grpId="0" animBg="1"/>
      <p:bldP spid="137261" grpId="0" animBg="1"/>
      <p:bldP spid="137262" grpId="0" animBg="1"/>
      <p:bldP spid="13727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7"/>
          <p:cNvGrpSpPr/>
          <p:nvPr/>
        </p:nvGrpSpPr>
        <p:grpSpPr>
          <a:xfrm>
            <a:off x="914400" y="1447800"/>
            <a:ext cx="2133600" cy="609600"/>
            <a:chOff x="576" y="912"/>
            <a:chExt cx="1344" cy="384"/>
          </a:xfrm>
        </p:grpSpPr>
        <p:grpSp>
          <p:nvGrpSpPr>
            <p:cNvPr id="96297" name="Group 3"/>
            <p:cNvGrpSpPr/>
            <p:nvPr/>
          </p:nvGrpSpPr>
          <p:grpSpPr>
            <a:xfrm>
              <a:off x="1152" y="912"/>
              <a:ext cx="768" cy="384"/>
              <a:chOff x="1152" y="912"/>
              <a:chExt cx="768" cy="384"/>
            </a:xfrm>
          </p:grpSpPr>
          <p:sp>
            <p:nvSpPr>
              <p:cNvPr id="96299" name="Rectangle 4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3600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</a:rPr>
                  <a:t>i-1</a:t>
                </a:r>
                <a:endParaRPr lang="en-US" altLang="zh-CN" sz="3600" dirty="0"/>
              </a:p>
            </p:txBody>
          </p:sp>
          <p:sp>
            <p:nvSpPr>
              <p:cNvPr id="96300" name="Line 5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6301" name="Line 6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6298" name="Line 23"/>
            <p:cNvSpPr/>
            <p:nvPr/>
          </p:nvSpPr>
          <p:spPr>
            <a:xfrm>
              <a:off x="576" y="1104"/>
              <a:ext cx="576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96259" name="Text Box 2"/>
          <p:cNvSpPr txBox="1"/>
          <p:nvPr/>
        </p:nvSpPr>
        <p:spPr>
          <a:xfrm>
            <a:off x="517525" y="396875"/>
            <a:ext cx="11049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600" b="1" dirty="0">
                <a:solidFill>
                  <a:srgbClr val="660033"/>
                </a:solidFill>
              </a:rPr>
              <a:t>删除</a:t>
            </a:r>
            <a:endParaRPr lang="zh-CN" altLang="en-US" sz="3600" dirty="0"/>
          </a:p>
        </p:txBody>
      </p:sp>
      <p:grpSp>
        <p:nvGrpSpPr>
          <p:cNvPr id="4" name="Group 28"/>
          <p:cNvGrpSpPr/>
          <p:nvPr/>
        </p:nvGrpSpPr>
        <p:grpSpPr>
          <a:xfrm>
            <a:off x="2895600" y="1447800"/>
            <a:ext cx="2438400" cy="609600"/>
            <a:chOff x="1824" y="912"/>
            <a:chExt cx="1536" cy="384"/>
          </a:xfrm>
        </p:grpSpPr>
        <p:grpSp>
          <p:nvGrpSpPr>
            <p:cNvPr id="96292" name="Group 7"/>
            <p:cNvGrpSpPr/>
            <p:nvPr/>
          </p:nvGrpSpPr>
          <p:grpSpPr>
            <a:xfrm>
              <a:off x="2592" y="912"/>
              <a:ext cx="768" cy="384"/>
              <a:chOff x="1152" y="912"/>
              <a:chExt cx="768" cy="384"/>
            </a:xfrm>
          </p:grpSpPr>
          <p:sp>
            <p:nvSpPr>
              <p:cNvPr id="96294" name="Rectangle 8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3600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</a:rPr>
                  <a:t>i</a:t>
                </a:r>
                <a:endParaRPr lang="en-US" altLang="zh-CN" sz="3600" dirty="0"/>
              </a:p>
            </p:txBody>
          </p:sp>
          <p:sp>
            <p:nvSpPr>
              <p:cNvPr id="96295" name="Line 9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6296" name="Line 10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6293" name="Line 24"/>
            <p:cNvSpPr/>
            <p:nvPr/>
          </p:nvSpPr>
          <p:spPr>
            <a:xfrm>
              <a:off x="1824" y="1104"/>
              <a:ext cx="720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6" name="Group 29"/>
          <p:cNvGrpSpPr/>
          <p:nvPr/>
        </p:nvGrpSpPr>
        <p:grpSpPr>
          <a:xfrm>
            <a:off x="5181600" y="1447800"/>
            <a:ext cx="2971800" cy="609600"/>
            <a:chOff x="3264" y="912"/>
            <a:chExt cx="1872" cy="384"/>
          </a:xfrm>
        </p:grpSpPr>
        <p:grpSp>
          <p:nvGrpSpPr>
            <p:cNvPr id="96286" name="Group 11"/>
            <p:cNvGrpSpPr/>
            <p:nvPr/>
          </p:nvGrpSpPr>
          <p:grpSpPr>
            <a:xfrm>
              <a:off x="3984" y="912"/>
              <a:ext cx="768" cy="384"/>
              <a:chOff x="1152" y="912"/>
              <a:chExt cx="768" cy="384"/>
            </a:xfrm>
          </p:grpSpPr>
          <p:sp>
            <p:nvSpPr>
              <p:cNvPr id="96289" name="Rectangle 12"/>
              <p:cNvSpPr/>
              <p:nvPr/>
            </p:nvSpPr>
            <p:spPr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:r>
                  <a:rPr lang="en-US" altLang="zh-CN" sz="3600" b="1" dirty="0">
                    <a:solidFill>
                      <a:schemeClr val="tx2"/>
                    </a:solidFill>
                  </a:rPr>
                  <a:t>a</a:t>
                </a:r>
                <a:r>
                  <a:rPr lang="en-US" altLang="zh-CN" sz="3600" b="1" baseline="-25000" dirty="0">
                    <a:solidFill>
                      <a:schemeClr val="tx2"/>
                    </a:solidFill>
                  </a:rPr>
                  <a:t>i+1</a:t>
                </a:r>
                <a:endParaRPr lang="en-US" altLang="zh-CN" sz="3600" dirty="0"/>
              </a:p>
            </p:txBody>
          </p:sp>
          <p:sp>
            <p:nvSpPr>
              <p:cNvPr id="96290" name="Line 13"/>
              <p:cNvSpPr/>
              <p:nvPr/>
            </p:nvSpPr>
            <p:spPr>
              <a:xfrm>
                <a:off x="1344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6291" name="Line 14"/>
              <p:cNvSpPr/>
              <p:nvPr/>
            </p:nvSpPr>
            <p:spPr>
              <a:xfrm>
                <a:off x="1728" y="912"/>
                <a:ext cx="0" cy="384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6287" name="Line 25"/>
            <p:cNvSpPr/>
            <p:nvPr/>
          </p:nvSpPr>
          <p:spPr>
            <a:xfrm>
              <a:off x="3264" y="1104"/>
              <a:ext cx="672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96288" name="Line 26"/>
            <p:cNvSpPr/>
            <p:nvPr/>
          </p:nvSpPr>
          <p:spPr>
            <a:xfrm>
              <a:off x="4656" y="1104"/>
              <a:ext cx="480" cy="0"/>
            </a:xfrm>
            <a:prstGeom prst="line">
              <a:avLst/>
            </a:prstGeom>
            <a:ln w="31750" cap="flat" cmpd="sng">
              <a:solidFill>
                <a:schemeClr val="tx2"/>
              </a:solidFill>
              <a:prstDash val="solid"/>
              <a:headEnd type="none" w="med" len="med"/>
              <a:tailEnd type="triangle" w="med" len="lg"/>
            </a:ln>
          </p:spPr>
        </p:sp>
      </p:grpSp>
      <p:sp>
        <p:nvSpPr>
          <p:cNvPr id="138272" name="Text Box 32"/>
          <p:cNvSpPr txBox="1"/>
          <p:nvPr/>
        </p:nvSpPr>
        <p:spPr>
          <a:xfrm>
            <a:off x="1547813" y="3716338"/>
            <a:ext cx="5441950" cy="17399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p-&gt;prior-&gt;next = p-&gt;next;</a:t>
            </a:r>
            <a:endParaRPr lang="en-US" altLang="zh-CN" sz="3600" b="1" dirty="0">
              <a:solidFill>
                <a:srgbClr val="660033"/>
              </a:solidFill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660033"/>
                </a:solidFill>
              </a:rPr>
              <a:t>p-&gt;next-&gt;prior = p-&gt;prior;</a:t>
            </a:r>
            <a:endParaRPr lang="en-US" altLang="zh-CN" sz="3600" b="1" dirty="0">
              <a:solidFill>
                <a:srgbClr val="660033"/>
              </a:solidFill>
            </a:endParaRPr>
          </a:p>
        </p:txBody>
      </p:sp>
      <p:sp>
        <p:nvSpPr>
          <p:cNvPr id="138273" name="Line 33"/>
          <p:cNvSpPr/>
          <p:nvPr/>
        </p:nvSpPr>
        <p:spPr>
          <a:xfrm>
            <a:off x="1619250" y="4652963"/>
            <a:ext cx="4876800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" name="Group 45"/>
          <p:cNvGrpSpPr/>
          <p:nvPr/>
        </p:nvGrpSpPr>
        <p:grpSpPr>
          <a:xfrm>
            <a:off x="4724400" y="990600"/>
            <a:ext cx="1752600" cy="762000"/>
            <a:chOff x="2976" y="624"/>
            <a:chExt cx="1104" cy="480"/>
          </a:xfrm>
        </p:grpSpPr>
        <p:sp>
          <p:nvSpPr>
            <p:cNvPr id="96283" name="Line 36"/>
            <p:cNvSpPr/>
            <p:nvPr/>
          </p:nvSpPr>
          <p:spPr>
            <a:xfrm flipH="1">
              <a:off x="2976" y="624"/>
              <a:ext cx="1104" cy="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84" name="Line 37"/>
            <p:cNvSpPr/>
            <p:nvPr/>
          </p:nvSpPr>
          <p:spPr>
            <a:xfrm flipV="1">
              <a:off x="4080" y="624"/>
              <a:ext cx="0" cy="48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85" name="Line 38"/>
            <p:cNvSpPr/>
            <p:nvPr/>
          </p:nvSpPr>
          <p:spPr>
            <a:xfrm>
              <a:off x="2976" y="624"/>
              <a:ext cx="0" cy="288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lg"/>
            </a:ln>
          </p:spPr>
        </p:sp>
      </p:grpSp>
      <p:sp useBgFill="1">
        <p:nvSpPr>
          <p:cNvPr id="138287" name="Rectangle 47"/>
          <p:cNvSpPr/>
          <p:nvPr/>
        </p:nvSpPr>
        <p:spPr>
          <a:xfrm>
            <a:off x="2819400" y="1600200"/>
            <a:ext cx="1219200" cy="3048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38279" name="AutoShape 39"/>
          <p:cNvSpPr/>
          <p:nvPr/>
        </p:nvSpPr>
        <p:spPr>
          <a:xfrm>
            <a:off x="4572000" y="2133600"/>
            <a:ext cx="381000" cy="1295400"/>
          </a:xfrm>
          <a:prstGeom prst="upArrowCallout">
            <a:avLst>
              <a:gd name="adj1" fmla="val 15000"/>
              <a:gd name="adj2" fmla="val 20000"/>
              <a:gd name="adj3" fmla="val 61672"/>
              <a:gd name="adj4" fmla="val 37255"/>
            </a:avLst>
          </a:prstGeom>
          <a:solidFill>
            <a:srgbClr val="CCFFFF"/>
          </a:solidFill>
          <a:ln w="9525" cap="flat" cmpd="sng">
            <a:solidFill>
              <a:srgbClr val="0033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r>
              <a:rPr lang="en-US" altLang="zh-CN" sz="3600" b="1" dirty="0">
                <a:solidFill>
                  <a:srgbClr val="000099"/>
                </a:solidFill>
              </a:rPr>
              <a:t>p</a:t>
            </a:r>
            <a:endParaRPr lang="en-US" altLang="zh-CN" sz="3600" dirty="0"/>
          </a:p>
        </p:txBody>
      </p:sp>
      <p:grpSp>
        <p:nvGrpSpPr>
          <p:cNvPr id="9" name="Group 46"/>
          <p:cNvGrpSpPr/>
          <p:nvPr/>
        </p:nvGrpSpPr>
        <p:grpSpPr>
          <a:xfrm>
            <a:off x="2438400" y="990600"/>
            <a:ext cx="1828800" cy="762000"/>
            <a:chOff x="1536" y="624"/>
            <a:chExt cx="1152" cy="480"/>
          </a:xfrm>
        </p:grpSpPr>
        <p:sp>
          <p:nvSpPr>
            <p:cNvPr id="96280" name="Line 41"/>
            <p:cNvSpPr/>
            <p:nvPr/>
          </p:nvSpPr>
          <p:spPr>
            <a:xfrm flipV="1">
              <a:off x="2688" y="624"/>
              <a:ext cx="0" cy="48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81" name="Line 42"/>
            <p:cNvSpPr/>
            <p:nvPr/>
          </p:nvSpPr>
          <p:spPr>
            <a:xfrm flipH="1">
              <a:off x="1536" y="624"/>
              <a:ext cx="1152" cy="0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82" name="Line 43"/>
            <p:cNvSpPr/>
            <p:nvPr/>
          </p:nvSpPr>
          <p:spPr>
            <a:xfrm>
              <a:off x="1536" y="624"/>
              <a:ext cx="0" cy="288"/>
            </a:xfrm>
            <a:prstGeom prst="line">
              <a:avLst/>
            </a:prstGeom>
            <a:ln w="31750" cap="flat" cmpd="sng">
              <a:solidFill>
                <a:srgbClr val="993300"/>
              </a:solidFill>
              <a:prstDash val="solid"/>
              <a:headEnd type="none" w="med" len="med"/>
              <a:tailEnd type="triangle" w="med" len="lg"/>
            </a:ln>
          </p:spPr>
        </p:sp>
      </p:grpSp>
      <p:grpSp>
        <p:nvGrpSpPr>
          <p:cNvPr id="10" name="Group 15"/>
          <p:cNvGrpSpPr/>
          <p:nvPr/>
        </p:nvGrpSpPr>
        <p:grpSpPr>
          <a:xfrm>
            <a:off x="1828800" y="1447800"/>
            <a:ext cx="1219200" cy="609600"/>
            <a:chOff x="1152" y="912"/>
            <a:chExt cx="768" cy="384"/>
          </a:xfrm>
        </p:grpSpPr>
        <p:sp>
          <p:nvSpPr>
            <p:cNvPr id="96277" name="Rectangle 16"/>
            <p:cNvSpPr/>
            <p:nvPr/>
          </p:nvSpPr>
          <p:spPr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None/>
              </a:pPr>
              <a:r>
                <a:rPr lang="en-US" altLang="zh-CN" sz="3600" b="1" dirty="0">
                  <a:solidFill>
                    <a:schemeClr val="tx2"/>
                  </a:solidFill>
                </a:rPr>
                <a:t>a</a:t>
              </a:r>
              <a:r>
                <a:rPr lang="en-US" altLang="zh-CN" sz="3600" b="1" baseline="-25000" dirty="0">
                  <a:solidFill>
                    <a:schemeClr val="tx2"/>
                  </a:solidFill>
                </a:rPr>
                <a:t>i-1</a:t>
              </a:r>
              <a:endParaRPr lang="en-US" altLang="zh-CN" sz="3600" dirty="0"/>
            </a:p>
          </p:txBody>
        </p:sp>
        <p:sp>
          <p:nvSpPr>
            <p:cNvPr id="96278" name="Line 17"/>
            <p:cNvSpPr/>
            <p:nvPr/>
          </p:nvSpPr>
          <p:spPr>
            <a:xfrm>
              <a:off x="1344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79" name="Line 18"/>
            <p:cNvSpPr/>
            <p:nvPr/>
          </p:nvSpPr>
          <p:spPr>
            <a:xfrm>
              <a:off x="1728" y="912"/>
              <a:ext cx="0" cy="384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138288" name="AutoShape 48"/>
          <p:cNvCxnSpPr>
            <a:stCxn id="96277" idx="3"/>
            <a:endCxn id="96289" idx="2"/>
          </p:cNvCxnSpPr>
          <p:nvPr/>
        </p:nvCxnSpPr>
        <p:spPr>
          <a:xfrm>
            <a:off x="3048000" y="1752600"/>
            <a:ext cx="3886200" cy="304800"/>
          </a:xfrm>
          <a:prstGeom prst="bentConnector4">
            <a:avLst>
              <a:gd name="adj1" fmla="val 12745"/>
              <a:gd name="adj2" fmla="val 268750"/>
            </a:avLst>
          </a:prstGeom>
          <a:ln w="31750" cap="flat" cmpd="sng">
            <a:solidFill>
              <a:srgbClr val="008080"/>
            </a:solidFill>
            <a:prstDash val="solid"/>
            <a:miter/>
            <a:headEnd type="none" w="med" len="med"/>
            <a:tailEnd type="triangle" w="med" len="lg"/>
          </a:ln>
        </p:spPr>
      </p:cxnSp>
      <p:sp>
        <p:nvSpPr>
          <p:cNvPr id="138289" name="Line 49"/>
          <p:cNvSpPr/>
          <p:nvPr/>
        </p:nvSpPr>
        <p:spPr>
          <a:xfrm>
            <a:off x="1619250" y="5445125"/>
            <a:ext cx="5184775" cy="0"/>
          </a:xfrm>
          <a:prstGeom prst="line">
            <a:avLst/>
          </a:prstGeom>
          <a:ln w="38100" cap="flat" cmpd="sng">
            <a:solidFill>
              <a:srgbClr val="6600CC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" name="Group 54"/>
          <p:cNvGrpSpPr/>
          <p:nvPr/>
        </p:nvGrpSpPr>
        <p:grpSpPr>
          <a:xfrm>
            <a:off x="2438400" y="762000"/>
            <a:ext cx="4038600" cy="990600"/>
            <a:chOff x="1536" y="480"/>
            <a:chExt cx="2544" cy="624"/>
          </a:xfrm>
        </p:grpSpPr>
        <p:sp>
          <p:nvSpPr>
            <p:cNvPr id="96274" name="Line 50"/>
            <p:cNvSpPr/>
            <p:nvPr/>
          </p:nvSpPr>
          <p:spPr>
            <a:xfrm flipH="1" flipV="1">
              <a:off x="4080" y="480"/>
              <a:ext cx="0" cy="624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75" name="Line 51"/>
            <p:cNvSpPr/>
            <p:nvPr/>
          </p:nvSpPr>
          <p:spPr>
            <a:xfrm flipH="1">
              <a:off x="1536" y="480"/>
              <a:ext cx="2544" cy="0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276" name="Line 52"/>
            <p:cNvSpPr/>
            <p:nvPr/>
          </p:nvSpPr>
          <p:spPr>
            <a:xfrm>
              <a:off x="1536" y="480"/>
              <a:ext cx="0" cy="432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lg" len="lg"/>
            </a:ln>
          </p:spPr>
        </p:sp>
      </p:grpSp>
      <p:sp useBgFill="1">
        <p:nvSpPr>
          <p:cNvPr id="138293" name="Rectangle 53"/>
          <p:cNvSpPr/>
          <p:nvPr/>
        </p:nvSpPr>
        <p:spPr>
          <a:xfrm>
            <a:off x="4495800" y="914400"/>
            <a:ext cx="1905000" cy="533400"/>
          </a:xfrm>
          <a:prstGeom prst="rect">
            <a:avLst/>
          </a:prstGeom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38296" name="AutoShape 56">
            <a:hlinkClick r:id="rId1" action="ppaction://hlinksldjump"/>
          </p:cNvPr>
          <p:cNvSpPr/>
          <p:nvPr/>
        </p:nvSpPr>
        <p:spPr>
          <a:xfrm>
            <a:off x="8534400" y="6248400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None/>
            </a:pPr>
            <a:endParaRPr lang="zh-CN" altLang="en-US" sz="6000" b="1" dirty="0">
              <a:solidFill>
                <a:schemeClr val="tx2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2" grpId="0"/>
      <p:bldP spid="138287" grpId="0" animBg="1"/>
      <p:bldP spid="138279" grpId="0" animBg="1"/>
      <p:bldP spid="138293" grpId="0" animBg="1"/>
      <p:bldP spid="13829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WordArt 2"/>
          <p:cNvSpPr>
            <a:spLocks noChangeArrowheads="1" noChangeShapeType="1" noTextEdit="1"/>
          </p:cNvSpPr>
          <p:nvPr/>
        </p:nvSpPr>
        <p:spPr bwMode="auto">
          <a:xfrm>
            <a:off x="228600" y="1447800"/>
            <a:ext cx="8534400" cy="358140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37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6000" b="1" i="0" u="none" strike="noStrike" kern="10" cap="none" spc="0" normalizeH="0" baseline="0" noProof="0">
                <a:ln w="0">
                  <a:solidFill>
                    <a:srgbClr val="993366"/>
                  </a:solidFill>
                  <a:round/>
                </a:ln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23922"/>
                        <a:invGamma/>
                      </a:srgbClr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2.4 </a:t>
            </a:r>
            <a:r>
              <a:rPr kumimoji="1" lang="zh-CN" altLang="en-US" sz="6000" b="1" i="0" u="none" strike="noStrike" kern="10" cap="none" spc="0" normalizeH="0" baseline="0" noProof="0">
                <a:ln w="0">
                  <a:solidFill>
                    <a:srgbClr val="993366"/>
                  </a:solidFill>
                  <a:round/>
                </a:ln>
                <a:gradFill rotWithShape="0">
                  <a:gsLst>
                    <a:gs pos="0">
                      <a:srgbClr val="993366"/>
                    </a:gs>
                    <a:gs pos="100000">
                      <a:srgbClr val="993366">
                        <a:gamma/>
                        <a:shade val="23922"/>
                        <a:invGamma/>
                      </a:srgbClr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uLnTx/>
                <a:uFillTx/>
                <a:latin typeface="楷体_GB2312"/>
                <a:ea typeface="楷体_GB2312"/>
                <a:cs typeface="+mn-cs"/>
              </a:rPr>
              <a:t>一元多项式的表示及相加</a:t>
            </a:r>
            <a:endParaRPr kumimoji="1" lang="zh-CN" altLang="en-US" sz="6000" b="1" i="0" u="none" strike="noStrike" kern="10" cap="none" spc="0" normalizeH="0" baseline="0" noProof="0">
              <a:ln w="0">
                <a:solidFill>
                  <a:srgbClr val="993366"/>
                </a:solidFill>
                <a:round/>
              </a:ln>
              <a:gradFill rotWithShape="0">
                <a:gsLst>
                  <a:gs pos="0">
                    <a:srgbClr val="993366"/>
                  </a:gs>
                  <a:gs pos="100000">
                    <a:srgbClr val="993366">
                      <a:gamma/>
                      <a:shade val="23922"/>
                      <a:invGamma/>
                    </a:srgbClr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990000"/>
                </a:outerShdw>
              </a:effectLst>
              <a:uLnTx/>
              <a:uFillTx/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  <p:transition spd="med"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1250" name="Object 2"/>
          <p:cNvGraphicFramePr>
            <a:graphicFrameLocks noChangeAspect="1"/>
          </p:cNvGraphicFramePr>
          <p:nvPr/>
        </p:nvGraphicFramePr>
        <p:xfrm>
          <a:off x="882650" y="1430338"/>
          <a:ext cx="73834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247900" imgH="241300" progId="Equation.3">
                  <p:embed/>
                </p:oleObj>
              </mc:Choice>
              <mc:Fallback>
                <p:oleObj name="" r:id="rId1" imgW="224790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650" y="1430338"/>
                        <a:ext cx="7383463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1" name="Text Box 3"/>
          <p:cNvSpPr txBox="1"/>
          <p:nvPr/>
        </p:nvSpPr>
        <p:spPr>
          <a:xfrm>
            <a:off x="425450" y="2344738"/>
            <a:ext cx="8239125" cy="15541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在计算机中，可以用一个线性表来表示</a:t>
            </a:r>
            <a:r>
              <a:rPr lang="en-US" altLang="zh-CN" sz="3600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4400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None/>
            </a:pPr>
            <a:r>
              <a:rPr lang="en-US" altLang="zh-CN" sz="4400" dirty="0">
                <a:ea typeface="楷体_GB2312" pitchFamily="49" charset="-122"/>
              </a:rPr>
              <a:t>      P = (p</a:t>
            </a:r>
            <a:r>
              <a:rPr lang="en-US" altLang="zh-CN" sz="4400" baseline="-25000" dirty="0">
                <a:ea typeface="楷体_GB2312" pitchFamily="49" charset="-122"/>
              </a:rPr>
              <a:t>0</a:t>
            </a:r>
            <a:r>
              <a:rPr lang="en-US" altLang="zh-CN" sz="4400" dirty="0">
                <a:ea typeface="楷体_GB2312" pitchFamily="49" charset="-122"/>
              </a:rPr>
              <a:t>, p</a:t>
            </a:r>
            <a:r>
              <a:rPr lang="en-US" altLang="zh-CN" sz="4400" baseline="-25000" dirty="0">
                <a:ea typeface="楷体_GB2312" pitchFamily="49" charset="-122"/>
              </a:rPr>
              <a:t>1</a:t>
            </a:r>
            <a:r>
              <a:rPr lang="en-US" altLang="zh-CN" sz="4400" dirty="0">
                <a:ea typeface="楷体_GB2312" pitchFamily="49" charset="-122"/>
              </a:rPr>
              <a:t>, …</a:t>
            </a:r>
            <a:r>
              <a:rPr lang="zh-CN" altLang="en-US" sz="4400" dirty="0">
                <a:ea typeface="楷体_GB2312" pitchFamily="49" charset="-122"/>
              </a:rPr>
              <a:t>，</a:t>
            </a:r>
            <a:r>
              <a:rPr lang="en-US" altLang="zh-CN" sz="4400" dirty="0">
                <a:ea typeface="楷体_GB2312" pitchFamily="49" charset="-122"/>
              </a:rPr>
              <a:t>p</a:t>
            </a:r>
            <a:r>
              <a:rPr lang="en-US" altLang="zh-CN" sz="4400" baseline="-25000" dirty="0">
                <a:ea typeface="楷体_GB2312" pitchFamily="49" charset="-122"/>
              </a:rPr>
              <a:t>n</a:t>
            </a:r>
            <a:r>
              <a:rPr lang="en-US" altLang="zh-CN" sz="4400" dirty="0">
                <a:ea typeface="楷体_GB2312" pitchFamily="49" charset="-122"/>
              </a:rPr>
              <a:t>)</a:t>
            </a:r>
            <a:endParaRPr lang="en-US" altLang="zh-CN" sz="4400" dirty="0"/>
          </a:p>
        </p:txBody>
      </p:sp>
      <p:sp>
        <p:nvSpPr>
          <p:cNvPr id="98308" name="Text Box 4"/>
          <p:cNvSpPr txBox="1"/>
          <p:nvPr/>
        </p:nvSpPr>
        <p:spPr>
          <a:xfrm>
            <a:off x="533400" y="533400"/>
            <a:ext cx="3001963" cy="762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一元多项式</a:t>
            </a:r>
            <a:endParaRPr lang="zh-CN" altLang="en-US" sz="2400" dirty="0"/>
          </a:p>
        </p:txBody>
      </p:sp>
      <p:sp>
        <p:nvSpPr>
          <p:cNvPr id="181253" name="Text Box 5"/>
          <p:cNvSpPr txBox="1"/>
          <p:nvPr/>
        </p:nvSpPr>
        <p:spPr>
          <a:xfrm>
            <a:off x="457200" y="4114800"/>
            <a:ext cx="8382000" cy="237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3600" b="1" dirty="0">
                <a:ea typeface="楷体_GB2312" pitchFamily="49" charset="-122"/>
              </a:rPr>
              <a:t>但是对于形如</a:t>
            </a:r>
            <a:endParaRPr lang="zh-CN" altLang="en-US" sz="2400" dirty="0"/>
          </a:p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 </a:t>
            </a:r>
            <a:r>
              <a:rPr lang="zh-CN" altLang="en-US" sz="4400" dirty="0">
                <a:ea typeface="楷体_GB2312" pitchFamily="49" charset="-122"/>
              </a:rPr>
              <a:t>     </a:t>
            </a:r>
            <a:r>
              <a:rPr lang="en-US" altLang="zh-CN" sz="4400" b="1" dirty="0">
                <a:solidFill>
                  <a:srgbClr val="000099"/>
                </a:solidFill>
                <a:ea typeface="楷体_GB2312" pitchFamily="49" charset="-122"/>
              </a:rPr>
              <a:t>S(x) = 1 + 3x</a:t>
            </a:r>
            <a:r>
              <a:rPr lang="en-US" altLang="zh-CN" sz="4400" b="1" baseline="30000" dirty="0">
                <a:solidFill>
                  <a:srgbClr val="000099"/>
                </a:solidFill>
                <a:ea typeface="楷体_GB2312" pitchFamily="49" charset="-122"/>
              </a:rPr>
              <a:t>10000</a:t>
            </a:r>
            <a:r>
              <a:rPr lang="en-US" altLang="zh-CN" sz="4400" b="1" dirty="0">
                <a:solidFill>
                  <a:srgbClr val="000099"/>
                </a:solidFill>
                <a:ea typeface="楷体_GB2312" pitchFamily="49" charset="-122"/>
              </a:rPr>
              <a:t> – 2x</a:t>
            </a:r>
            <a:r>
              <a:rPr lang="en-US" altLang="zh-CN" sz="4400" b="1" baseline="30000" dirty="0">
                <a:solidFill>
                  <a:srgbClr val="000099"/>
                </a:solidFill>
                <a:ea typeface="楷体_GB2312" pitchFamily="49" charset="-122"/>
              </a:rPr>
              <a:t>20000</a:t>
            </a:r>
            <a:endParaRPr lang="en-US" altLang="zh-CN" sz="4400" baseline="30000" dirty="0">
              <a:solidFill>
                <a:srgbClr val="000099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4800" b="1" baseline="30000" dirty="0">
                <a:ea typeface="楷体_GB2312" pitchFamily="49" charset="-122"/>
              </a:rPr>
              <a:t>的多项式，上述表示方法是否合适？</a:t>
            </a:r>
            <a:endParaRPr lang="zh-CN" altLang="en-US" sz="4800" baseline="300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/>
      <p:bldP spid="18125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Text Box 2"/>
          <p:cNvSpPr txBox="1"/>
          <p:nvPr/>
        </p:nvSpPr>
        <p:spPr>
          <a:xfrm>
            <a:off x="369888" y="223838"/>
            <a:ext cx="8107362" cy="34226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3600" dirty="0">
                <a:ea typeface="楷体_GB2312" pitchFamily="49" charset="-122"/>
              </a:rPr>
              <a:t>一般情况下的</a:t>
            </a:r>
            <a:r>
              <a:rPr lang="zh-CN" altLang="en-US" sz="3600" b="1" dirty="0">
                <a:solidFill>
                  <a:srgbClr val="000099"/>
                </a:solidFill>
                <a:ea typeface="楷体_GB2312" pitchFamily="49" charset="-122"/>
              </a:rPr>
              <a:t>一元稀疏多项式</a:t>
            </a:r>
            <a:r>
              <a:rPr lang="zh-CN" altLang="en-US" sz="3600" dirty="0">
                <a:ea typeface="楷体_GB2312" pitchFamily="49" charset="-122"/>
              </a:rPr>
              <a:t>可写成</a:t>
            </a:r>
            <a:endParaRPr lang="zh-CN" altLang="en-US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      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P</a:t>
            </a:r>
            <a:r>
              <a:rPr lang="en-US" altLang="zh-CN" sz="4000" b="1" baseline="-25000" dirty="0">
                <a:solidFill>
                  <a:srgbClr val="3333CC"/>
                </a:solidFill>
                <a:ea typeface="楷体_GB2312" pitchFamily="49" charset="-122"/>
              </a:rPr>
              <a:t>n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(x) = p</a:t>
            </a:r>
            <a:r>
              <a:rPr lang="en-US" altLang="zh-CN" sz="4000" b="1" baseline="-25000" dirty="0">
                <a:solidFill>
                  <a:srgbClr val="3333CC"/>
                </a:solidFill>
                <a:ea typeface="楷体_GB2312" pitchFamily="49" charset="-122"/>
              </a:rPr>
              <a:t>1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x</a:t>
            </a:r>
            <a:r>
              <a:rPr lang="en-US" altLang="zh-CN" sz="4000" b="1" baseline="30000" dirty="0">
                <a:solidFill>
                  <a:srgbClr val="3333CC"/>
                </a:solidFill>
                <a:ea typeface="楷体_GB2312" pitchFamily="49" charset="-122"/>
              </a:rPr>
              <a:t>e1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 + p</a:t>
            </a:r>
            <a:r>
              <a:rPr lang="en-US" altLang="zh-CN" sz="4000" b="1" baseline="-25000" dirty="0">
                <a:solidFill>
                  <a:srgbClr val="3333CC"/>
                </a:solidFill>
                <a:ea typeface="楷体_GB2312" pitchFamily="49" charset="-122"/>
              </a:rPr>
              <a:t>2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x</a:t>
            </a:r>
            <a:r>
              <a:rPr lang="en-US" altLang="zh-CN" sz="4000" b="1" baseline="30000" dirty="0">
                <a:solidFill>
                  <a:srgbClr val="3333CC"/>
                </a:solidFill>
                <a:ea typeface="楷体_GB2312" pitchFamily="49" charset="-122"/>
              </a:rPr>
              <a:t>e2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 + </a:t>
            </a:r>
            <a:r>
              <a:rPr lang="en-US" altLang="zh-CN" sz="40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┄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 + p</a:t>
            </a:r>
            <a:r>
              <a:rPr lang="en-US" altLang="zh-CN" sz="4000" b="1" baseline="-25000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x</a:t>
            </a:r>
            <a:r>
              <a:rPr lang="en-US" altLang="zh-CN" sz="4000" b="1" baseline="30000" dirty="0">
                <a:solidFill>
                  <a:srgbClr val="3333CC"/>
                </a:solidFill>
                <a:ea typeface="楷体_GB2312" pitchFamily="49" charset="-122"/>
              </a:rPr>
              <a:t>em</a:t>
            </a:r>
            <a:endParaRPr lang="en-US" altLang="zh-CN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3600" b="1" dirty="0">
                <a:ea typeface="楷体_GB2312" pitchFamily="49" charset="-122"/>
              </a:rPr>
              <a:t>其中</a:t>
            </a:r>
            <a:r>
              <a:rPr lang="zh-CN" altLang="en-US" sz="4000" b="1" dirty="0">
                <a:ea typeface="楷体_GB2312" pitchFamily="49" charset="-122"/>
              </a:rPr>
              <a:t>：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p</a:t>
            </a:r>
            <a:r>
              <a:rPr lang="en-US" altLang="zh-CN" sz="4000" b="1" baseline="-25000" dirty="0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4000" dirty="0">
                <a:ea typeface="楷体_GB2312" pitchFamily="49" charset="-122"/>
              </a:rPr>
              <a:t> </a:t>
            </a:r>
            <a:r>
              <a:rPr lang="zh-CN" altLang="en-US" sz="3600" dirty="0">
                <a:ea typeface="楷体_GB2312" pitchFamily="49" charset="-122"/>
              </a:rPr>
              <a:t>是指数为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e</a:t>
            </a:r>
            <a:r>
              <a:rPr lang="en-US" altLang="zh-CN" sz="4000" b="1" baseline="-25000" dirty="0">
                <a:solidFill>
                  <a:srgbClr val="000099"/>
                </a:solidFill>
                <a:ea typeface="楷体_GB2312" pitchFamily="49" charset="-122"/>
              </a:rPr>
              <a:t>i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sz="3600" dirty="0">
                <a:ea typeface="楷体_GB2312" pitchFamily="49" charset="-122"/>
              </a:rPr>
              <a:t>的项的非零系数</a:t>
            </a:r>
            <a:r>
              <a:rPr lang="zh-CN" altLang="en-US" sz="4000" dirty="0">
                <a:ea typeface="楷体_GB2312" pitchFamily="49" charset="-122"/>
              </a:rPr>
              <a:t>，</a:t>
            </a:r>
            <a:endParaRPr lang="zh-CN" altLang="en-US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            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0≤ e</a:t>
            </a:r>
            <a:r>
              <a:rPr lang="en-US" altLang="zh-CN" sz="4000" b="1" baseline="-25000" dirty="0">
                <a:solidFill>
                  <a:srgbClr val="000099"/>
                </a:solidFill>
                <a:ea typeface="楷体_GB2312" pitchFamily="49" charset="-122"/>
              </a:rPr>
              <a:t>1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 &lt; e</a:t>
            </a:r>
            <a:r>
              <a:rPr lang="en-US" altLang="zh-CN" sz="4000" b="1" baseline="-25000" dirty="0">
                <a:solidFill>
                  <a:srgbClr val="000099"/>
                </a:solidFill>
                <a:ea typeface="楷体_GB2312" pitchFamily="49" charset="-122"/>
              </a:rPr>
              <a:t>2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 &lt; ┄ &lt; e</a:t>
            </a:r>
            <a:r>
              <a:rPr lang="en-US" altLang="zh-CN" sz="4000" b="1" baseline="-25000" dirty="0">
                <a:solidFill>
                  <a:srgbClr val="000099"/>
                </a:solidFill>
                <a:ea typeface="楷体_GB2312" pitchFamily="49" charset="-122"/>
              </a:rPr>
              <a:t>m</a:t>
            </a:r>
            <a:r>
              <a:rPr lang="en-US" altLang="zh-CN" sz="4000" b="1" dirty="0">
                <a:solidFill>
                  <a:srgbClr val="000099"/>
                </a:solidFill>
                <a:ea typeface="楷体_GB2312" pitchFamily="49" charset="-122"/>
              </a:rPr>
              <a:t> = n</a:t>
            </a:r>
            <a:endParaRPr lang="en-US" altLang="zh-CN" sz="4000" b="1" dirty="0">
              <a:solidFill>
                <a:srgbClr val="000099"/>
              </a:solidFill>
            </a:endParaRPr>
          </a:p>
        </p:txBody>
      </p:sp>
      <p:sp>
        <p:nvSpPr>
          <p:cNvPr id="182275" name="Text Box 3"/>
          <p:cNvSpPr txBox="1"/>
          <p:nvPr/>
        </p:nvSpPr>
        <p:spPr>
          <a:xfrm>
            <a:off x="457200" y="3995738"/>
            <a:ext cx="8447088" cy="16176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3600" dirty="0">
                <a:ea typeface="楷体_GB2312" pitchFamily="49" charset="-122"/>
              </a:rPr>
              <a:t>可以下列线性表表示：</a:t>
            </a:r>
            <a:endParaRPr lang="zh-CN" altLang="en-US" sz="36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400" b="1" dirty="0">
                <a:solidFill>
                  <a:srgbClr val="3333CC"/>
                </a:solidFill>
                <a:ea typeface="楷体_GB2312" pitchFamily="49" charset="-122"/>
              </a:rPr>
              <a:t>（（</a:t>
            </a:r>
            <a:r>
              <a:rPr lang="en-US" altLang="zh-CN" sz="4400" b="1" dirty="0">
                <a:solidFill>
                  <a:srgbClr val="3333CC"/>
                </a:solidFill>
                <a:ea typeface="楷体_GB2312" pitchFamily="49" charset="-122"/>
              </a:rPr>
              <a:t>p</a:t>
            </a:r>
            <a:r>
              <a:rPr lang="en-US" altLang="zh-CN" sz="4400" b="1" baseline="-25000" dirty="0">
                <a:solidFill>
                  <a:srgbClr val="3333CC"/>
                </a:solidFill>
                <a:ea typeface="楷体_GB2312" pitchFamily="49" charset="-122"/>
              </a:rPr>
              <a:t>1</a:t>
            </a:r>
            <a:r>
              <a:rPr lang="en-US" altLang="zh-CN" sz="4400" b="1" dirty="0">
                <a:solidFill>
                  <a:srgbClr val="3333CC"/>
                </a:solidFill>
                <a:ea typeface="楷体_GB2312" pitchFamily="49" charset="-122"/>
              </a:rPr>
              <a:t>, e</a:t>
            </a:r>
            <a:r>
              <a:rPr lang="en-US" altLang="zh-CN" sz="4400" b="1" baseline="-25000" dirty="0">
                <a:solidFill>
                  <a:srgbClr val="3333CC"/>
                </a:solidFill>
                <a:ea typeface="楷体_GB2312" pitchFamily="49" charset="-122"/>
              </a:rPr>
              <a:t>1</a:t>
            </a:r>
            <a:r>
              <a:rPr lang="zh-CN" altLang="en-US" sz="4400" b="1" dirty="0">
                <a:solidFill>
                  <a:srgbClr val="3333CC"/>
                </a:solidFill>
                <a:ea typeface="楷体_GB2312" pitchFamily="49" charset="-122"/>
              </a:rPr>
              <a:t>）</a:t>
            </a:r>
            <a:r>
              <a:rPr lang="en-US" altLang="zh-CN" sz="4400" b="1" dirty="0">
                <a:solidFill>
                  <a:srgbClr val="3333CC"/>
                </a:solidFill>
                <a:ea typeface="楷体_GB2312" pitchFamily="49" charset="-122"/>
              </a:rPr>
              <a:t>, (p</a:t>
            </a:r>
            <a:r>
              <a:rPr lang="en-US" altLang="zh-CN" sz="4400" b="1" baseline="-25000" dirty="0">
                <a:solidFill>
                  <a:srgbClr val="3333CC"/>
                </a:solidFill>
                <a:ea typeface="楷体_GB2312" pitchFamily="49" charset="-122"/>
              </a:rPr>
              <a:t>2</a:t>
            </a:r>
            <a:r>
              <a:rPr lang="en-US" altLang="zh-CN" sz="4400" b="1" dirty="0">
                <a:solidFill>
                  <a:srgbClr val="3333CC"/>
                </a:solidFill>
                <a:ea typeface="楷体_GB2312" pitchFamily="49" charset="-122"/>
              </a:rPr>
              <a:t>, e</a:t>
            </a:r>
            <a:r>
              <a:rPr lang="en-US" altLang="zh-CN" sz="4400" b="1" baseline="-25000" dirty="0">
                <a:solidFill>
                  <a:srgbClr val="3333CC"/>
                </a:solidFill>
                <a:ea typeface="楷体_GB2312" pitchFamily="49" charset="-122"/>
              </a:rPr>
              <a:t>2</a:t>
            </a:r>
            <a:r>
              <a:rPr lang="en-US" altLang="zh-CN" sz="4400" b="1" dirty="0">
                <a:solidFill>
                  <a:srgbClr val="3333CC"/>
                </a:solidFill>
                <a:ea typeface="楷体_GB2312" pitchFamily="49" charset="-122"/>
              </a:rPr>
              <a:t>), </a:t>
            </a:r>
            <a:r>
              <a:rPr lang="en-US" altLang="zh-CN" sz="4400" b="1" dirty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┄</a:t>
            </a:r>
            <a:r>
              <a:rPr lang="en-US" altLang="zh-CN" sz="4400" b="1" dirty="0">
                <a:solidFill>
                  <a:srgbClr val="3333CC"/>
                </a:solidFill>
                <a:ea typeface="楷体_GB2312" pitchFamily="49" charset="-122"/>
              </a:rPr>
              <a:t>, (p</a:t>
            </a:r>
            <a:r>
              <a:rPr lang="en-US" altLang="zh-CN" sz="4400" b="1" baseline="-25000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en-US" altLang="zh-CN" sz="4400" b="1" dirty="0">
                <a:solidFill>
                  <a:srgbClr val="3333CC"/>
                </a:solidFill>
                <a:ea typeface="楷体_GB2312" pitchFamily="49" charset="-122"/>
              </a:rPr>
              <a:t>,e</a:t>
            </a:r>
            <a:r>
              <a:rPr lang="en-US" altLang="zh-CN" sz="4400" b="1" baseline="-25000" dirty="0">
                <a:solidFill>
                  <a:srgbClr val="3333CC"/>
                </a:solidFill>
                <a:ea typeface="楷体_GB2312" pitchFamily="49" charset="-122"/>
              </a:rPr>
              <a:t>m</a:t>
            </a:r>
            <a:r>
              <a:rPr lang="en-US" altLang="zh-CN" sz="4400" b="1" dirty="0">
                <a:solidFill>
                  <a:srgbClr val="3333CC"/>
                </a:solidFill>
                <a:ea typeface="楷体_GB2312" pitchFamily="49" charset="-122"/>
              </a:rPr>
              <a:t>) </a:t>
            </a:r>
            <a:r>
              <a:rPr lang="zh-CN" altLang="en-US" sz="4400" b="1" dirty="0">
                <a:solidFill>
                  <a:srgbClr val="3333CC"/>
                </a:solidFill>
                <a:ea typeface="楷体_GB2312" pitchFamily="49" charset="-122"/>
              </a:rPr>
              <a:t>）</a:t>
            </a:r>
            <a:endParaRPr lang="zh-CN" altLang="en-US" sz="4400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4" grpId="0"/>
      <p:bldP spid="18227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8" name="Text Box 2"/>
          <p:cNvSpPr txBox="1"/>
          <p:nvPr/>
        </p:nvSpPr>
        <p:spPr>
          <a:xfrm>
            <a:off x="1495425" y="1371600"/>
            <a:ext cx="56213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P</a:t>
            </a:r>
            <a:r>
              <a:rPr lang="en-US" altLang="zh-CN" sz="4000" b="1" baseline="-25000" dirty="0">
                <a:solidFill>
                  <a:srgbClr val="3333CC"/>
                </a:solidFill>
                <a:ea typeface="楷体_GB2312" pitchFamily="49" charset="-122"/>
              </a:rPr>
              <a:t>999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(x) = 7x</a:t>
            </a:r>
            <a:r>
              <a:rPr lang="en-US" altLang="zh-CN" sz="4000" b="1" baseline="30000" dirty="0">
                <a:solidFill>
                  <a:srgbClr val="3333CC"/>
                </a:solidFill>
                <a:ea typeface="楷体_GB2312" pitchFamily="49" charset="-122"/>
              </a:rPr>
              <a:t>3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 - 2x</a:t>
            </a:r>
            <a:r>
              <a:rPr lang="en-US" altLang="zh-CN" sz="4000" b="1" baseline="30000" dirty="0">
                <a:solidFill>
                  <a:srgbClr val="3333CC"/>
                </a:solidFill>
                <a:ea typeface="楷体_GB2312" pitchFamily="49" charset="-122"/>
              </a:rPr>
              <a:t>12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 - 8x</a:t>
            </a:r>
            <a:r>
              <a:rPr lang="en-US" altLang="zh-CN" sz="4000" b="1" baseline="30000" dirty="0">
                <a:solidFill>
                  <a:srgbClr val="3333CC"/>
                </a:solidFill>
                <a:ea typeface="楷体_GB2312" pitchFamily="49" charset="-122"/>
              </a:rPr>
              <a:t>999</a:t>
            </a:r>
            <a:endParaRPr lang="en-US" altLang="zh-CN" sz="2400" dirty="0"/>
          </a:p>
        </p:txBody>
      </p:sp>
      <p:sp>
        <p:nvSpPr>
          <p:cNvPr id="100355" name="Text Box 3"/>
          <p:cNvSpPr txBox="1"/>
          <p:nvPr/>
        </p:nvSpPr>
        <p:spPr>
          <a:xfrm>
            <a:off x="517525" y="377825"/>
            <a:ext cx="137953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4000" b="1" dirty="0"/>
              <a:t>例如</a:t>
            </a:r>
            <a:r>
              <a:rPr lang="en-US" altLang="zh-CN" sz="4000" b="1" dirty="0"/>
              <a:t>:</a:t>
            </a:r>
            <a:endParaRPr lang="en-US" altLang="zh-CN" sz="2400" dirty="0"/>
          </a:p>
        </p:txBody>
      </p:sp>
      <p:sp>
        <p:nvSpPr>
          <p:cNvPr id="183300" name="Text Box 4"/>
          <p:cNvSpPr txBox="1"/>
          <p:nvPr/>
        </p:nvSpPr>
        <p:spPr>
          <a:xfrm>
            <a:off x="685800" y="2498725"/>
            <a:ext cx="6581775" cy="237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Monotype Sorts" pitchFamily="2" charset="2"/>
              <a:buChar char="§"/>
              <a:defRPr kumimoji="1"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可用线性表</a:t>
            </a:r>
            <a:endParaRPr lang="zh-CN" altLang="en-US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       </a:t>
            </a:r>
            <a:r>
              <a:rPr lang="en-US" altLang="zh-CN" sz="4000" b="1" dirty="0">
                <a:solidFill>
                  <a:srgbClr val="3333CC"/>
                </a:solidFill>
                <a:ea typeface="楷体_GB2312" pitchFamily="49" charset="-122"/>
              </a:rPr>
              <a:t>( (7, 3), (-2, 12), (-8, 999) )</a:t>
            </a:r>
            <a:endParaRPr lang="en-US" altLang="zh-CN" sz="4000" dirty="0">
              <a:ea typeface="楷体_GB2312" pitchFamily="49" charset="-122"/>
            </a:endParaRP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None/>
            </a:pPr>
            <a:r>
              <a:rPr lang="zh-CN" altLang="en-US" sz="4000" dirty="0">
                <a:ea typeface="楷体_GB2312" pitchFamily="49" charset="-122"/>
              </a:rPr>
              <a:t>表示</a:t>
            </a:r>
            <a:endParaRPr lang="zh-CN" altLang="en-US" sz="40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/>
      <p:bldP spid="18330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536575" y="549275"/>
            <a:ext cx="8607425" cy="51054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</a:rPr>
              <a:t>情况一：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b="1" i="1" dirty="0">
                <a:ea typeface="方正舒体" pitchFamily="2" charset="-122"/>
              </a:rPr>
              <a:t>P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(x)=p</a:t>
            </a:r>
            <a:r>
              <a:rPr lang="en-US" altLang="zh-CN" sz="2000" b="1" i="1" baseline="-25000" dirty="0">
                <a:ea typeface="方正舒体" pitchFamily="2" charset="-122"/>
              </a:rPr>
              <a:t>0</a:t>
            </a:r>
            <a:r>
              <a:rPr lang="en-US" altLang="zh-CN" sz="2000" b="1" i="1" dirty="0">
                <a:ea typeface="方正舒体" pitchFamily="2" charset="-122"/>
              </a:rPr>
              <a:t>+p</a:t>
            </a:r>
            <a:r>
              <a:rPr lang="en-US" altLang="zh-CN" sz="2000" b="1" i="1" baseline="-25000" dirty="0">
                <a:ea typeface="方正舒体" pitchFamily="2" charset="-122"/>
              </a:rPr>
              <a:t>1</a:t>
            </a:r>
            <a:r>
              <a:rPr lang="en-US" altLang="zh-CN" sz="2000" b="1" i="1" dirty="0">
                <a:ea typeface="方正舒体" pitchFamily="2" charset="-122"/>
              </a:rPr>
              <a:t>x+p</a:t>
            </a:r>
            <a:r>
              <a:rPr lang="en-US" altLang="zh-CN" sz="2000" b="1" i="1" baseline="-25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x</a:t>
            </a:r>
            <a:r>
              <a:rPr lang="en-US" altLang="zh-CN" sz="2000" b="1" i="1" baseline="30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+……+p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x</a:t>
            </a:r>
            <a:r>
              <a:rPr lang="en-US" altLang="zh-CN" sz="2000" b="1" i="1" baseline="30000" dirty="0">
                <a:ea typeface="方正舒体" pitchFamily="2" charset="-122"/>
              </a:rPr>
              <a:t>n</a:t>
            </a:r>
            <a:endParaRPr lang="en-US" altLang="zh-CN" sz="2000" b="1" i="1" baseline="30000" dirty="0">
              <a:ea typeface="方正舒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(x)=q</a:t>
            </a:r>
            <a:r>
              <a:rPr lang="en-US" altLang="zh-CN" sz="2000" b="1" i="1" baseline="-25000" dirty="0">
                <a:ea typeface="方正舒体" pitchFamily="2" charset="-122"/>
              </a:rPr>
              <a:t>0</a:t>
            </a:r>
            <a:r>
              <a:rPr lang="en-US" altLang="zh-CN" sz="2000" b="1" i="1" dirty="0">
                <a:ea typeface="方正舒体" pitchFamily="2" charset="-122"/>
              </a:rPr>
              <a:t>+q</a:t>
            </a:r>
            <a:r>
              <a:rPr lang="en-US" altLang="zh-CN" sz="2000" b="1" i="1" baseline="-25000" dirty="0">
                <a:ea typeface="方正舒体" pitchFamily="2" charset="-122"/>
              </a:rPr>
              <a:t>1</a:t>
            </a:r>
            <a:r>
              <a:rPr lang="en-US" altLang="zh-CN" sz="2000" b="1" i="1" dirty="0">
                <a:ea typeface="方正舒体" pitchFamily="2" charset="-122"/>
              </a:rPr>
              <a:t>x+q</a:t>
            </a:r>
            <a:r>
              <a:rPr lang="en-US" altLang="zh-CN" sz="2000" b="1" i="1" baseline="-25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x</a:t>
            </a:r>
            <a:r>
              <a:rPr lang="en-US" altLang="zh-CN" sz="2000" b="1" i="1" baseline="30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+……+q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x</a:t>
            </a:r>
            <a:r>
              <a:rPr lang="en-US" altLang="zh-CN" sz="2000" b="1" i="1" baseline="30000" dirty="0">
                <a:ea typeface="方正舒体" pitchFamily="2" charset="-122"/>
              </a:rPr>
              <a:t>m</a:t>
            </a:r>
            <a:endParaRPr lang="en-US" altLang="zh-CN" sz="2000" b="1" i="1" baseline="30000" dirty="0">
              <a:ea typeface="方正舒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b="1" i="1" dirty="0">
                <a:ea typeface="方正舒体" pitchFamily="2" charset="-122"/>
              </a:rPr>
              <a:t>R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(x)=(p</a:t>
            </a:r>
            <a:r>
              <a:rPr lang="en-US" altLang="zh-CN" sz="2000" b="1" i="1" baseline="-25000" dirty="0">
                <a:ea typeface="方正舒体" pitchFamily="2" charset="-122"/>
              </a:rPr>
              <a:t>0</a:t>
            </a:r>
            <a:r>
              <a:rPr lang="en-US" altLang="zh-CN" sz="2000" b="1" i="1" dirty="0">
                <a:ea typeface="方正舒体" pitchFamily="2" charset="-122"/>
              </a:rPr>
              <a:t>+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0</a:t>
            </a:r>
            <a:r>
              <a:rPr lang="en-US" altLang="zh-CN" sz="2000" b="1" i="1" dirty="0">
                <a:ea typeface="方正舒体" pitchFamily="2" charset="-122"/>
              </a:rPr>
              <a:t>)+ (p</a:t>
            </a:r>
            <a:r>
              <a:rPr lang="en-US" altLang="zh-CN" sz="2000" b="1" i="1" baseline="-25000" dirty="0">
                <a:ea typeface="方正舒体" pitchFamily="2" charset="-122"/>
              </a:rPr>
              <a:t>1</a:t>
            </a:r>
            <a:r>
              <a:rPr lang="en-US" altLang="zh-CN" sz="2000" b="1" i="1" dirty="0">
                <a:ea typeface="方正舒体" pitchFamily="2" charset="-122"/>
              </a:rPr>
              <a:t>+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1</a:t>
            </a:r>
            <a:r>
              <a:rPr lang="en-US" altLang="zh-CN" sz="2000" b="1" i="1" dirty="0">
                <a:ea typeface="方正舒体" pitchFamily="2" charset="-122"/>
              </a:rPr>
              <a:t>)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x+ (p</a:t>
            </a:r>
            <a:r>
              <a:rPr lang="en-US" altLang="zh-CN" sz="2000" b="1" i="1" baseline="-25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+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)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x</a:t>
            </a:r>
            <a:r>
              <a:rPr lang="en-US" altLang="zh-CN" sz="2000" b="1" i="1" baseline="30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+…… +(p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+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) x</a:t>
            </a:r>
            <a:r>
              <a:rPr lang="en-US" altLang="zh-CN" sz="2000" b="1" i="1" baseline="30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 +q</a:t>
            </a:r>
            <a:r>
              <a:rPr lang="en-US" altLang="zh-CN" sz="2000" b="1" i="1" baseline="-25000" dirty="0">
                <a:ea typeface="方正舒体" pitchFamily="2" charset="-122"/>
              </a:rPr>
              <a:t>n+1</a:t>
            </a:r>
            <a:r>
              <a:rPr lang="en-US" altLang="zh-CN" sz="2000" b="1" i="1" dirty="0">
                <a:ea typeface="方正舒体" pitchFamily="2" charset="-122"/>
              </a:rPr>
              <a:t>x</a:t>
            </a:r>
            <a:r>
              <a:rPr lang="en-US" altLang="zh-CN" sz="2000" b="1" i="1" baseline="30000" dirty="0">
                <a:ea typeface="方正舒体" pitchFamily="2" charset="-122"/>
              </a:rPr>
              <a:t>n+1</a:t>
            </a:r>
            <a:r>
              <a:rPr lang="en-US" altLang="zh-CN" sz="2000" b="1" i="1" dirty="0">
                <a:ea typeface="方正舒体" pitchFamily="2" charset="-122"/>
              </a:rPr>
              <a:t> +……+q</a:t>
            </a:r>
            <a:r>
              <a:rPr lang="en-US" altLang="zh-CN" sz="2000" b="1" i="1" baseline="-25000" dirty="0">
                <a:ea typeface="方正舒体" pitchFamily="2" charset="-122"/>
              </a:rPr>
              <a:t>m</a:t>
            </a:r>
            <a:r>
              <a:rPr lang="en-US" altLang="zh-CN" sz="2000" b="1" i="1" dirty="0">
                <a:ea typeface="方正舒体" pitchFamily="2" charset="-122"/>
              </a:rPr>
              <a:t>x</a:t>
            </a:r>
            <a:r>
              <a:rPr lang="en-US" altLang="zh-CN" sz="2000" b="1" i="1" baseline="30000" dirty="0">
                <a:ea typeface="方正舒体" pitchFamily="2" charset="-122"/>
              </a:rPr>
              <a:t>m</a:t>
            </a:r>
            <a:endParaRPr lang="en-US" altLang="zh-CN" sz="2000" b="1" i="1" baseline="30000" dirty="0">
              <a:ea typeface="方正舒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可以表示为</a:t>
            </a:r>
            <a:r>
              <a:rPr lang="zh-CN" altLang="en-US" b="1" i="1" dirty="0">
                <a:solidFill>
                  <a:schemeClr val="tx2"/>
                </a:solidFill>
              </a:rPr>
              <a:t>：</a:t>
            </a:r>
            <a:endParaRPr lang="zh-CN" altLang="en-US" b="1" i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b="1" i="1" dirty="0">
                <a:ea typeface="方正舒体" pitchFamily="2" charset="-122"/>
              </a:rPr>
              <a:t>P=</a:t>
            </a:r>
            <a:r>
              <a:rPr lang="zh-CN" altLang="en-US" sz="2000" b="1" i="1" dirty="0">
                <a:ea typeface="方正舒体" pitchFamily="2" charset="-122"/>
              </a:rPr>
              <a:t>（</a:t>
            </a:r>
            <a:r>
              <a:rPr lang="en-US" altLang="zh-CN" sz="2000" b="1" i="1" dirty="0">
                <a:ea typeface="方正舒体" pitchFamily="2" charset="-122"/>
              </a:rPr>
              <a:t>p</a:t>
            </a:r>
            <a:r>
              <a:rPr lang="en-US" altLang="zh-CN" sz="2000" b="1" i="1" baseline="-25000" dirty="0">
                <a:ea typeface="方正舒体" pitchFamily="2" charset="-122"/>
              </a:rPr>
              <a:t>0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p</a:t>
            </a:r>
            <a:r>
              <a:rPr lang="en-US" altLang="zh-CN" sz="2000" b="1" i="1" baseline="-25000" dirty="0">
                <a:ea typeface="方正舒体" pitchFamily="2" charset="-122"/>
              </a:rPr>
              <a:t>1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p</a:t>
            </a:r>
            <a:r>
              <a:rPr lang="en-US" altLang="zh-CN" sz="2000" b="1" i="1" baseline="-25000" dirty="0">
                <a:ea typeface="方正舒体" pitchFamily="2" charset="-122"/>
              </a:rPr>
              <a:t>2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…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p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zh-CN" altLang="en-US" sz="2000" b="1" i="1" dirty="0">
                <a:ea typeface="方正舒体" pitchFamily="2" charset="-122"/>
              </a:rPr>
              <a:t>）</a:t>
            </a:r>
            <a:endParaRPr lang="zh-CN" altLang="en-US" sz="2000" b="1" i="1" baseline="30000" dirty="0">
              <a:ea typeface="方正舒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b="1" i="1" dirty="0">
                <a:ea typeface="方正舒体" pitchFamily="2" charset="-122"/>
              </a:rPr>
              <a:t>Q=</a:t>
            </a:r>
            <a:r>
              <a:rPr lang="zh-CN" altLang="en-US" sz="2000" b="1" i="1" dirty="0">
                <a:ea typeface="方正舒体" pitchFamily="2" charset="-122"/>
              </a:rPr>
              <a:t>（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0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1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2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…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m</a:t>
            </a:r>
            <a:r>
              <a:rPr lang="zh-CN" altLang="en-US" sz="2000" b="1" i="1" dirty="0">
                <a:ea typeface="方正舒体" pitchFamily="2" charset="-122"/>
              </a:rPr>
              <a:t>）</a:t>
            </a:r>
            <a:endParaRPr lang="zh-CN" altLang="en-US" sz="2000" b="1" i="1" dirty="0">
              <a:ea typeface="方正舒体" pitchFamily="2" charset="-122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altLang="zh-CN" sz="2000" b="1" i="1" dirty="0">
                <a:ea typeface="方正舒体" pitchFamily="2" charset="-122"/>
              </a:rPr>
              <a:t>R=((p</a:t>
            </a:r>
            <a:r>
              <a:rPr lang="en-US" altLang="zh-CN" sz="2000" b="1" i="1" baseline="-25000" dirty="0">
                <a:ea typeface="方正舒体" pitchFamily="2" charset="-122"/>
              </a:rPr>
              <a:t>0</a:t>
            </a:r>
            <a:r>
              <a:rPr lang="en-US" altLang="zh-CN" sz="2000" b="1" i="1" dirty="0">
                <a:ea typeface="方正舒体" pitchFamily="2" charset="-122"/>
              </a:rPr>
              <a:t>+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0</a:t>
            </a:r>
            <a:r>
              <a:rPr lang="zh-CN" altLang="en-US" sz="2000" b="1" i="1" dirty="0">
                <a:ea typeface="方正舒体" pitchFamily="2" charset="-122"/>
              </a:rPr>
              <a:t>， </a:t>
            </a:r>
            <a:r>
              <a:rPr lang="en-US" altLang="zh-CN" sz="2000" b="1" i="1" dirty="0">
                <a:ea typeface="方正舒体" pitchFamily="2" charset="-122"/>
              </a:rPr>
              <a:t>(p</a:t>
            </a:r>
            <a:r>
              <a:rPr lang="en-US" altLang="zh-CN" sz="2000" b="1" i="1" baseline="-25000" dirty="0">
                <a:ea typeface="方正舒体" pitchFamily="2" charset="-122"/>
              </a:rPr>
              <a:t>1</a:t>
            </a:r>
            <a:r>
              <a:rPr lang="en-US" altLang="zh-CN" sz="2000" b="1" i="1" dirty="0">
                <a:ea typeface="方正舒体" pitchFamily="2" charset="-122"/>
              </a:rPr>
              <a:t>+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1</a:t>
            </a:r>
            <a:r>
              <a:rPr lang="en-US" altLang="zh-CN" sz="2000" b="1" i="1" dirty="0">
                <a:ea typeface="方正舒体" pitchFamily="2" charset="-122"/>
              </a:rPr>
              <a:t>)</a:t>
            </a:r>
            <a:r>
              <a:rPr lang="zh-CN" altLang="en-US" sz="2000" b="1" i="1" dirty="0">
                <a:ea typeface="方正舒体" pitchFamily="2" charset="-122"/>
              </a:rPr>
              <a:t>， </a:t>
            </a:r>
            <a:r>
              <a:rPr lang="en-US" altLang="zh-CN" sz="2000" b="1" i="1" dirty="0">
                <a:ea typeface="方正舒体" pitchFamily="2" charset="-122"/>
              </a:rPr>
              <a:t>(p</a:t>
            </a:r>
            <a:r>
              <a:rPr lang="en-US" altLang="zh-CN" sz="2000" b="1" i="1" baseline="-25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+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2</a:t>
            </a:r>
            <a:r>
              <a:rPr lang="en-US" altLang="zh-CN" sz="2000" b="1" i="1" dirty="0">
                <a:ea typeface="方正舒体" pitchFamily="2" charset="-122"/>
              </a:rPr>
              <a:t>)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… 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(p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+</a:t>
            </a:r>
            <a:r>
              <a:rPr lang="en-US" altLang="zh-CN" sz="2000" b="1" i="1" baseline="-25000" dirty="0">
                <a:ea typeface="方正舒体" pitchFamily="2" charset="-122"/>
              </a:rPr>
              <a:t> 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n</a:t>
            </a:r>
            <a:r>
              <a:rPr lang="en-US" altLang="zh-CN" sz="2000" b="1" i="1" dirty="0">
                <a:ea typeface="方正舒体" pitchFamily="2" charset="-122"/>
              </a:rPr>
              <a:t>)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n+1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…</a:t>
            </a:r>
            <a:r>
              <a:rPr lang="zh-CN" altLang="en-US" sz="2000" b="1" i="1" dirty="0">
                <a:ea typeface="方正舒体" pitchFamily="2" charset="-122"/>
              </a:rPr>
              <a:t>，</a:t>
            </a:r>
            <a:r>
              <a:rPr lang="en-US" altLang="zh-CN" sz="2000" b="1" i="1" dirty="0">
                <a:ea typeface="方正舒体" pitchFamily="2" charset="-122"/>
              </a:rPr>
              <a:t>q</a:t>
            </a:r>
            <a:r>
              <a:rPr lang="en-US" altLang="zh-CN" sz="2000" b="1" i="1" baseline="-25000" dirty="0">
                <a:ea typeface="方正舒体" pitchFamily="2" charset="-122"/>
              </a:rPr>
              <a:t>m</a:t>
            </a:r>
            <a:r>
              <a:rPr lang="zh-CN" altLang="en-US" sz="2000" b="1" i="1" dirty="0">
                <a:ea typeface="方正舒体" pitchFamily="2" charset="-122"/>
              </a:rPr>
              <a:t>）</a:t>
            </a:r>
            <a:r>
              <a:rPr lang="en-US" altLang="zh-CN" sz="2000" b="1" i="1" dirty="0">
                <a:ea typeface="方正舒体" pitchFamily="2" charset="-122"/>
              </a:rPr>
              <a:t>)</a:t>
            </a:r>
            <a:endParaRPr lang="en-US" altLang="zh-CN" sz="2000" b="1" i="1" dirty="0">
              <a:ea typeface="方正舒体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tx2"/>
                </a:solidFill>
              </a:rPr>
              <a:t>存储结构选择及运算实现</a:t>
            </a:r>
            <a:r>
              <a:rPr lang="zh-CN" altLang="en-US" b="1" i="1" dirty="0"/>
              <a:t> </a:t>
            </a:r>
            <a:endParaRPr lang="zh-CN" altLang="en-US" b="1" i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627">
                                            <p:txEl>
                                              <p:charRg st="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627">
                                            <p:txEl>
                                              <p:charRg st="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3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627">
                                            <p:txEl>
                                              <p:charRg st="3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627">
                                            <p:txEl>
                                              <p:charRg st="3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5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charRg st="5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charRg st="5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3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charRg st="13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charRg st="132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3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627">
                                            <p:txEl>
                                              <p:charRg st="13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627">
                                            <p:txEl>
                                              <p:charRg st="139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5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627">
                                            <p:txEl>
                                              <p:charRg st="15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4627">
                                            <p:txEl>
                                              <p:charRg st="15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17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7">
                                            <p:txEl>
                                              <p:charRg st="17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7">
                                            <p:txEl>
                                              <p:charRg st="17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23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27">
                                            <p:txEl>
                                              <p:charRg st="23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27">
                                            <p:txEl>
                                              <p:charRg st="23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ldLvl="2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2"/>
          <p:cNvSpPr>
            <a:spLocks noGrp="1"/>
          </p:cNvSpPr>
          <p:nvPr>
            <p:ph idx="1"/>
          </p:nvPr>
        </p:nvSpPr>
        <p:spPr>
          <a:xfrm>
            <a:off x="914400" y="914400"/>
            <a:ext cx="7848600" cy="5638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95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情况二：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b="1" i="1" dirty="0">
                <a:ea typeface="方正舒体" pitchFamily="2" charset="-122"/>
              </a:rPr>
              <a:t>P</a:t>
            </a:r>
            <a:r>
              <a:rPr lang="en-US" altLang="zh-CN" b="1" i="1" baseline="-25000" dirty="0">
                <a:ea typeface="方正舒体" pitchFamily="2" charset="-122"/>
              </a:rPr>
              <a:t>n</a:t>
            </a:r>
            <a:r>
              <a:rPr lang="en-US" altLang="zh-CN" b="1" i="1" dirty="0">
                <a:ea typeface="方正舒体" pitchFamily="2" charset="-122"/>
              </a:rPr>
              <a:t>(x)=p</a:t>
            </a:r>
            <a:r>
              <a:rPr lang="en-US" altLang="zh-CN" b="1" i="1" baseline="-25000" dirty="0">
                <a:ea typeface="方正舒体" pitchFamily="2" charset="-122"/>
              </a:rPr>
              <a:t>1</a:t>
            </a:r>
            <a:r>
              <a:rPr lang="en-US" altLang="zh-CN" b="1" i="1" dirty="0">
                <a:ea typeface="方正舒体" pitchFamily="2" charset="-122"/>
              </a:rPr>
              <a:t>x</a:t>
            </a:r>
            <a:r>
              <a:rPr lang="en-US" altLang="zh-CN" b="1" i="1" baseline="30000" dirty="0">
                <a:ea typeface="方正舒体" pitchFamily="2" charset="-122"/>
              </a:rPr>
              <a:t>e</a:t>
            </a:r>
            <a:r>
              <a:rPr lang="en-US" altLang="zh-CN" b="1" i="1" baseline="6000" dirty="0">
                <a:ea typeface="方正舒体" pitchFamily="2" charset="-122"/>
              </a:rPr>
              <a:t>1</a:t>
            </a:r>
            <a:r>
              <a:rPr lang="en-US" altLang="zh-CN" b="1" i="1" dirty="0">
                <a:ea typeface="方正舒体" pitchFamily="2" charset="-122"/>
              </a:rPr>
              <a:t>+p</a:t>
            </a:r>
            <a:r>
              <a:rPr lang="en-US" altLang="zh-CN" b="1" i="1" baseline="-25000" dirty="0">
                <a:ea typeface="方正舒体" pitchFamily="2" charset="-122"/>
              </a:rPr>
              <a:t>2</a:t>
            </a:r>
            <a:r>
              <a:rPr lang="en-US" altLang="zh-CN" b="1" i="1" dirty="0">
                <a:ea typeface="方正舒体" pitchFamily="2" charset="-122"/>
              </a:rPr>
              <a:t>x</a:t>
            </a:r>
            <a:r>
              <a:rPr lang="en-US" altLang="zh-CN" b="1" i="1" baseline="30000" dirty="0">
                <a:ea typeface="方正舒体" pitchFamily="2" charset="-122"/>
              </a:rPr>
              <a:t>e</a:t>
            </a:r>
            <a:r>
              <a:rPr lang="en-US" altLang="zh-CN" b="1" i="1" baseline="6000" dirty="0">
                <a:ea typeface="方正舒体" pitchFamily="2" charset="-122"/>
              </a:rPr>
              <a:t>2</a:t>
            </a:r>
            <a:r>
              <a:rPr lang="en-US" altLang="zh-CN" b="1" i="1" dirty="0">
                <a:ea typeface="方正舒体" pitchFamily="2" charset="-122"/>
              </a:rPr>
              <a:t>+……+p</a:t>
            </a:r>
            <a:r>
              <a:rPr lang="en-US" altLang="zh-CN" b="1" i="1" baseline="-25000" dirty="0">
                <a:ea typeface="方正舒体" pitchFamily="2" charset="-122"/>
              </a:rPr>
              <a:t>n</a:t>
            </a:r>
            <a:r>
              <a:rPr lang="en-US" altLang="zh-CN" b="1" i="1" dirty="0">
                <a:ea typeface="方正舒体" pitchFamily="2" charset="-122"/>
              </a:rPr>
              <a:t>x</a:t>
            </a:r>
            <a:r>
              <a:rPr lang="en-US" altLang="zh-CN" b="1" i="1" baseline="30000" dirty="0">
                <a:ea typeface="方正舒体" pitchFamily="2" charset="-122"/>
              </a:rPr>
              <a:t>e</a:t>
            </a:r>
            <a:r>
              <a:rPr lang="en-US" altLang="zh-CN" b="1" i="1" baseline="6000" dirty="0">
                <a:ea typeface="方正舒体" pitchFamily="2" charset="-122"/>
              </a:rPr>
              <a:t>n</a:t>
            </a:r>
            <a:endParaRPr lang="en-US" altLang="zh-CN" b="1" i="1" baseline="6000" dirty="0">
              <a:ea typeface="方正舒体" pitchFamily="2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b="1" i="1" dirty="0">
                <a:ea typeface="方正舒体" pitchFamily="2" charset="-122"/>
              </a:rPr>
              <a:t>Q</a:t>
            </a:r>
            <a:r>
              <a:rPr lang="en-US" altLang="zh-CN" b="1" i="1" baseline="-25000" dirty="0">
                <a:ea typeface="方正舒体" pitchFamily="2" charset="-122"/>
              </a:rPr>
              <a:t>n</a:t>
            </a:r>
            <a:r>
              <a:rPr lang="en-US" altLang="zh-CN" b="1" i="1" dirty="0">
                <a:ea typeface="方正舒体" pitchFamily="2" charset="-122"/>
              </a:rPr>
              <a:t>(x)=q</a:t>
            </a:r>
            <a:r>
              <a:rPr lang="en-US" altLang="zh-CN" b="1" i="1" baseline="-25000" dirty="0">
                <a:ea typeface="方正舒体" pitchFamily="2" charset="-122"/>
              </a:rPr>
              <a:t>1</a:t>
            </a:r>
            <a:r>
              <a:rPr lang="en-US" altLang="zh-CN" b="1" i="1" dirty="0">
                <a:ea typeface="方正舒体" pitchFamily="2" charset="-122"/>
              </a:rPr>
              <a:t>x</a:t>
            </a:r>
            <a:r>
              <a:rPr lang="en-US" altLang="zh-CN" b="1" i="1" baseline="30000" dirty="0">
                <a:ea typeface="方正舒体" pitchFamily="2" charset="-122"/>
              </a:rPr>
              <a:t>t</a:t>
            </a:r>
            <a:r>
              <a:rPr lang="en-US" altLang="zh-CN" b="1" i="1" baseline="6000" dirty="0">
                <a:ea typeface="方正舒体" pitchFamily="2" charset="-122"/>
              </a:rPr>
              <a:t>1</a:t>
            </a:r>
            <a:r>
              <a:rPr lang="en-US" altLang="zh-CN" b="1" i="1" dirty="0">
                <a:ea typeface="方正舒体" pitchFamily="2" charset="-122"/>
              </a:rPr>
              <a:t>+q</a:t>
            </a:r>
            <a:r>
              <a:rPr lang="en-US" altLang="zh-CN" b="1" i="1" baseline="-25000" dirty="0">
                <a:ea typeface="方正舒体" pitchFamily="2" charset="-122"/>
              </a:rPr>
              <a:t>2</a:t>
            </a:r>
            <a:r>
              <a:rPr lang="en-US" altLang="zh-CN" b="1" i="1" dirty="0">
                <a:ea typeface="方正舒体" pitchFamily="2" charset="-122"/>
              </a:rPr>
              <a:t>x</a:t>
            </a:r>
            <a:r>
              <a:rPr lang="en-US" altLang="zh-CN" b="1" i="1" baseline="30000" dirty="0">
                <a:ea typeface="方正舒体" pitchFamily="2" charset="-122"/>
              </a:rPr>
              <a:t>t</a:t>
            </a:r>
            <a:r>
              <a:rPr lang="en-US" altLang="zh-CN" b="1" i="1" baseline="6000" dirty="0">
                <a:ea typeface="方正舒体" pitchFamily="2" charset="-122"/>
              </a:rPr>
              <a:t>2</a:t>
            </a:r>
            <a:r>
              <a:rPr lang="en-US" altLang="zh-CN" b="1" i="1" dirty="0">
                <a:ea typeface="方正舒体" pitchFamily="2" charset="-122"/>
              </a:rPr>
              <a:t>+……+q</a:t>
            </a:r>
            <a:r>
              <a:rPr lang="en-US" altLang="zh-CN" b="1" i="1" baseline="-25000" dirty="0">
                <a:ea typeface="方正舒体" pitchFamily="2" charset="-122"/>
              </a:rPr>
              <a:t>m</a:t>
            </a:r>
            <a:r>
              <a:rPr lang="en-US" altLang="zh-CN" b="1" i="1" dirty="0">
                <a:ea typeface="方正舒体" pitchFamily="2" charset="-122"/>
              </a:rPr>
              <a:t>x</a:t>
            </a:r>
            <a:r>
              <a:rPr lang="en-US" altLang="zh-CN" b="1" i="1" baseline="30000" dirty="0">
                <a:ea typeface="方正舒体" pitchFamily="2" charset="-122"/>
              </a:rPr>
              <a:t>t</a:t>
            </a:r>
            <a:r>
              <a:rPr lang="en-US" altLang="zh-CN" b="1" i="1" baseline="6000" dirty="0">
                <a:ea typeface="方正舒体" pitchFamily="2" charset="-122"/>
              </a:rPr>
              <a:t>m</a:t>
            </a:r>
            <a:endParaRPr lang="en-US" altLang="zh-CN" b="1" i="1" baseline="30000" dirty="0">
              <a:ea typeface="方正舒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可以表示为：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b="1" i="1" dirty="0">
                <a:ea typeface="方正舒体" pitchFamily="2" charset="-122"/>
              </a:rPr>
              <a:t>P=</a:t>
            </a:r>
            <a:r>
              <a:rPr lang="zh-CN" altLang="en-US" b="1" dirty="0">
                <a:ea typeface="方正舒体" pitchFamily="2" charset="-122"/>
              </a:rPr>
              <a:t>（</a:t>
            </a:r>
            <a:r>
              <a:rPr lang="en-US" altLang="zh-CN" b="1" dirty="0">
                <a:ea typeface="方正舒体" pitchFamily="2" charset="-122"/>
              </a:rPr>
              <a:t>(</a:t>
            </a:r>
            <a:r>
              <a:rPr lang="en-US" altLang="zh-CN" b="1" i="1" dirty="0">
                <a:ea typeface="方正舒体" pitchFamily="2" charset="-122"/>
              </a:rPr>
              <a:t>p</a:t>
            </a:r>
            <a:r>
              <a:rPr lang="en-US" altLang="zh-CN" b="1" i="1" baseline="-25000" dirty="0">
                <a:ea typeface="方正舒体" pitchFamily="2" charset="-122"/>
              </a:rPr>
              <a:t>1</a:t>
            </a:r>
            <a:r>
              <a:rPr lang="zh-CN" altLang="en-US" b="1" i="1" dirty="0">
                <a:ea typeface="方正舒体" pitchFamily="2" charset="-122"/>
              </a:rPr>
              <a:t>，</a:t>
            </a:r>
            <a:r>
              <a:rPr lang="en-US" altLang="zh-CN" b="1" i="1" dirty="0">
                <a:ea typeface="方正舒体" pitchFamily="2" charset="-122"/>
              </a:rPr>
              <a:t>e</a:t>
            </a:r>
            <a:r>
              <a:rPr lang="en-US" altLang="zh-CN" b="1" i="1" baseline="-25000" dirty="0">
                <a:ea typeface="方正舒体" pitchFamily="2" charset="-122"/>
              </a:rPr>
              <a:t>1</a:t>
            </a:r>
            <a:r>
              <a:rPr lang="en-US" altLang="zh-CN" b="1" i="1" dirty="0">
                <a:ea typeface="方正舒体" pitchFamily="2" charset="-122"/>
              </a:rPr>
              <a:t>) </a:t>
            </a:r>
            <a:r>
              <a:rPr lang="zh-CN" altLang="en-US" b="1" i="1" dirty="0">
                <a:ea typeface="方正舒体" pitchFamily="2" charset="-122"/>
              </a:rPr>
              <a:t>， </a:t>
            </a:r>
            <a:r>
              <a:rPr lang="en-US" altLang="zh-CN" b="1" dirty="0">
                <a:ea typeface="方正舒体" pitchFamily="2" charset="-122"/>
              </a:rPr>
              <a:t>(</a:t>
            </a:r>
            <a:r>
              <a:rPr lang="en-US" altLang="zh-CN" b="1" i="1" dirty="0">
                <a:ea typeface="方正舒体" pitchFamily="2" charset="-122"/>
              </a:rPr>
              <a:t>p</a:t>
            </a:r>
            <a:r>
              <a:rPr lang="en-US" altLang="zh-CN" b="1" i="1" baseline="-25000" dirty="0">
                <a:ea typeface="方正舒体" pitchFamily="2" charset="-122"/>
              </a:rPr>
              <a:t>2</a:t>
            </a:r>
            <a:r>
              <a:rPr lang="zh-CN" altLang="en-US" b="1" i="1" dirty="0">
                <a:ea typeface="方正舒体" pitchFamily="2" charset="-122"/>
              </a:rPr>
              <a:t>，</a:t>
            </a:r>
            <a:r>
              <a:rPr lang="en-US" altLang="zh-CN" b="1" i="1" dirty="0">
                <a:ea typeface="方正舒体" pitchFamily="2" charset="-122"/>
              </a:rPr>
              <a:t>e</a:t>
            </a:r>
            <a:r>
              <a:rPr lang="en-US" altLang="zh-CN" b="1" i="1" baseline="-25000" dirty="0">
                <a:ea typeface="方正舒体" pitchFamily="2" charset="-122"/>
              </a:rPr>
              <a:t>2</a:t>
            </a:r>
            <a:r>
              <a:rPr lang="en-US" altLang="zh-CN" b="1" i="1" dirty="0">
                <a:ea typeface="方正舒体" pitchFamily="2" charset="-122"/>
              </a:rPr>
              <a:t>) </a:t>
            </a:r>
            <a:r>
              <a:rPr lang="zh-CN" altLang="en-US" b="1" i="1" dirty="0">
                <a:ea typeface="方正舒体" pitchFamily="2" charset="-122"/>
              </a:rPr>
              <a:t>，</a:t>
            </a:r>
            <a:r>
              <a:rPr lang="en-US" altLang="zh-CN" b="1" i="1" dirty="0">
                <a:ea typeface="方正舒体" pitchFamily="2" charset="-122"/>
              </a:rPr>
              <a:t>…</a:t>
            </a:r>
            <a:r>
              <a:rPr lang="zh-CN" altLang="en-US" b="1" i="1" dirty="0">
                <a:ea typeface="方正舒体" pitchFamily="2" charset="-122"/>
              </a:rPr>
              <a:t>， </a:t>
            </a:r>
            <a:r>
              <a:rPr lang="en-US" altLang="zh-CN" b="1" dirty="0">
                <a:ea typeface="方正舒体" pitchFamily="2" charset="-122"/>
              </a:rPr>
              <a:t>(</a:t>
            </a:r>
            <a:r>
              <a:rPr lang="en-US" altLang="zh-CN" b="1" i="1" dirty="0">
                <a:ea typeface="方正舒体" pitchFamily="2" charset="-122"/>
              </a:rPr>
              <a:t>p</a:t>
            </a:r>
            <a:r>
              <a:rPr lang="en-US" altLang="zh-CN" b="1" i="1" baseline="-25000" dirty="0">
                <a:ea typeface="方正舒体" pitchFamily="2" charset="-122"/>
              </a:rPr>
              <a:t>n</a:t>
            </a:r>
            <a:r>
              <a:rPr lang="zh-CN" altLang="en-US" b="1" i="1" dirty="0">
                <a:ea typeface="方正舒体" pitchFamily="2" charset="-122"/>
              </a:rPr>
              <a:t>，</a:t>
            </a:r>
            <a:r>
              <a:rPr lang="en-US" altLang="zh-CN" b="1" i="1" dirty="0">
                <a:ea typeface="方正舒体" pitchFamily="2" charset="-122"/>
              </a:rPr>
              <a:t>e</a:t>
            </a:r>
            <a:r>
              <a:rPr lang="en-US" altLang="zh-CN" b="1" i="1" baseline="-25000" dirty="0">
                <a:ea typeface="方正舒体" pitchFamily="2" charset="-122"/>
              </a:rPr>
              <a:t>n</a:t>
            </a:r>
            <a:r>
              <a:rPr lang="en-US" altLang="zh-CN" b="1" i="1" dirty="0">
                <a:ea typeface="方正舒体" pitchFamily="2" charset="-122"/>
              </a:rPr>
              <a:t>) </a:t>
            </a:r>
            <a:r>
              <a:rPr lang="zh-CN" altLang="en-US" b="1" dirty="0">
                <a:ea typeface="方正舒体" pitchFamily="2" charset="-122"/>
              </a:rPr>
              <a:t>）</a:t>
            </a:r>
            <a:endParaRPr lang="zh-CN" altLang="en-US" b="1" baseline="30000" dirty="0">
              <a:ea typeface="方正舒体" pitchFamily="2" charset="-122"/>
            </a:endParaRPr>
          </a:p>
          <a:p>
            <a:pPr lvl="2" eaLnBrk="1" hangingPunct="1">
              <a:lnSpc>
                <a:spcPct val="95000"/>
              </a:lnSpc>
            </a:pPr>
            <a:r>
              <a:rPr lang="en-US" altLang="zh-CN" b="1" i="1" dirty="0">
                <a:ea typeface="方正舒体" pitchFamily="2" charset="-122"/>
              </a:rPr>
              <a:t>Q=</a:t>
            </a:r>
            <a:r>
              <a:rPr lang="zh-CN" altLang="en-US" b="1" dirty="0">
                <a:ea typeface="方正舒体" pitchFamily="2" charset="-122"/>
              </a:rPr>
              <a:t>（</a:t>
            </a:r>
            <a:r>
              <a:rPr lang="en-US" altLang="zh-CN" b="1" dirty="0">
                <a:ea typeface="方正舒体" pitchFamily="2" charset="-122"/>
              </a:rPr>
              <a:t>(</a:t>
            </a:r>
            <a:r>
              <a:rPr lang="en-US" altLang="zh-CN" b="1" i="1" dirty="0">
                <a:ea typeface="方正舒体" pitchFamily="2" charset="-122"/>
              </a:rPr>
              <a:t>q</a:t>
            </a:r>
            <a:r>
              <a:rPr lang="en-US" altLang="zh-CN" b="1" i="1" baseline="-25000" dirty="0">
                <a:ea typeface="方正舒体" pitchFamily="2" charset="-122"/>
              </a:rPr>
              <a:t>1</a:t>
            </a:r>
            <a:r>
              <a:rPr lang="zh-CN" altLang="en-US" b="1" i="1" dirty="0">
                <a:ea typeface="方正舒体" pitchFamily="2" charset="-122"/>
              </a:rPr>
              <a:t>，</a:t>
            </a:r>
            <a:r>
              <a:rPr lang="en-US" altLang="zh-CN" b="1" i="1" dirty="0">
                <a:ea typeface="方正舒体" pitchFamily="2" charset="-122"/>
              </a:rPr>
              <a:t>t</a:t>
            </a:r>
            <a:r>
              <a:rPr lang="en-US" altLang="zh-CN" b="1" i="1" baseline="-25000" dirty="0">
                <a:ea typeface="方正舒体" pitchFamily="2" charset="-122"/>
              </a:rPr>
              <a:t>1</a:t>
            </a:r>
            <a:r>
              <a:rPr lang="en-US" altLang="zh-CN" b="1" i="1" dirty="0">
                <a:ea typeface="方正舒体" pitchFamily="2" charset="-122"/>
              </a:rPr>
              <a:t>) </a:t>
            </a:r>
            <a:r>
              <a:rPr lang="zh-CN" altLang="en-US" b="1" i="1" dirty="0">
                <a:ea typeface="方正舒体" pitchFamily="2" charset="-122"/>
              </a:rPr>
              <a:t>， </a:t>
            </a:r>
            <a:r>
              <a:rPr lang="en-US" altLang="zh-CN" b="1" dirty="0">
                <a:ea typeface="方正舒体" pitchFamily="2" charset="-122"/>
              </a:rPr>
              <a:t>(</a:t>
            </a:r>
            <a:r>
              <a:rPr lang="en-US" altLang="zh-CN" b="1" i="1" dirty="0">
                <a:ea typeface="方正舒体" pitchFamily="2" charset="-122"/>
              </a:rPr>
              <a:t>q</a:t>
            </a:r>
            <a:r>
              <a:rPr lang="en-US" altLang="zh-CN" b="1" i="1" baseline="-25000" dirty="0">
                <a:ea typeface="方正舒体" pitchFamily="2" charset="-122"/>
              </a:rPr>
              <a:t>2</a:t>
            </a:r>
            <a:r>
              <a:rPr lang="zh-CN" altLang="en-US" b="1" i="1" dirty="0">
                <a:ea typeface="方正舒体" pitchFamily="2" charset="-122"/>
              </a:rPr>
              <a:t>，</a:t>
            </a:r>
            <a:r>
              <a:rPr lang="en-US" altLang="zh-CN" b="1" i="1" dirty="0">
                <a:ea typeface="方正舒体" pitchFamily="2" charset="-122"/>
              </a:rPr>
              <a:t>t</a:t>
            </a:r>
            <a:r>
              <a:rPr lang="en-US" altLang="zh-CN" b="1" i="1" baseline="-25000" dirty="0">
                <a:ea typeface="方正舒体" pitchFamily="2" charset="-122"/>
              </a:rPr>
              <a:t>2</a:t>
            </a:r>
            <a:r>
              <a:rPr lang="en-US" altLang="zh-CN" b="1" i="1" dirty="0">
                <a:ea typeface="方正舒体" pitchFamily="2" charset="-122"/>
              </a:rPr>
              <a:t>) </a:t>
            </a:r>
            <a:r>
              <a:rPr lang="zh-CN" altLang="en-US" b="1" i="1" dirty="0">
                <a:ea typeface="方正舒体" pitchFamily="2" charset="-122"/>
              </a:rPr>
              <a:t>，</a:t>
            </a:r>
            <a:r>
              <a:rPr lang="en-US" altLang="zh-CN" b="1" i="1" dirty="0">
                <a:ea typeface="方正舒体" pitchFamily="2" charset="-122"/>
              </a:rPr>
              <a:t>…</a:t>
            </a:r>
            <a:r>
              <a:rPr lang="zh-CN" altLang="en-US" b="1" i="1" dirty="0">
                <a:ea typeface="方正舒体" pitchFamily="2" charset="-122"/>
              </a:rPr>
              <a:t>， </a:t>
            </a:r>
            <a:r>
              <a:rPr lang="en-US" altLang="zh-CN" b="1" dirty="0">
                <a:ea typeface="方正舒体" pitchFamily="2" charset="-122"/>
              </a:rPr>
              <a:t>(</a:t>
            </a:r>
            <a:r>
              <a:rPr lang="en-US" altLang="zh-CN" b="1" i="1" dirty="0">
                <a:ea typeface="方正舒体" pitchFamily="2" charset="-122"/>
              </a:rPr>
              <a:t>q</a:t>
            </a:r>
            <a:r>
              <a:rPr lang="en-US" altLang="zh-CN" b="1" i="1" baseline="-25000" dirty="0">
                <a:ea typeface="方正舒体" pitchFamily="2" charset="-122"/>
              </a:rPr>
              <a:t>m</a:t>
            </a:r>
            <a:r>
              <a:rPr lang="zh-CN" altLang="en-US" b="1" i="1" dirty="0">
                <a:ea typeface="方正舒体" pitchFamily="2" charset="-122"/>
              </a:rPr>
              <a:t>，</a:t>
            </a:r>
            <a:r>
              <a:rPr lang="en-US" altLang="zh-CN" b="1" i="1" dirty="0">
                <a:ea typeface="方正舒体" pitchFamily="2" charset="-122"/>
              </a:rPr>
              <a:t>t</a:t>
            </a:r>
            <a:r>
              <a:rPr lang="en-US" altLang="zh-CN" b="1" i="1" baseline="-25000" dirty="0">
                <a:ea typeface="方正舒体" pitchFamily="2" charset="-122"/>
              </a:rPr>
              <a:t>m</a:t>
            </a:r>
            <a:r>
              <a:rPr lang="en-US" altLang="zh-CN" b="1" i="1" dirty="0">
                <a:ea typeface="方正舒体" pitchFamily="2" charset="-122"/>
              </a:rPr>
              <a:t>) </a:t>
            </a:r>
            <a:r>
              <a:rPr lang="zh-CN" altLang="en-US" b="1" dirty="0">
                <a:ea typeface="方正舒体" pitchFamily="2" charset="-122"/>
              </a:rPr>
              <a:t>）</a:t>
            </a:r>
            <a:endParaRPr lang="zh-CN" altLang="en-US" b="1" dirty="0">
              <a:ea typeface="方正舒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sz="2400" b="1" dirty="0">
                <a:solidFill>
                  <a:schemeClr val="tx2"/>
                </a:solidFill>
              </a:rPr>
              <a:t>存储结构选择及运算实现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  <a:buClrTx/>
              <a:buNone/>
            </a:pPr>
            <a:r>
              <a:rPr lang="en-US" altLang="zh-CN" sz="2400" b="1" i="1" dirty="0"/>
              <a:t>typedef struct pnode{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  <a:buClrTx/>
              <a:buNone/>
            </a:pPr>
            <a:r>
              <a:rPr lang="en-US" altLang="zh-CN" sz="2400" b="1" i="1" dirty="0"/>
              <a:t>       real  coef;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  <a:buClrTx/>
              <a:buNone/>
            </a:pPr>
            <a:r>
              <a:rPr lang="en-US" altLang="zh-CN" sz="2400" b="1" i="1" dirty="0"/>
              <a:t>       int    exp;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  <a:buClrTx/>
              <a:buNone/>
            </a:pPr>
            <a:r>
              <a:rPr lang="en-US" altLang="zh-CN" sz="2400" b="1" i="1" dirty="0"/>
              <a:t>       struct pnode  *next;</a:t>
            </a:r>
            <a:endParaRPr lang="en-US" altLang="zh-CN" sz="2400" b="1" i="1" dirty="0"/>
          </a:p>
          <a:p>
            <a:pPr lvl="1" eaLnBrk="1" hangingPunct="1">
              <a:lnSpc>
                <a:spcPct val="95000"/>
              </a:lnSpc>
              <a:spcBef>
                <a:spcPct val="50000"/>
              </a:spcBef>
              <a:buClrTx/>
              <a:buNone/>
            </a:pPr>
            <a:r>
              <a:rPr lang="en-US" altLang="zh-CN" sz="2400" b="1" i="1" dirty="0"/>
              <a:t> }*polyn</a:t>
            </a:r>
            <a:endParaRPr lang="en-US" altLang="zh-CN" sz="2400" b="1" i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0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0">
                                            <p:txEl>
                                              <p:charRg st="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0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0">
                                            <p:txEl>
                                              <p:charRg st="3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5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5650">
                                            <p:txEl>
                                              <p:charRg st="5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5650">
                                            <p:txEl>
                                              <p:charRg st="5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6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0">
                                            <p:txEl>
                                              <p:charRg st="6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0">
                                            <p:txEl>
                                              <p:charRg st="6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10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5650">
                                            <p:txEl>
                                              <p:charRg st="10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5650">
                                            <p:txEl>
                                              <p:charRg st="10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650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650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14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650">
                                            <p:txEl>
                                              <p:charRg st="14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650">
                                            <p:txEl>
                                              <p:charRg st="14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17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5650">
                                            <p:txEl>
                                              <p:charRg st="17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5650">
                                            <p:txEl>
                                              <p:charRg st="17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18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5650">
                                            <p:txEl>
                                              <p:charRg st="18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5650">
                                            <p:txEl>
                                              <p:charRg st="18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208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5650">
                                            <p:txEl>
                                              <p:charRg st="208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5650">
                                            <p:txEl>
                                              <p:charRg st="208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charRg st="23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5650">
                                            <p:txEl>
                                              <p:charRg st="23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5650">
                                            <p:txEl>
                                              <p:charRg st="23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bldLvl="2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611188" y="260350"/>
            <a:ext cx="7772400" cy="593725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3600" dirty="0"/>
              <a:t>一元多项式的相加</a:t>
            </a:r>
            <a:endParaRPr lang="zh-CN" altLang="en-US" sz="3600" dirty="0"/>
          </a:p>
        </p:txBody>
      </p:sp>
      <p:sp>
        <p:nvSpPr>
          <p:cNvPr id="103427" name="Rectangle 3"/>
          <p:cNvSpPr>
            <a:spLocks noGrp="1"/>
          </p:cNvSpPr>
          <p:nvPr>
            <p:ph sz="half" idx="1"/>
          </p:nvPr>
        </p:nvSpPr>
        <p:spPr>
          <a:xfrm>
            <a:off x="323850" y="981075"/>
            <a:ext cx="6119813" cy="566102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Ployn polynadd(poly pa,poly pb){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pnode *at,*bt,*ct,*q;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ct=pc=pa;  at=pa-&gt;next;  bt=pb-&gt;next;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while (at &amp;&amp;bt) {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if (at-&gt;exp&lt;bt-&gt;exp) {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     ct=at;at=at-&gt;next;}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else if (at-&gt;exp==bt-&gt;exp) {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         x=at-&gt;coef+bt-&gt;coef);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         if (x) { at-&gt;coef=x; ct=at;}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         else   {ct-&gt;next=at-&gt;next;                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                   free(at);}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         at=ct-&gt;next;q=bt;bt=bt-&gt;next;free(q);}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      else {q=bt-&gt;next; bt-&gt;next=at;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                 ct-&gt;next=bt; ct=ct-&gt;next; bt=q;}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}/*while*/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</p:txBody>
      </p:sp>
      <p:sp>
        <p:nvSpPr>
          <p:cNvPr id="103428" name="Rectangle 4"/>
          <p:cNvSpPr>
            <a:spLocks noGrp="1"/>
          </p:cNvSpPr>
          <p:nvPr>
            <p:ph sz="half" idx="2"/>
          </p:nvPr>
        </p:nvSpPr>
        <p:spPr>
          <a:xfrm>
            <a:off x="6427788" y="1981200"/>
            <a:ext cx="2030412" cy="41148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if (bt) ct-&gt;next=bt;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free (bt);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2400" b="1" i="1" dirty="0">
                <a:latin typeface="+mn-lt"/>
                <a:ea typeface="+mn-ea"/>
                <a:cs typeface="+mn-cs"/>
              </a:rPr>
              <a:t>   return pa;</a:t>
            </a:r>
            <a:endParaRPr kumimoji="1" lang="en-US" altLang="zh-CN" sz="2400" b="1" i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altLang="zh-CN" sz="3200" b="1" i="1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3200" b="1" i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/>
          </a:outerShdw>
        </a:effectLst>
      </a:spPr>
      <a:bodyPr vert="horz" wrap="square" lIns="91440" tIns="45720" rIns="91440" bIns="45720" numCol="1" anchor="b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华文隶书" pitchFamily="2" charset="-122"/>
            <a:ea typeface="华文隶书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808080"/>
          </a:outerShdw>
        </a:effectLst>
      </a:spPr>
      <a:bodyPr vert="horz" wrap="square" lIns="91440" tIns="45720" rIns="91440" bIns="45720" numCol="1" anchor="b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60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华文隶书" pitchFamily="2" charset="-122"/>
            <a:ea typeface="华文隶书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Office\Templates\演示文稿设计\专业型模板.pot</Template>
  <TotalTime>0</TotalTime>
  <Words>19047</Words>
  <Application>WPS 演示</Application>
  <PresentationFormat>全屏显示(4:3)</PresentationFormat>
  <Paragraphs>1718</Paragraphs>
  <Slides>110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110</vt:i4>
      </vt:variant>
    </vt:vector>
  </HeadingPairs>
  <TitlesOfParts>
    <vt:vector size="145" baseType="lpstr">
      <vt:lpstr>Arial</vt:lpstr>
      <vt:lpstr>宋体</vt:lpstr>
      <vt:lpstr>Wingdings</vt:lpstr>
      <vt:lpstr>华文隶书</vt:lpstr>
      <vt:lpstr>Times New Roman</vt:lpstr>
      <vt:lpstr>Monotype Sorts</vt:lpstr>
      <vt:lpstr>楷体_GB2312</vt:lpstr>
      <vt:lpstr>Symbol</vt:lpstr>
      <vt:lpstr>隶书</vt:lpstr>
      <vt:lpstr>Arial Unicode MS</vt:lpstr>
      <vt:lpstr>Arial Narrow</vt:lpstr>
      <vt:lpstr>Tahoma</vt:lpstr>
      <vt:lpstr>方正舒体</vt:lpstr>
      <vt:lpstr>新宋体</vt:lpstr>
      <vt:lpstr>微软雅黑</vt:lpstr>
      <vt:lpstr>隶书</vt:lpstr>
      <vt:lpstr>楷体_GB2312</vt:lpstr>
      <vt:lpstr>Arial Unicode MS</vt:lpstr>
      <vt:lpstr>Wingdings</vt:lpstr>
      <vt:lpstr>场景型模板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MS_ClipArt_Gallery.2</vt:lpstr>
      <vt:lpstr>MS_ClipArt_Gallery.2</vt:lpstr>
      <vt:lpstr>MS_ClipArt_Gallery.2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lm</dc:creator>
  <cp:lastModifiedBy>hp</cp:lastModifiedBy>
  <cp:revision>203</cp:revision>
  <cp:lastPrinted>1999-09-06T12:44:34Z</cp:lastPrinted>
  <dcterms:created xsi:type="dcterms:W3CDTF">1999-03-09T09:49:44Z</dcterms:created>
  <dcterms:modified xsi:type="dcterms:W3CDTF">2017-09-19T12:40:45Z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